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3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8"/>
  </p:notesMasterIdLst>
  <p:handoutMasterIdLst>
    <p:handoutMasterId r:id="rId39"/>
  </p:handoutMasterIdLst>
  <p:sldIdLst>
    <p:sldId id="307" r:id="rId2"/>
    <p:sldId id="389" r:id="rId3"/>
    <p:sldId id="390" r:id="rId4"/>
    <p:sldId id="391" r:id="rId5"/>
    <p:sldId id="392" r:id="rId6"/>
    <p:sldId id="393" r:id="rId7"/>
    <p:sldId id="394" r:id="rId8"/>
    <p:sldId id="419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20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21" r:id="rId32"/>
    <p:sldId id="416" r:id="rId33"/>
    <p:sldId id="417" r:id="rId34"/>
    <p:sldId id="418" r:id="rId35"/>
    <p:sldId id="333" r:id="rId36"/>
    <p:sldId id="33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Úvod" id="{64B3195F-67C5-4659-BE15-23B4B95149D4}">
          <p14:sldIdLst>
            <p14:sldId id="307"/>
          </p14:sldIdLst>
        </p14:section>
        <p14:section name="Hlavní obsah" id="{A567702B-F0E8-498D-8A55-E3A86EA8403D}">
          <p14:sldIdLst>
            <p14:sldId id="389"/>
            <p14:sldId id="390"/>
            <p14:sldId id="391"/>
            <p14:sldId id="392"/>
            <p14:sldId id="393"/>
            <p14:sldId id="394"/>
            <p14:sldId id="419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20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21"/>
            <p14:sldId id="416"/>
            <p14:sldId id="417"/>
            <p14:sldId id="418"/>
          </p14:sldIdLst>
        </p14:section>
        <p14:section name="Předdefinované kapitoly" id="{60DCFAFC-DFA5-4B72-A6DD-6100E72D1706}">
          <p14:sldIdLst/>
        </p14:section>
        <p14:section name="Závěr" id="{62B5A663-57A3-4C49-8D54-A1812F011186}">
          <p14:sldIdLst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oslav Sixta" initials="JS" lastIdx="1" clrIdx="0">
    <p:extLst>
      <p:ext uri="{19B8F6BF-5375-455C-9EA6-DF929625EA0E}">
        <p15:presenceInfo xmlns:p15="http://schemas.microsoft.com/office/powerpoint/2012/main" userId="Jaroslav Six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8F8F8"/>
    <a:srgbClr val="003893"/>
    <a:srgbClr val="001E8C"/>
    <a:srgbClr val="333333"/>
    <a:srgbClr val="7B7B7B"/>
    <a:srgbClr val="00428F"/>
    <a:srgbClr val="CDECF4"/>
    <a:srgbClr val="EC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94508" autoAdjust="0"/>
  </p:normalViewPr>
  <p:slideViewPr>
    <p:cSldViewPr snapToGrid="0">
      <p:cViewPr varScale="1">
        <p:scale>
          <a:sx n="71" d="100"/>
          <a:sy n="71" d="100"/>
        </p:scale>
        <p:origin x="378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557F9-65F1-4553-A4DE-2D4E23AEAEBD}" type="datetimeFigureOut">
              <a:rPr lang="cs-CZ" smtClean="0"/>
              <a:t>10.10.2022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6577D-63E1-450B-A5C4-E29E3607137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8683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10-20T20:00:25.1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5609 3510 0,'0'-18'140,"0"18"-124,0-17-16,-17-1 15,-1 1 1,0 17-16,1 0 0,-1-18 15,0 18 1,-17-18-16,17 18 31,-17-17-31,17 17 16,1 0-16,17 0 0,-18 0 15,1 0-15,-1 0 0,18 0 16,-18 0 0,1 0-1,-1 0-15,18 0 16,-18 0-16,1 0 15,17 0 1,-18 0-16,0 0 0,1 0 16,17 17-16,-18-17 15,1 18-15,-1-18 0,18 0 16,0 0-1,-18 18-15,1-18 0,17 0 16,0 17 15,-18-17-15,18 18-1,-18-18-15,18 0 0,-17 0 32,17 17-32,-18 1 0,0-18 15,1 18-15,17-18 31,0 17-31,0 1 0,-18-18 16,18 0-16,-17 18 31,17-1-31,0 1 0,0-18 16,0 18-16,0-1 0,0-17 15,0 18-15,0 0 16,0-1-16,0-17 16,0 18-1,0 17-15,0-35 16,0 18-16,17-1 0,-17-17 15,0 18 1,0-18-16,18 18 16,-1-18-16,-17 17 0,18-17 15,-18 0-15,18 18 16,-1-18-1,-17 18-15,18-18 0,-18 17 16,35-17-16,-17 0 0,0 0 31,-1 18-31,1-18 0,-1 0 0,19 17 16,-36-17-16,35 0 31,-17 0-31,-18 0 0,17 0 16,1 0-16,0 0 0,-18 0 15,17 0-15,1 0 0,-1 0 16,-17 0-1,18 0 1,0 0-16,-18 0 31,17 0-31,1 0 16,0 0-16,-18-17 31,17 17-31,1 0 16,-18 0-16,18 0 15,-18 0 16,17-18 1,-17 1-1,18 17-16,-18-18 1,0 18 0,18 0-16,-18-18 15,0 1 16,0 17-15,0-18 0,0 0-1,0 1 1,0 17-16,0-18 0,0 0 15,0 1 17,0 17-32,0-18 15,0 1 16,0 17 32,0-18-16,0 0-32,0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10-20T20:00:33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5944 3775 0,'0'-18'312,"0"0"-266,0 18-14,0-17 14,0 17-30,0-18 15,0 1 0,0 17-15,0 0 0,0-18 15,18 18 0,-18-18-15,18 18-1,-18-17 1,0 17-1,0 0-15,17 0 16,-17-18-16,18 18 16,-18-18-1,0 18 16,17 0 1,-17-17-17,0 17 1,18 0-1,-18-18 17,18 18-17,-18 0 235,0 18-235,0-18 1,0 17-16,0 1 0,0-18 16,0 18-16,0-1 31,0 1-31,0-18 0,0 18 15,0-1-15,0 1 32,17-18-17,-17 17-15,0 1 16,0-18-1,0 18-15,0-1 32,0 1 14,18-18-30,-18 0 0,0 18-1,0-1-15,0 1 16,0-18-16,0 18 15,0-1 1,0 1 0,18-18-16,-18 17 15,0 1 16,0-18 1,0 18-1</inkml:trace>
  <inkml:trace contextRef="#ctx0" brushRef="#br0" timeOffset="2080">6174 3704 0,'0'0'63,"0"-17"-32,0-1-15,0 0-16,0 18 15,0 0-15,0-17 0,17 17 16,-17-18-1,0 0-15,18 18 16,-18 0 15,0-17 0,18-1 1,-18 0-17,0 18 1,17 0-1,-17-17 1,18-1 15,-18 18 32,17 0 30,-17 0 16,18 0-62,-18 0-31,0 18-16,0-18 15,0 35 1,0-17-16,18-18 16,-18 17-1,0 1-15,0 0 16,0-18-1,0 17-15,0 1 16,0 0 0,0-18-16,0 0 31,0 17-31,0 1 15,0-18 1,17 0-16,-17 17 31,0 1-15,0 0-16,0-18 15,18 0-15,-18 17 16,0 1 0,0 0-1,0-18 32,0 17 0,0 1-32,0-18-15,0 35 16,18-17 0,-18-18-16,0 17 15,0 1 1,0 0-16,0-18 47</inkml:trace>
  <inkml:trace contextRef="#ctx0" brushRef="#br0" timeOffset="4191.5">6473 3563 0,'0'0'94,"0"0"-78,0 18-16,0-1 15,18 1 16,-18 0-31,0-1 0,0-17 16,0 18-16,0 0 31,0-1-15,0-17-1,0 18 17,0-18 139,18 0-155,-1 0-16,1 0 15,-18 0 17,18 0-32,-1 0 15,1 0-15,-18 0 16,18 0 15,-1 0-31,-17 0 16,18 0-1,-1 0-15,1 0 16,-18 0 15,18 17-31,-1-17 0,1 0 16,-18 0 15,18 0-31,-1 0 15,-17 18 1,0 0 15,0-1-15,18-17-1,-18 0-15,0 18 32,0 0-17,0-1 1,0-17-16,0 18 31,0 0-15,0-18-1,0 17 1,0 1-16,0-1 31,0-17-31,-18 0 0,1 18 16,-1 0-16,0-18 15,18 17 1,-17-17-1,17 0-15,-18 0 16,18 0-16,-18 0 16,1 0-1,17 18 1,-18-18-1,1 0 1,17 0 0,-18 0-1,0 0-15,1 0 16,17 0-16,-18 0 0,0 0 15,1 0 17,-1 0-32,0 0 15,18 0 1,-17 0 31</inkml:trace>
  <inkml:trace contextRef="#ctx0" brushRef="#br0" timeOffset="5722.5">6544 3581 0,'0'0'109,"0"0"-94,18 0-15,-1 0 0,-17 0 16,18 0 0,0 0-1,-1 0 1,-17 0 15,18 0 0,-1 0 32,1 0-48,-18 0 1,18 0-16,-1 0 31,-17 0-31,18 0 16,0 0 15,-1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704C2-DBB9-484D-8903-C24FCE3ADE8D}" type="datetimeFigureOut">
              <a:rPr lang="cs-CZ" smtClean="0"/>
              <a:t>10.10.2022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F1B3C-45EB-4E4B-A9C8-6948E35E1AAC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348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720907" y="907"/>
            <a:ext cx="1981869" cy="120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" name="Nadpis 1"/>
          <p:cNvSpPr>
            <a:spLocks noGrp="1"/>
          </p:cNvSpPr>
          <p:nvPr userDrawn="1">
            <p:ph type="title"/>
          </p:nvPr>
        </p:nvSpPr>
        <p:spPr>
          <a:xfrm>
            <a:off x="720000" y="1965600"/>
            <a:ext cx="10752000" cy="1173600"/>
          </a:xfrm>
          <a:noFill/>
          <a:effectLst/>
        </p:spPr>
        <p:txBody>
          <a:bodyPr wrap="square">
            <a:normAutofit/>
          </a:bodyPr>
          <a:lstStyle>
            <a:lvl1pPr marL="0" indent="0">
              <a:lnSpc>
                <a:spcPts val="4500"/>
              </a:lnSpc>
              <a:buClr>
                <a:srgbClr val="00D0D5"/>
              </a:buClr>
              <a:buSzPct val="145000"/>
              <a:buFont typeface="Arial" panose="020B0604020202020204" pitchFamily="34" charset="0"/>
              <a:buNone/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 userDrawn="1">
            <p:ph type="subTitle" idx="1"/>
          </p:nvPr>
        </p:nvSpPr>
        <p:spPr>
          <a:xfrm>
            <a:off x="720000" y="3240001"/>
            <a:ext cx="10752000" cy="384721"/>
          </a:xfrm>
        </p:spPr>
        <p:txBody>
          <a:bodyPr lIns="0" rIns="0">
            <a:spAutoFit/>
          </a:bodyPr>
          <a:lstStyle>
            <a:lvl1pPr marL="0" indent="0" algn="l">
              <a:lnSpc>
                <a:spcPts val="3000"/>
              </a:lnSpc>
              <a:buNone/>
              <a:defRPr sz="2600" baseline="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cs-CZ" noProof="0"/>
              <a:t>Kliknutím můžete upravit styl předlohy.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20000" y="5164668"/>
            <a:ext cx="3652091" cy="336905"/>
          </a:xfrm>
        </p:spPr>
        <p:txBody>
          <a:bodyPr lIns="0" rIns="0">
            <a:noAutofit/>
          </a:bodyPr>
          <a:lstStyle>
            <a:lvl1pPr marL="0" indent="0">
              <a:buNone/>
              <a:defRPr sz="1875" baseline="0">
                <a:solidFill>
                  <a:schemeClr val="bg1"/>
                </a:solidFill>
              </a:defRPr>
            </a:lvl1pPr>
            <a:lvl2pPr marL="342892" indent="0">
              <a:buNone/>
              <a:defRPr sz="1800">
                <a:solidFill>
                  <a:schemeClr val="bg1"/>
                </a:solidFill>
              </a:defRPr>
            </a:lvl2pPr>
            <a:lvl3pPr marL="685783" indent="0">
              <a:buNone/>
              <a:defRPr sz="1800">
                <a:solidFill>
                  <a:schemeClr val="bg1"/>
                </a:solidFill>
              </a:defRPr>
            </a:lvl3pPr>
            <a:lvl4pPr marL="1028675" indent="0">
              <a:buNone/>
              <a:defRPr sz="1800">
                <a:solidFill>
                  <a:schemeClr val="bg1"/>
                </a:solidFill>
              </a:defRPr>
            </a:lvl4pPr>
            <a:lvl5pPr marL="1371566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</a:t>
            </a:r>
            <a:endParaRPr lang="en-US" noProof="0" dirty="0"/>
          </a:p>
        </p:txBody>
      </p:sp>
      <p:sp>
        <p:nvSpPr>
          <p:cNvPr id="9" name="Text Placeholder 6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20000" y="5563253"/>
            <a:ext cx="3652091" cy="336905"/>
          </a:xfrm>
        </p:spPr>
        <p:txBody>
          <a:bodyPr lIns="0" rIns="0">
            <a:noAutofit/>
          </a:bodyPr>
          <a:lstStyle>
            <a:lvl1pPr marL="0" indent="0">
              <a:buNone/>
              <a:defRPr sz="1875" baseline="0">
                <a:solidFill>
                  <a:schemeClr val="bg1"/>
                </a:solidFill>
              </a:defRPr>
            </a:lvl1pPr>
            <a:lvl2pPr marL="342892" indent="0">
              <a:buNone/>
              <a:defRPr sz="1800">
                <a:solidFill>
                  <a:schemeClr val="bg1"/>
                </a:solidFill>
              </a:defRPr>
            </a:lvl2pPr>
            <a:lvl3pPr marL="685783" indent="0">
              <a:buNone/>
              <a:defRPr sz="1800">
                <a:solidFill>
                  <a:schemeClr val="bg1"/>
                </a:solidFill>
              </a:defRPr>
            </a:lvl3pPr>
            <a:lvl4pPr marL="1028675" indent="0">
              <a:buNone/>
              <a:defRPr sz="1800">
                <a:solidFill>
                  <a:schemeClr val="bg1"/>
                </a:solidFill>
              </a:defRPr>
            </a:lvl4pPr>
            <a:lvl5pPr marL="1371566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Příjmení</a:t>
            </a:r>
            <a:endParaRPr lang="en-US" noProof="0" dirty="0"/>
          </a:p>
        </p:txBody>
      </p:sp>
      <p:sp>
        <p:nvSpPr>
          <p:cNvPr id="12" name="Zástupný symbol pro datum 11"/>
          <p:cNvSpPr>
            <a:spLocks noGrp="1"/>
          </p:cNvSpPr>
          <p:nvPr userDrawn="1">
            <p:ph type="dt" sz="half" idx="15"/>
          </p:nvPr>
        </p:nvSpPr>
        <p:spPr>
          <a:xfrm>
            <a:off x="720000" y="6356357"/>
            <a:ext cx="2743200" cy="365125"/>
          </a:xfrm>
        </p:spPr>
        <p:txBody>
          <a:bodyPr/>
          <a:lstStyle/>
          <a:p>
            <a:r>
              <a:rPr lang="cs-CZ" dirty="0"/>
              <a:t>7.6.2017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751423C-CAA9-4FD0-9348-646481F206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8668" y="379157"/>
            <a:ext cx="2243412" cy="736274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37A435CF-A68E-48D9-A624-44F050F6B2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88700" y="4969024"/>
            <a:ext cx="1237075" cy="14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07549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ezisnímek,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Obrázek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Nadpis 8"/>
          <p:cNvSpPr>
            <a:spLocks noGrp="1"/>
          </p:cNvSpPr>
          <p:nvPr>
            <p:ph type="title"/>
          </p:nvPr>
        </p:nvSpPr>
        <p:spPr>
          <a:xfrm>
            <a:off x="720000" y="1965458"/>
            <a:ext cx="5376000" cy="2644642"/>
          </a:xfrm>
        </p:spPr>
        <p:txBody>
          <a:bodyPr anchor="t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720907" y="5652907"/>
            <a:ext cx="1981869" cy="120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9314882D-35F6-4B32-B103-0B82E5381F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000" y="5785774"/>
            <a:ext cx="1858833" cy="61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0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Obrázek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115" name="AutoShape 77"/>
          <p:cNvSpPr>
            <a:spLocks noChangeAspect="1" noChangeArrowheads="1" noTextEdit="1"/>
          </p:cNvSpPr>
          <p:nvPr userDrawn="1"/>
        </p:nvSpPr>
        <p:spPr bwMode="auto">
          <a:xfrm>
            <a:off x="6826994" y="1488967"/>
            <a:ext cx="4564906" cy="353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8C2042D-1775-4A1D-B2C7-5AD7FFE288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6196" y="2644964"/>
            <a:ext cx="3772147" cy="123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5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ěž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480000" y="1080000"/>
            <a:ext cx="11232000" cy="5472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1530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ěžný snímek, 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8220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ěžný snímek - dva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quarter" idx="13"/>
          </p:nvPr>
        </p:nvSpPr>
        <p:spPr>
          <a:xfrm>
            <a:off x="480484" y="1079999"/>
            <a:ext cx="5376000" cy="5472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4"/>
          </p:nvPr>
        </p:nvSpPr>
        <p:spPr>
          <a:xfrm>
            <a:off x="6336000" y="1079999"/>
            <a:ext cx="5376000" cy="5472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030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/>
          <p:cNvSpPr/>
          <p:nvPr/>
        </p:nvSpPr>
        <p:spPr>
          <a:xfrm>
            <a:off x="11937600" y="6602400"/>
            <a:ext cx="255600" cy="255600"/>
          </a:xfrm>
          <a:prstGeom prst="rect">
            <a:avLst/>
          </a:prstGeom>
          <a:solidFill>
            <a:srgbClr val="00A4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"/>
            <a:ext cx="11232000" cy="813415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b">
            <a:normAutofit/>
          </a:bodyPr>
          <a:lstStyle/>
          <a:p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0000"/>
            <a:ext cx="11232000" cy="54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61600" y="65591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0">
                <a:solidFill>
                  <a:srgbClr val="5D6C82"/>
                </a:solidFill>
              </a:defRPr>
            </a:lvl1pPr>
          </a:lstStyle>
          <a:p>
            <a:r>
              <a:rPr lang="en-US" dirty="0" smtClean="0"/>
              <a:t>Copyright © Unicorn </a:t>
            </a:r>
            <a:r>
              <a:rPr lang="en-US" dirty="0" err="1" smtClean="0"/>
              <a:t>Vysoká</a:t>
            </a:r>
            <a:r>
              <a:rPr lang="en-US" dirty="0" smtClean="0"/>
              <a:t> </a:t>
            </a:r>
            <a:r>
              <a:rPr lang="en-US" dirty="0" err="1" smtClean="0"/>
              <a:t>škola</a:t>
            </a:r>
            <a:r>
              <a:rPr lang="en-US" dirty="0" smtClean="0"/>
              <a:t>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62000" y="6550328"/>
            <a:ext cx="404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  <p:cxnSp>
        <p:nvCxnSpPr>
          <p:cNvPr id="8" name="Přímá spojnice 7"/>
          <p:cNvCxnSpPr/>
          <p:nvPr/>
        </p:nvCxnSpPr>
        <p:spPr>
          <a:xfrm>
            <a:off x="0" y="822208"/>
            <a:ext cx="12191999" cy="0"/>
          </a:xfrm>
          <a:prstGeom prst="line">
            <a:avLst/>
          </a:prstGeom>
          <a:ln w="25400">
            <a:solidFill>
              <a:srgbClr val="004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7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7.6.2017</a:t>
            </a:r>
          </a:p>
        </p:txBody>
      </p:sp>
    </p:spTree>
    <p:extLst>
      <p:ext uri="{BB962C8B-B14F-4D97-AF65-F5344CB8AC3E}">
        <p14:creationId xmlns:p14="http://schemas.microsoft.com/office/powerpoint/2010/main" val="247069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02" r:id="rId2"/>
    <p:sldLayoutId id="2147483803" r:id="rId3"/>
    <p:sldLayoutId id="2147483719" r:id="rId4"/>
    <p:sldLayoutId id="2147483736" r:id="rId5"/>
    <p:sldLayoutId id="2147483746" r:id="rId6"/>
  </p:sldLayoutIdLst>
  <p:hf hdr="0"/>
  <p:txStyles>
    <p:titleStyle>
      <a:lvl1pPr algn="l" defTabSz="685783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sz="2800" b="1" kern="1200" cap="none" baseline="0">
          <a:solidFill>
            <a:srgbClr val="001E8C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685783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rgbClr val="00A4C7"/>
        </a:buClr>
        <a:buSzPct val="75000"/>
        <a:buFont typeface="Wingdings" panose="05000000000000000000" pitchFamily="2" charset="2"/>
        <a:buChar char="n"/>
        <a:defRPr sz="2400" kern="1200" baseline="0">
          <a:solidFill>
            <a:srgbClr val="536278"/>
          </a:solidFill>
          <a:latin typeface="+mn-lt"/>
          <a:ea typeface="+mn-ea"/>
          <a:cs typeface="+mn-cs"/>
        </a:defRPr>
      </a:lvl1pPr>
      <a:lvl2pPr marL="576000" indent="-252000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rgbClr val="001E8C"/>
        </a:buClr>
        <a:buSzPct val="75000"/>
        <a:buFont typeface="Wingdings" panose="05000000000000000000" pitchFamily="2" charset="2"/>
        <a:buChar char="n"/>
        <a:defRPr sz="2000" kern="1200" baseline="0">
          <a:solidFill>
            <a:srgbClr val="5D6C82"/>
          </a:solidFill>
          <a:latin typeface="+mn-lt"/>
          <a:ea typeface="+mn-ea"/>
          <a:cs typeface="+mn-cs"/>
        </a:defRPr>
      </a:lvl2pPr>
      <a:lvl3pPr marL="954000" indent="-234000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rgbClr val="5D6C82"/>
        </a:buClr>
        <a:buSzPct val="75000"/>
        <a:buFont typeface="Wingdings" panose="05000000000000000000" pitchFamily="2" charset="2"/>
        <a:buChar char="n"/>
        <a:defRPr sz="1800" kern="1200" baseline="0">
          <a:solidFill>
            <a:srgbClr val="5D6C82"/>
          </a:solidFill>
          <a:latin typeface="+mn-lt"/>
          <a:ea typeface="+mn-ea"/>
          <a:cs typeface="+mn-cs"/>
        </a:defRPr>
      </a:lvl3pPr>
      <a:lvl4pPr marL="1314000" indent="-198000" algn="l" defTabSz="685783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Clr>
          <a:srgbClr val="5D6C82"/>
        </a:buClr>
        <a:buSzPct val="75000"/>
        <a:buFont typeface="Wingdings" panose="05000000000000000000" pitchFamily="2" charset="2"/>
        <a:buChar char="n"/>
        <a:defRPr sz="1600" kern="1200" baseline="0">
          <a:solidFill>
            <a:srgbClr val="5D6C82"/>
          </a:solidFill>
          <a:latin typeface="+mn-lt"/>
          <a:ea typeface="+mn-ea"/>
          <a:cs typeface="+mn-cs"/>
        </a:defRPr>
      </a:lvl4pPr>
      <a:lvl5pPr marL="1692000" indent="-180000" algn="l" defTabSz="685783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Clr>
          <a:srgbClr val="5D6C82"/>
        </a:buClr>
        <a:buSzPct val="75000"/>
        <a:buFont typeface="Wingdings" panose="05000000000000000000" pitchFamily="2" charset="2"/>
        <a:buChar char="n"/>
        <a:defRPr sz="1400" kern="1200" baseline="0">
          <a:solidFill>
            <a:srgbClr val="5D6C82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6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25.emf"/><Relationship Id="rId4" Type="http://schemas.openxmlformats.org/officeDocument/2006/relationships/customXml" Target="../ink/ink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Unicorn</a:t>
            </a:r>
            <a:r>
              <a:rPr lang="cs-CZ" dirty="0"/>
              <a:t> University</a:t>
            </a:r>
          </a:p>
        </p:txBody>
      </p:sp>
      <p:sp>
        <p:nvSpPr>
          <p:cNvPr id="8" name="Podnadpis 7"/>
          <p:cNvSpPr>
            <a:spLocks noGrp="1"/>
          </p:cNvSpPr>
          <p:nvPr>
            <p:ph type="subTitle" idx="1"/>
          </p:nvPr>
        </p:nvSpPr>
        <p:spPr>
          <a:xfrm>
            <a:off x="720000" y="3240001"/>
            <a:ext cx="10752000" cy="833562"/>
          </a:xfrm>
        </p:spPr>
        <p:txBody>
          <a:bodyPr/>
          <a:lstStyle/>
          <a:p>
            <a:r>
              <a:rPr lang="cs-CZ" dirty="0"/>
              <a:t>Statistické metody v analýze </a:t>
            </a:r>
            <a:r>
              <a:rPr lang="cs-CZ" dirty="0" smtClean="0"/>
              <a:t>dat,</a:t>
            </a:r>
          </a:p>
          <a:p>
            <a:r>
              <a:rPr lang="cs-CZ" dirty="0" smtClean="0"/>
              <a:t>III. přednáška</a:t>
            </a:r>
            <a:endParaRPr lang="da-DK" dirty="0"/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smtClean="0"/>
              <a:t>Jaroslav</a:t>
            </a:r>
            <a:endParaRPr lang="cs-CZ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smtClean="0"/>
              <a:t>Sixta</a:t>
            </a:r>
            <a:endParaRPr lang="cs-CZ" dirty="0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cs-CZ" dirty="0" smtClean="0"/>
              <a:t>ZS 2022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30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487772" y="1499913"/>
            <a:ext cx="6174286" cy="4203114"/>
          </a:xfrm>
        </p:spPr>
        <p:txBody>
          <a:bodyPr/>
          <a:lstStyle/>
          <a:p>
            <a:r>
              <a:rPr lang="cs-CZ" dirty="0" smtClean="0"/>
              <a:t>Typy regresních modelů</a:t>
            </a:r>
            <a:endParaRPr lang="cs-CZ" dirty="0"/>
          </a:p>
        </p:txBody>
      </p:sp>
      <p:grpSp>
        <p:nvGrpSpPr>
          <p:cNvPr id="8" name="Skupina 7"/>
          <p:cNvGrpSpPr/>
          <p:nvPr/>
        </p:nvGrpSpPr>
        <p:grpSpPr>
          <a:xfrm>
            <a:off x="6145124" y="1499913"/>
            <a:ext cx="5029200" cy="2962574"/>
            <a:chOff x="6541939" y="2069262"/>
            <a:chExt cx="5029200" cy="296257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1939" y="2069262"/>
              <a:ext cx="5029200" cy="285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6541939" y="2218787"/>
              <a:ext cx="5029200" cy="2813049"/>
            </a:xfrm>
            <a:custGeom>
              <a:avLst/>
              <a:gdLst>
                <a:gd name="T0" fmla="*/ 104 w 1341"/>
                <a:gd name="T1" fmla="*/ 546 h 750"/>
                <a:gd name="T2" fmla="*/ 111 w 1341"/>
                <a:gd name="T3" fmla="*/ 532 h 750"/>
                <a:gd name="T4" fmla="*/ 157 w 1341"/>
                <a:gd name="T5" fmla="*/ 568 h 750"/>
                <a:gd name="T6" fmla="*/ 367 w 1341"/>
                <a:gd name="T7" fmla="*/ 593 h 750"/>
                <a:gd name="T8" fmla="*/ 244 w 1341"/>
                <a:gd name="T9" fmla="*/ 664 h 750"/>
                <a:gd name="T10" fmla="*/ 243 w 1341"/>
                <a:gd name="T11" fmla="*/ 663 h 750"/>
                <a:gd name="T12" fmla="*/ 200 w 1341"/>
                <a:gd name="T13" fmla="*/ 664 h 750"/>
                <a:gd name="T14" fmla="*/ 188 w 1341"/>
                <a:gd name="T15" fmla="*/ 679 h 750"/>
                <a:gd name="T16" fmla="*/ 141 w 1341"/>
                <a:gd name="T17" fmla="*/ 729 h 750"/>
                <a:gd name="T18" fmla="*/ 236 w 1341"/>
                <a:gd name="T19" fmla="*/ 708 h 750"/>
                <a:gd name="T20" fmla="*/ 241 w 1341"/>
                <a:gd name="T21" fmla="*/ 689 h 750"/>
                <a:gd name="T22" fmla="*/ 339 w 1341"/>
                <a:gd name="T23" fmla="*/ 633 h 750"/>
                <a:gd name="T24" fmla="*/ 413 w 1341"/>
                <a:gd name="T25" fmla="*/ 573 h 750"/>
                <a:gd name="T26" fmla="*/ 486 w 1341"/>
                <a:gd name="T27" fmla="*/ 627 h 750"/>
                <a:gd name="T28" fmla="*/ 54 w 1341"/>
                <a:gd name="T29" fmla="*/ 256 h 750"/>
                <a:gd name="T30" fmla="*/ 141 w 1341"/>
                <a:gd name="T31" fmla="*/ 152 h 750"/>
                <a:gd name="T32" fmla="*/ 8 w 1341"/>
                <a:gd name="T33" fmla="*/ 128 h 750"/>
                <a:gd name="T34" fmla="*/ 183 w 1341"/>
                <a:gd name="T35" fmla="*/ 95 h 750"/>
                <a:gd name="T36" fmla="*/ 222 w 1341"/>
                <a:gd name="T37" fmla="*/ 218 h 750"/>
                <a:gd name="T38" fmla="*/ 171 w 1341"/>
                <a:gd name="T39" fmla="*/ 245 h 750"/>
                <a:gd name="T40" fmla="*/ 340 w 1341"/>
                <a:gd name="T41" fmla="*/ 203 h 750"/>
                <a:gd name="T42" fmla="*/ 349 w 1341"/>
                <a:gd name="T43" fmla="*/ 53 h 750"/>
                <a:gd name="T44" fmla="*/ 785 w 1341"/>
                <a:gd name="T45" fmla="*/ 117 h 750"/>
                <a:gd name="T46" fmla="*/ 803 w 1341"/>
                <a:gd name="T47" fmla="*/ 70 h 750"/>
                <a:gd name="T48" fmla="*/ 750 w 1341"/>
                <a:gd name="T49" fmla="*/ 55 h 750"/>
                <a:gd name="T50" fmla="*/ 577 w 1341"/>
                <a:gd name="T51" fmla="*/ 330 h 750"/>
                <a:gd name="T52" fmla="*/ 625 w 1341"/>
                <a:gd name="T53" fmla="*/ 425 h 750"/>
                <a:gd name="T54" fmla="*/ 651 w 1341"/>
                <a:gd name="T55" fmla="*/ 631 h 750"/>
                <a:gd name="T56" fmla="*/ 632 w 1341"/>
                <a:gd name="T57" fmla="*/ 700 h 750"/>
                <a:gd name="T58" fmla="*/ 700 w 1341"/>
                <a:gd name="T59" fmla="*/ 652 h 750"/>
                <a:gd name="T60" fmla="*/ 653 w 1341"/>
                <a:gd name="T61" fmla="*/ 368 h 750"/>
                <a:gd name="T62" fmla="*/ 785 w 1341"/>
                <a:gd name="T63" fmla="*/ 117 h 750"/>
                <a:gd name="T64" fmla="*/ 737 w 1341"/>
                <a:gd name="T65" fmla="*/ 15 h 750"/>
                <a:gd name="T66" fmla="*/ 565 w 1341"/>
                <a:gd name="T67" fmla="*/ 72 h 750"/>
                <a:gd name="T68" fmla="*/ 1206 w 1341"/>
                <a:gd name="T69" fmla="*/ 419 h 750"/>
                <a:gd name="T70" fmla="*/ 796 w 1341"/>
                <a:gd name="T71" fmla="*/ 465 h 750"/>
                <a:gd name="T72" fmla="*/ 817 w 1341"/>
                <a:gd name="T73" fmla="*/ 704 h 750"/>
                <a:gd name="T74" fmla="*/ 856 w 1341"/>
                <a:gd name="T75" fmla="*/ 497 h 750"/>
                <a:gd name="T76" fmla="*/ 1263 w 1341"/>
                <a:gd name="T77" fmla="*/ 448 h 750"/>
                <a:gd name="T78" fmla="*/ 861 w 1341"/>
                <a:gd name="T79" fmla="*/ 361 h 750"/>
                <a:gd name="T80" fmla="*/ 882 w 1341"/>
                <a:gd name="T81" fmla="*/ 277 h 750"/>
                <a:gd name="T82" fmla="*/ 105 w 1341"/>
                <a:gd name="T83" fmla="*/ 376 h 750"/>
                <a:gd name="T84" fmla="*/ 372 w 1341"/>
                <a:gd name="T85" fmla="*/ 428 h 750"/>
                <a:gd name="T86" fmla="*/ 454 w 1341"/>
                <a:gd name="T87" fmla="*/ 383 h 750"/>
                <a:gd name="T88" fmla="*/ 1111 w 1341"/>
                <a:gd name="T89" fmla="*/ 323 h 750"/>
                <a:gd name="T90" fmla="*/ 1243 w 1341"/>
                <a:gd name="T91" fmla="*/ 235 h 750"/>
                <a:gd name="T92" fmla="*/ 1182 w 1341"/>
                <a:gd name="T93" fmla="*/ 240 h 750"/>
                <a:gd name="T94" fmla="*/ 1090 w 1341"/>
                <a:gd name="T95" fmla="*/ 201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750">
                  <a:moveTo>
                    <a:pt x="123" y="596"/>
                  </a:moveTo>
                  <a:cubicBezTo>
                    <a:pt x="108" y="600"/>
                    <a:pt x="90" y="597"/>
                    <a:pt x="79" y="586"/>
                  </a:cubicBezTo>
                  <a:cubicBezTo>
                    <a:pt x="67" y="573"/>
                    <a:pt x="68" y="554"/>
                    <a:pt x="83" y="544"/>
                  </a:cubicBezTo>
                  <a:cubicBezTo>
                    <a:pt x="89" y="539"/>
                    <a:pt x="99" y="541"/>
                    <a:pt x="104" y="546"/>
                  </a:cubicBezTo>
                  <a:cubicBezTo>
                    <a:pt x="105" y="547"/>
                    <a:pt x="105" y="547"/>
                    <a:pt x="105" y="547"/>
                  </a:cubicBezTo>
                  <a:cubicBezTo>
                    <a:pt x="106" y="547"/>
                    <a:pt x="106" y="546"/>
                    <a:pt x="105" y="547"/>
                  </a:cubicBezTo>
                  <a:cubicBezTo>
                    <a:pt x="109" y="543"/>
                    <a:pt x="109" y="540"/>
                    <a:pt x="110" y="534"/>
                  </a:cubicBezTo>
                  <a:cubicBezTo>
                    <a:pt x="111" y="533"/>
                    <a:pt x="111" y="533"/>
                    <a:pt x="111" y="532"/>
                  </a:cubicBezTo>
                  <a:cubicBezTo>
                    <a:pt x="111" y="532"/>
                    <a:pt x="111" y="531"/>
                    <a:pt x="111" y="529"/>
                  </a:cubicBezTo>
                  <a:cubicBezTo>
                    <a:pt x="112" y="523"/>
                    <a:pt x="113" y="518"/>
                    <a:pt x="117" y="512"/>
                  </a:cubicBezTo>
                  <a:cubicBezTo>
                    <a:pt x="129" y="492"/>
                    <a:pt x="157" y="498"/>
                    <a:pt x="165" y="519"/>
                  </a:cubicBezTo>
                  <a:cubicBezTo>
                    <a:pt x="170" y="533"/>
                    <a:pt x="164" y="555"/>
                    <a:pt x="157" y="568"/>
                  </a:cubicBezTo>
                  <a:cubicBezTo>
                    <a:pt x="150" y="581"/>
                    <a:pt x="137" y="592"/>
                    <a:pt x="123" y="596"/>
                  </a:cubicBezTo>
                  <a:close/>
                  <a:moveTo>
                    <a:pt x="413" y="573"/>
                  </a:moveTo>
                  <a:cubicBezTo>
                    <a:pt x="403" y="564"/>
                    <a:pt x="387" y="562"/>
                    <a:pt x="377" y="573"/>
                  </a:cubicBezTo>
                  <a:cubicBezTo>
                    <a:pt x="371" y="579"/>
                    <a:pt x="369" y="586"/>
                    <a:pt x="367" y="593"/>
                  </a:cubicBezTo>
                  <a:cubicBezTo>
                    <a:pt x="368" y="590"/>
                    <a:pt x="367" y="593"/>
                    <a:pt x="366" y="594"/>
                  </a:cubicBezTo>
                  <a:cubicBezTo>
                    <a:pt x="363" y="593"/>
                    <a:pt x="359" y="592"/>
                    <a:pt x="355" y="593"/>
                  </a:cubicBezTo>
                  <a:cubicBezTo>
                    <a:pt x="333" y="598"/>
                    <a:pt x="310" y="616"/>
                    <a:pt x="291" y="629"/>
                  </a:cubicBezTo>
                  <a:cubicBezTo>
                    <a:pt x="275" y="640"/>
                    <a:pt x="259" y="651"/>
                    <a:pt x="244" y="664"/>
                  </a:cubicBezTo>
                  <a:cubicBezTo>
                    <a:pt x="241" y="666"/>
                    <a:pt x="238" y="669"/>
                    <a:pt x="235" y="671"/>
                  </a:cubicBezTo>
                  <a:cubicBezTo>
                    <a:pt x="235" y="671"/>
                    <a:pt x="235" y="671"/>
                    <a:pt x="235" y="671"/>
                  </a:cubicBezTo>
                  <a:cubicBezTo>
                    <a:pt x="238" y="669"/>
                    <a:pt x="241" y="666"/>
                    <a:pt x="244" y="664"/>
                  </a:cubicBezTo>
                  <a:cubicBezTo>
                    <a:pt x="244" y="663"/>
                    <a:pt x="244" y="663"/>
                    <a:pt x="243" y="663"/>
                  </a:cubicBezTo>
                  <a:cubicBezTo>
                    <a:pt x="233" y="645"/>
                    <a:pt x="207" y="644"/>
                    <a:pt x="200" y="664"/>
                  </a:cubicBezTo>
                  <a:cubicBezTo>
                    <a:pt x="200" y="664"/>
                    <a:pt x="200" y="665"/>
                    <a:pt x="200" y="665"/>
                  </a:cubicBezTo>
                  <a:cubicBezTo>
                    <a:pt x="200" y="665"/>
                    <a:pt x="200" y="665"/>
                    <a:pt x="200" y="665"/>
                  </a:cubicBezTo>
                  <a:cubicBezTo>
                    <a:pt x="200" y="664"/>
                    <a:pt x="200" y="664"/>
                    <a:pt x="200" y="664"/>
                  </a:cubicBezTo>
                  <a:cubicBezTo>
                    <a:pt x="201" y="662"/>
                    <a:pt x="201" y="662"/>
                    <a:pt x="200" y="665"/>
                  </a:cubicBezTo>
                  <a:cubicBezTo>
                    <a:pt x="199" y="665"/>
                    <a:pt x="199" y="665"/>
                    <a:pt x="199" y="665"/>
                  </a:cubicBezTo>
                  <a:cubicBezTo>
                    <a:pt x="198" y="666"/>
                    <a:pt x="197" y="667"/>
                    <a:pt x="196" y="668"/>
                  </a:cubicBezTo>
                  <a:cubicBezTo>
                    <a:pt x="192" y="671"/>
                    <a:pt x="190" y="675"/>
                    <a:pt x="188" y="679"/>
                  </a:cubicBezTo>
                  <a:cubicBezTo>
                    <a:pt x="187" y="679"/>
                    <a:pt x="187" y="680"/>
                    <a:pt x="186" y="681"/>
                  </a:cubicBezTo>
                  <a:cubicBezTo>
                    <a:pt x="177" y="690"/>
                    <a:pt x="174" y="684"/>
                    <a:pt x="162" y="688"/>
                  </a:cubicBezTo>
                  <a:cubicBezTo>
                    <a:pt x="159" y="688"/>
                    <a:pt x="157" y="688"/>
                    <a:pt x="155" y="689"/>
                  </a:cubicBezTo>
                  <a:cubicBezTo>
                    <a:pt x="138" y="695"/>
                    <a:pt x="132" y="714"/>
                    <a:pt x="141" y="729"/>
                  </a:cubicBezTo>
                  <a:cubicBezTo>
                    <a:pt x="149" y="743"/>
                    <a:pt x="165" y="750"/>
                    <a:pt x="180" y="750"/>
                  </a:cubicBezTo>
                  <a:cubicBezTo>
                    <a:pt x="195" y="750"/>
                    <a:pt x="211" y="742"/>
                    <a:pt x="221" y="731"/>
                  </a:cubicBezTo>
                  <a:cubicBezTo>
                    <a:pt x="226" y="726"/>
                    <a:pt x="232" y="718"/>
                    <a:pt x="236" y="709"/>
                  </a:cubicBezTo>
                  <a:cubicBezTo>
                    <a:pt x="236" y="709"/>
                    <a:pt x="236" y="709"/>
                    <a:pt x="236" y="708"/>
                  </a:cubicBezTo>
                  <a:cubicBezTo>
                    <a:pt x="240" y="702"/>
                    <a:pt x="244" y="694"/>
                    <a:pt x="246" y="687"/>
                  </a:cubicBezTo>
                  <a:cubicBezTo>
                    <a:pt x="245" y="687"/>
                    <a:pt x="243" y="688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3" y="688"/>
                    <a:pt x="245" y="687"/>
                    <a:pt x="246" y="687"/>
                  </a:cubicBezTo>
                  <a:cubicBezTo>
                    <a:pt x="265" y="676"/>
                    <a:pt x="283" y="666"/>
                    <a:pt x="302" y="655"/>
                  </a:cubicBezTo>
                  <a:cubicBezTo>
                    <a:pt x="313" y="649"/>
                    <a:pt x="326" y="640"/>
                    <a:pt x="339" y="633"/>
                  </a:cubicBezTo>
                  <a:cubicBezTo>
                    <a:pt x="342" y="641"/>
                    <a:pt x="350" y="648"/>
                    <a:pt x="359" y="649"/>
                  </a:cubicBezTo>
                  <a:cubicBezTo>
                    <a:pt x="371" y="652"/>
                    <a:pt x="382" y="648"/>
                    <a:pt x="392" y="641"/>
                  </a:cubicBezTo>
                  <a:cubicBezTo>
                    <a:pt x="401" y="634"/>
                    <a:pt x="409" y="627"/>
                    <a:pt x="416" y="618"/>
                  </a:cubicBezTo>
                  <a:cubicBezTo>
                    <a:pt x="424" y="605"/>
                    <a:pt x="426" y="584"/>
                    <a:pt x="413" y="573"/>
                  </a:cubicBezTo>
                  <a:close/>
                  <a:moveTo>
                    <a:pt x="486" y="606"/>
                  </a:moveTo>
                  <a:cubicBezTo>
                    <a:pt x="471" y="599"/>
                    <a:pt x="454" y="601"/>
                    <a:pt x="438" y="599"/>
                  </a:cubicBezTo>
                  <a:cubicBezTo>
                    <a:pt x="420" y="596"/>
                    <a:pt x="413" y="619"/>
                    <a:pt x="430" y="625"/>
                  </a:cubicBezTo>
                  <a:cubicBezTo>
                    <a:pt x="447" y="631"/>
                    <a:pt x="469" y="638"/>
                    <a:pt x="486" y="627"/>
                  </a:cubicBezTo>
                  <a:cubicBezTo>
                    <a:pt x="493" y="623"/>
                    <a:pt x="494" y="610"/>
                    <a:pt x="486" y="606"/>
                  </a:cubicBezTo>
                  <a:close/>
                  <a:moveTo>
                    <a:pt x="21" y="284"/>
                  </a:moveTo>
                  <a:cubicBezTo>
                    <a:pt x="12" y="276"/>
                    <a:pt x="17" y="262"/>
                    <a:pt x="28" y="259"/>
                  </a:cubicBezTo>
                  <a:cubicBezTo>
                    <a:pt x="36" y="256"/>
                    <a:pt x="45" y="256"/>
                    <a:pt x="54" y="256"/>
                  </a:cubicBezTo>
                  <a:cubicBezTo>
                    <a:pt x="75" y="246"/>
                    <a:pt x="96" y="237"/>
                    <a:pt x="117" y="228"/>
                  </a:cubicBezTo>
                  <a:cubicBezTo>
                    <a:pt x="131" y="222"/>
                    <a:pt x="136" y="218"/>
                    <a:pt x="136" y="203"/>
                  </a:cubicBezTo>
                  <a:cubicBezTo>
                    <a:pt x="136" y="194"/>
                    <a:pt x="135" y="186"/>
                    <a:pt x="134" y="178"/>
                  </a:cubicBezTo>
                  <a:cubicBezTo>
                    <a:pt x="131" y="169"/>
                    <a:pt x="133" y="157"/>
                    <a:pt x="141" y="152"/>
                  </a:cubicBezTo>
                  <a:cubicBezTo>
                    <a:pt x="144" y="149"/>
                    <a:pt x="148" y="147"/>
                    <a:pt x="152" y="146"/>
                  </a:cubicBezTo>
                  <a:cubicBezTo>
                    <a:pt x="158" y="144"/>
                    <a:pt x="164" y="141"/>
                    <a:pt x="169" y="136"/>
                  </a:cubicBezTo>
                  <a:cubicBezTo>
                    <a:pt x="146" y="139"/>
                    <a:pt x="121" y="137"/>
                    <a:pt x="98" y="137"/>
                  </a:cubicBezTo>
                  <a:cubicBezTo>
                    <a:pt x="69" y="136"/>
                    <a:pt x="37" y="137"/>
                    <a:pt x="8" y="128"/>
                  </a:cubicBezTo>
                  <a:cubicBezTo>
                    <a:pt x="0" y="125"/>
                    <a:pt x="0" y="114"/>
                    <a:pt x="8" y="111"/>
                  </a:cubicBezTo>
                  <a:cubicBezTo>
                    <a:pt x="46" y="100"/>
                    <a:pt x="90" y="102"/>
                    <a:pt x="129" y="100"/>
                  </a:cubicBezTo>
                  <a:cubicBezTo>
                    <a:pt x="139" y="99"/>
                    <a:pt x="148" y="99"/>
                    <a:pt x="158" y="98"/>
                  </a:cubicBezTo>
                  <a:cubicBezTo>
                    <a:pt x="166" y="97"/>
                    <a:pt x="175" y="93"/>
                    <a:pt x="183" y="95"/>
                  </a:cubicBezTo>
                  <a:cubicBezTo>
                    <a:pt x="191" y="97"/>
                    <a:pt x="198" y="105"/>
                    <a:pt x="197" y="114"/>
                  </a:cubicBezTo>
                  <a:cubicBezTo>
                    <a:pt x="197" y="119"/>
                    <a:pt x="195" y="123"/>
                    <a:pt x="193" y="127"/>
                  </a:cubicBezTo>
                  <a:cubicBezTo>
                    <a:pt x="198" y="127"/>
                    <a:pt x="203" y="130"/>
                    <a:pt x="206" y="133"/>
                  </a:cubicBezTo>
                  <a:cubicBezTo>
                    <a:pt x="227" y="150"/>
                    <a:pt x="221" y="194"/>
                    <a:pt x="222" y="218"/>
                  </a:cubicBezTo>
                  <a:cubicBezTo>
                    <a:pt x="224" y="242"/>
                    <a:pt x="234" y="278"/>
                    <a:pt x="203" y="287"/>
                  </a:cubicBezTo>
                  <a:cubicBezTo>
                    <a:pt x="172" y="295"/>
                    <a:pt x="136" y="295"/>
                    <a:pt x="105" y="298"/>
                  </a:cubicBezTo>
                  <a:cubicBezTo>
                    <a:pt x="78" y="301"/>
                    <a:pt x="42" y="305"/>
                    <a:pt x="21" y="284"/>
                  </a:cubicBezTo>
                  <a:close/>
                  <a:moveTo>
                    <a:pt x="171" y="245"/>
                  </a:moveTo>
                  <a:cubicBezTo>
                    <a:pt x="173" y="245"/>
                    <a:pt x="176" y="244"/>
                    <a:pt x="179" y="244"/>
                  </a:cubicBezTo>
                  <a:cubicBezTo>
                    <a:pt x="178" y="240"/>
                    <a:pt x="178" y="237"/>
                    <a:pt x="177" y="233"/>
                  </a:cubicBezTo>
                  <a:cubicBezTo>
                    <a:pt x="176" y="237"/>
                    <a:pt x="173" y="241"/>
                    <a:pt x="171" y="245"/>
                  </a:cubicBezTo>
                  <a:close/>
                  <a:moveTo>
                    <a:pt x="340" y="203"/>
                  </a:moveTo>
                  <a:cubicBezTo>
                    <a:pt x="364" y="200"/>
                    <a:pt x="380" y="182"/>
                    <a:pt x="389" y="162"/>
                  </a:cubicBezTo>
                  <a:cubicBezTo>
                    <a:pt x="400" y="136"/>
                    <a:pt x="400" y="105"/>
                    <a:pt x="397" y="78"/>
                  </a:cubicBezTo>
                  <a:cubicBezTo>
                    <a:pt x="395" y="60"/>
                    <a:pt x="388" y="26"/>
                    <a:pt x="366" y="23"/>
                  </a:cubicBezTo>
                  <a:cubicBezTo>
                    <a:pt x="349" y="21"/>
                    <a:pt x="337" y="38"/>
                    <a:pt x="349" y="53"/>
                  </a:cubicBezTo>
                  <a:cubicBezTo>
                    <a:pt x="377" y="85"/>
                    <a:pt x="368" y="200"/>
                    <a:pt x="306" y="171"/>
                  </a:cubicBezTo>
                  <a:cubicBezTo>
                    <a:pt x="298" y="168"/>
                    <a:pt x="292" y="175"/>
                    <a:pt x="295" y="182"/>
                  </a:cubicBezTo>
                  <a:cubicBezTo>
                    <a:pt x="303" y="199"/>
                    <a:pt x="322" y="206"/>
                    <a:pt x="340" y="203"/>
                  </a:cubicBezTo>
                  <a:close/>
                  <a:moveTo>
                    <a:pt x="785" y="117"/>
                  </a:moveTo>
                  <a:cubicBezTo>
                    <a:pt x="788" y="118"/>
                    <a:pt x="792" y="118"/>
                    <a:pt x="795" y="117"/>
                  </a:cubicBezTo>
                  <a:cubicBezTo>
                    <a:pt x="840" y="101"/>
                    <a:pt x="886" y="98"/>
                    <a:pt x="933" y="100"/>
                  </a:cubicBezTo>
                  <a:cubicBezTo>
                    <a:pt x="943" y="101"/>
                    <a:pt x="948" y="85"/>
                    <a:pt x="938" y="80"/>
                  </a:cubicBezTo>
                  <a:cubicBezTo>
                    <a:pt x="895" y="62"/>
                    <a:pt x="849" y="60"/>
                    <a:pt x="803" y="70"/>
                  </a:cubicBezTo>
                  <a:cubicBezTo>
                    <a:pt x="802" y="67"/>
                    <a:pt x="800" y="65"/>
                    <a:pt x="798" y="63"/>
                  </a:cubicBezTo>
                  <a:cubicBezTo>
                    <a:pt x="792" y="59"/>
                    <a:pt x="784" y="57"/>
                    <a:pt x="777" y="58"/>
                  </a:cubicBezTo>
                  <a:cubicBezTo>
                    <a:pt x="776" y="57"/>
                    <a:pt x="776" y="56"/>
                    <a:pt x="776" y="55"/>
                  </a:cubicBezTo>
                  <a:cubicBezTo>
                    <a:pt x="773" y="43"/>
                    <a:pt x="752" y="41"/>
                    <a:pt x="750" y="55"/>
                  </a:cubicBezTo>
                  <a:cubicBezTo>
                    <a:pt x="745" y="85"/>
                    <a:pt x="743" y="115"/>
                    <a:pt x="737" y="145"/>
                  </a:cubicBezTo>
                  <a:cubicBezTo>
                    <a:pt x="733" y="173"/>
                    <a:pt x="721" y="189"/>
                    <a:pt x="702" y="209"/>
                  </a:cubicBezTo>
                  <a:cubicBezTo>
                    <a:pt x="673" y="241"/>
                    <a:pt x="644" y="277"/>
                    <a:pt x="637" y="320"/>
                  </a:cubicBezTo>
                  <a:cubicBezTo>
                    <a:pt x="616" y="322"/>
                    <a:pt x="595" y="324"/>
                    <a:pt x="577" y="330"/>
                  </a:cubicBezTo>
                  <a:cubicBezTo>
                    <a:pt x="565" y="334"/>
                    <a:pt x="564" y="351"/>
                    <a:pt x="577" y="354"/>
                  </a:cubicBezTo>
                  <a:cubicBezTo>
                    <a:pt x="588" y="357"/>
                    <a:pt x="601" y="359"/>
                    <a:pt x="613" y="359"/>
                  </a:cubicBezTo>
                  <a:cubicBezTo>
                    <a:pt x="604" y="370"/>
                    <a:pt x="602" y="389"/>
                    <a:pt x="617" y="398"/>
                  </a:cubicBezTo>
                  <a:cubicBezTo>
                    <a:pt x="620" y="399"/>
                    <a:pt x="623" y="416"/>
                    <a:pt x="625" y="425"/>
                  </a:cubicBezTo>
                  <a:cubicBezTo>
                    <a:pt x="619" y="445"/>
                    <a:pt x="622" y="467"/>
                    <a:pt x="624" y="487"/>
                  </a:cubicBezTo>
                  <a:cubicBezTo>
                    <a:pt x="628" y="518"/>
                    <a:pt x="633" y="548"/>
                    <a:pt x="639" y="578"/>
                  </a:cubicBezTo>
                  <a:cubicBezTo>
                    <a:pt x="642" y="592"/>
                    <a:pt x="645" y="606"/>
                    <a:pt x="648" y="620"/>
                  </a:cubicBezTo>
                  <a:cubicBezTo>
                    <a:pt x="648" y="622"/>
                    <a:pt x="650" y="626"/>
                    <a:pt x="651" y="631"/>
                  </a:cubicBezTo>
                  <a:cubicBezTo>
                    <a:pt x="648" y="633"/>
                    <a:pt x="645" y="635"/>
                    <a:pt x="643" y="636"/>
                  </a:cubicBezTo>
                  <a:cubicBezTo>
                    <a:pt x="636" y="641"/>
                    <a:pt x="628" y="646"/>
                    <a:pt x="621" y="651"/>
                  </a:cubicBezTo>
                  <a:cubicBezTo>
                    <a:pt x="613" y="654"/>
                    <a:pt x="606" y="659"/>
                    <a:pt x="600" y="668"/>
                  </a:cubicBezTo>
                  <a:cubicBezTo>
                    <a:pt x="586" y="687"/>
                    <a:pt x="613" y="713"/>
                    <a:pt x="632" y="700"/>
                  </a:cubicBezTo>
                  <a:cubicBezTo>
                    <a:pt x="636" y="697"/>
                    <a:pt x="640" y="695"/>
                    <a:pt x="644" y="692"/>
                  </a:cubicBezTo>
                  <a:cubicBezTo>
                    <a:pt x="650" y="692"/>
                    <a:pt x="661" y="691"/>
                    <a:pt x="664" y="690"/>
                  </a:cubicBezTo>
                  <a:cubicBezTo>
                    <a:pt x="673" y="688"/>
                    <a:pt x="683" y="684"/>
                    <a:pt x="689" y="676"/>
                  </a:cubicBezTo>
                  <a:cubicBezTo>
                    <a:pt x="696" y="669"/>
                    <a:pt x="699" y="660"/>
                    <a:pt x="700" y="652"/>
                  </a:cubicBezTo>
                  <a:cubicBezTo>
                    <a:pt x="705" y="647"/>
                    <a:pt x="710" y="642"/>
                    <a:pt x="714" y="636"/>
                  </a:cubicBezTo>
                  <a:cubicBezTo>
                    <a:pt x="729" y="610"/>
                    <a:pt x="711" y="572"/>
                    <a:pt x="704" y="546"/>
                  </a:cubicBezTo>
                  <a:cubicBezTo>
                    <a:pt x="695" y="510"/>
                    <a:pt x="686" y="474"/>
                    <a:pt x="676" y="438"/>
                  </a:cubicBezTo>
                  <a:cubicBezTo>
                    <a:pt x="671" y="414"/>
                    <a:pt x="668" y="386"/>
                    <a:pt x="653" y="368"/>
                  </a:cubicBezTo>
                  <a:cubicBezTo>
                    <a:pt x="651" y="365"/>
                    <a:pt x="649" y="362"/>
                    <a:pt x="646" y="360"/>
                  </a:cubicBezTo>
                  <a:cubicBezTo>
                    <a:pt x="662" y="369"/>
                    <a:pt x="689" y="360"/>
                    <a:pt x="687" y="338"/>
                  </a:cubicBezTo>
                  <a:cubicBezTo>
                    <a:pt x="690" y="285"/>
                    <a:pt x="737" y="254"/>
                    <a:pt x="764" y="213"/>
                  </a:cubicBezTo>
                  <a:cubicBezTo>
                    <a:pt x="782" y="187"/>
                    <a:pt x="787" y="152"/>
                    <a:pt x="785" y="117"/>
                  </a:cubicBezTo>
                  <a:close/>
                  <a:moveTo>
                    <a:pt x="650" y="48"/>
                  </a:moveTo>
                  <a:cubicBezTo>
                    <a:pt x="665" y="46"/>
                    <a:pt x="680" y="46"/>
                    <a:pt x="694" y="47"/>
                  </a:cubicBezTo>
                  <a:cubicBezTo>
                    <a:pt x="709" y="48"/>
                    <a:pt x="720" y="52"/>
                    <a:pt x="733" y="43"/>
                  </a:cubicBezTo>
                  <a:cubicBezTo>
                    <a:pt x="743" y="37"/>
                    <a:pt x="744" y="24"/>
                    <a:pt x="737" y="15"/>
                  </a:cubicBezTo>
                  <a:cubicBezTo>
                    <a:pt x="724" y="0"/>
                    <a:pt x="702" y="2"/>
                    <a:pt x="683" y="2"/>
                  </a:cubicBezTo>
                  <a:cubicBezTo>
                    <a:pt x="662" y="3"/>
                    <a:pt x="640" y="6"/>
                    <a:pt x="619" y="12"/>
                  </a:cubicBezTo>
                  <a:cubicBezTo>
                    <a:pt x="594" y="20"/>
                    <a:pt x="541" y="37"/>
                    <a:pt x="546" y="70"/>
                  </a:cubicBezTo>
                  <a:cubicBezTo>
                    <a:pt x="548" y="79"/>
                    <a:pt x="560" y="79"/>
                    <a:pt x="565" y="72"/>
                  </a:cubicBezTo>
                  <a:cubicBezTo>
                    <a:pt x="570" y="64"/>
                    <a:pt x="595" y="60"/>
                    <a:pt x="605" y="57"/>
                  </a:cubicBezTo>
                  <a:cubicBezTo>
                    <a:pt x="619" y="53"/>
                    <a:pt x="635" y="50"/>
                    <a:pt x="650" y="48"/>
                  </a:cubicBezTo>
                  <a:close/>
                  <a:moveTo>
                    <a:pt x="1330" y="393"/>
                  </a:moveTo>
                  <a:cubicBezTo>
                    <a:pt x="1290" y="371"/>
                    <a:pt x="1242" y="401"/>
                    <a:pt x="1206" y="419"/>
                  </a:cubicBezTo>
                  <a:cubicBezTo>
                    <a:pt x="1159" y="442"/>
                    <a:pt x="1112" y="467"/>
                    <a:pt x="1064" y="489"/>
                  </a:cubicBezTo>
                  <a:cubicBezTo>
                    <a:pt x="1022" y="508"/>
                    <a:pt x="985" y="505"/>
                    <a:pt x="943" y="485"/>
                  </a:cubicBezTo>
                  <a:cubicBezTo>
                    <a:pt x="904" y="467"/>
                    <a:pt x="868" y="445"/>
                    <a:pt x="826" y="435"/>
                  </a:cubicBezTo>
                  <a:cubicBezTo>
                    <a:pt x="809" y="432"/>
                    <a:pt x="791" y="446"/>
                    <a:pt x="796" y="465"/>
                  </a:cubicBezTo>
                  <a:cubicBezTo>
                    <a:pt x="804" y="487"/>
                    <a:pt x="812" y="510"/>
                    <a:pt x="815" y="534"/>
                  </a:cubicBezTo>
                  <a:cubicBezTo>
                    <a:pt x="818" y="557"/>
                    <a:pt x="799" y="568"/>
                    <a:pt x="781" y="579"/>
                  </a:cubicBezTo>
                  <a:cubicBezTo>
                    <a:pt x="769" y="586"/>
                    <a:pt x="768" y="599"/>
                    <a:pt x="772" y="610"/>
                  </a:cubicBezTo>
                  <a:cubicBezTo>
                    <a:pt x="786" y="642"/>
                    <a:pt x="798" y="676"/>
                    <a:pt x="817" y="704"/>
                  </a:cubicBezTo>
                  <a:cubicBezTo>
                    <a:pt x="828" y="720"/>
                    <a:pt x="850" y="710"/>
                    <a:pt x="847" y="692"/>
                  </a:cubicBezTo>
                  <a:cubicBezTo>
                    <a:pt x="842" y="663"/>
                    <a:pt x="831" y="636"/>
                    <a:pt x="820" y="609"/>
                  </a:cubicBezTo>
                  <a:cubicBezTo>
                    <a:pt x="839" y="596"/>
                    <a:pt x="855" y="580"/>
                    <a:pt x="861" y="558"/>
                  </a:cubicBezTo>
                  <a:cubicBezTo>
                    <a:pt x="865" y="539"/>
                    <a:pt x="862" y="517"/>
                    <a:pt x="856" y="497"/>
                  </a:cubicBezTo>
                  <a:cubicBezTo>
                    <a:pt x="881" y="508"/>
                    <a:pt x="905" y="522"/>
                    <a:pt x="930" y="534"/>
                  </a:cubicBezTo>
                  <a:cubicBezTo>
                    <a:pt x="971" y="551"/>
                    <a:pt x="1012" y="559"/>
                    <a:pt x="1055" y="546"/>
                  </a:cubicBezTo>
                  <a:cubicBezTo>
                    <a:pt x="1103" y="531"/>
                    <a:pt x="1148" y="504"/>
                    <a:pt x="1193" y="482"/>
                  </a:cubicBezTo>
                  <a:cubicBezTo>
                    <a:pt x="1216" y="470"/>
                    <a:pt x="1239" y="458"/>
                    <a:pt x="1263" y="448"/>
                  </a:cubicBezTo>
                  <a:cubicBezTo>
                    <a:pt x="1285" y="438"/>
                    <a:pt x="1309" y="434"/>
                    <a:pt x="1330" y="421"/>
                  </a:cubicBezTo>
                  <a:cubicBezTo>
                    <a:pt x="1339" y="415"/>
                    <a:pt x="1341" y="400"/>
                    <a:pt x="1330" y="393"/>
                  </a:cubicBezTo>
                  <a:close/>
                  <a:moveTo>
                    <a:pt x="863" y="291"/>
                  </a:moveTo>
                  <a:cubicBezTo>
                    <a:pt x="857" y="315"/>
                    <a:pt x="856" y="337"/>
                    <a:pt x="861" y="361"/>
                  </a:cubicBezTo>
                  <a:cubicBezTo>
                    <a:pt x="864" y="375"/>
                    <a:pt x="884" y="370"/>
                    <a:pt x="886" y="357"/>
                  </a:cubicBezTo>
                  <a:cubicBezTo>
                    <a:pt x="887" y="340"/>
                    <a:pt x="892" y="322"/>
                    <a:pt x="899" y="307"/>
                  </a:cubicBezTo>
                  <a:cubicBezTo>
                    <a:pt x="903" y="298"/>
                    <a:pt x="903" y="290"/>
                    <a:pt x="896" y="283"/>
                  </a:cubicBezTo>
                  <a:cubicBezTo>
                    <a:pt x="893" y="279"/>
                    <a:pt x="888" y="277"/>
                    <a:pt x="882" y="277"/>
                  </a:cubicBezTo>
                  <a:cubicBezTo>
                    <a:pt x="874" y="277"/>
                    <a:pt x="866" y="283"/>
                    <a:pt x="863" y="291"/>
                  </a:cubicBezTo>
                  <a:close/>
                  <a:moveTo>
                    <a:pt x="200" y="366"/>
                  </a:moveTo>
                  <a:cubicBezTo>
                    <a:pt x="171" y="362"/>
                    <a:pt x="141" y="352"/>
                    <a:pt x="112" y="351"/>
                  </a:cubicBezTo>
                  <a:cubicBezTo>
                    <a:pt x="97" y="350"/>
                    <a:pt x="95" y="369"/>
                    <a:pt x="105" y="376"/>
                  </a:cubicBezTo>
                  <a:cubicBezTo>
                    <a:pt x="129" y="393"/>
                    <a:pt x="161" y="401"/>
                    <a:pt x="189" y="407"/>
                  </a:cubicBezTo>
                  <a:cubicBezTo>
                    <a:pt x="204" y="411"/>
                    <a:pt x="219" y="414"/>
                    <a:pt x="235" y="414"/>
                  </a:cubicBezTo>
                  <a:cubicBezTo>
                    <a:pt x="249" y="413"/>
                    <a:pt x="263" y="408"/>
                    <a:pt x="278" y="408"/>
                  </a:cubicBezTo>
                  <a:cubicBezTo>
                    <a:pt x="309" y="407"/>
                    <a:pt x="342" y="421"/>
                    <a:pt x="372" y="428"/>
                  </a:cubicBezTo>
                  <a:cubicBezTo>
                    <a:pt x="397" y="435"/>
                    <a:pt x="437" y="454"/>
                    <a:pt x="461" y="439"/>
                  </a:cubicBezTo>
                  <a:cubicBezTo>
                    <a:pt x="470" y="434"/>
                    <a:pt x="473" y="423"/>
                    <a:pt x="468" y="414"/>
                  </a:cubicBezTo>
                  <a:cubicBezTo>
                    <a:pt x="468" y="413"/>
                    <a:pt x="467" y="412"/>
                    <a:pt x="466" y="411"/>
                  </a:cubicBezTo>
                  <a:cubicBezTo>
                    <a:pt x="470" y="401"/>
                    <a:pt x="466" y="388"/>
                    <a:pt x="454" y="383"/>
                  </a:cubicBezTo>
                  <a:cubicBezTo>
                    <a:pt x="423" y="372"/>
                    <a:pt x="385" y="370"/>
                    <a:pt x="353" y="365"/>
                  </a:cubicBezTo>
                  <a:cubicBezTo>
                    <a:pt x="325" y="361"/>
                    <a:pt x="293" y="353"/>
                    <a:pt x="266" y="361"/>
                  </a:cubicBezTo>
                  <a:cubicBezTo>
                    <a:pt x="244" y="364"/>
                    <a:pt x="223" y="369"/>
                    <a:pt x="200" y="366"/>
                  </a:cubicBezTo>
                  <a:close/>
                  <a:moveTo>
                    <a:pt x="1111" y="323"/>
                  </a:moveTo>
                  <a:cubicBezTo>
                    <a:pt x="1133" y="333"/>
                    <a:pt x="1166" y="336"/>
                    <a:pt x="1189" y="327"/>
                  </a:cubicBezTo>
                  <a:cubicBezTo>
                    <a:pt x="1212" y="318"/>
                    <a:pt x="1232" y="292"/>
                    <a:pt x="1227" y="267"/>
                  </a:cubicBezTo>
                  <a:cubicBezTo>
                    <a:pt x="1226" y="261"/>
                    <a:pt x="1223" y="258"/>
                    <a:pt x="1220" y="255"/>
                  </a:cubicBezTo>
                  <a:cubicBezTo>
                    <a:pt x="1228" y="249"/>
                    <a:pt x="1235" y="241"/>
                    <a:pt x="1243" y="235"/>
                  </a:cubicBezTo>
                  <a:cubicBezTo>
                    <a:pt x="1256" y="225"/>
                    <a:pt x="1269" y="215"/>
                    <a:pt x="1281" y="206"/>
                  </a:cubicBezTo>
                  <a:cubicBezTo>
                    <a:pt x="1292" y="198"/>
                    <a:pt x="1287" y="178"/>
                    <a:pt x="1272" y="183"/>
                  </a:cubicBezTo>
                  <a:cubicBezTo>
                    <a:pt x="1255" y="188"/>
                    <a:pt x="1238" y="195"/>
                    <a:pt x="1223" y="205"/>
                  </a:cubicBezTo>
                  <a:cubicBezTo>
                    <a:pt x="1208" y="214"/>
                    <a:pt x="1191" y="224"/>
                    <a:pt x="1182" y="240"/>
                  </a:cubicBezTo>
                  <a:cubicBezTo>
                    <a:pt x="1177" y="249"/>
                    <a:pt x="1180" y="258"/>
                    <a:pt x="1187" y="262"/>
                  </a:cubicBezTo>
                  <a:cubicBezTo>
                    <a:pt x="1182" y="269"/>
                    <a:pt x="1178" y="278"/>
                    <a:pt x="1170" y="282"/>
                  </a:cubicBezTo>
                  <a:cubicBezTo>
                    <a:pt x="1159" y="288"/>
                    <a:pt x="1136" y="283"/>
                    <a:pt x="1126" y="279"/>
                  </a:cubicBezTo>
                  <a:cubicBezTo>
                    <a:pt x="1094" y="264"/>
                    <a:pt x="1105" y="227"/>
                    <a:pt x="1090" y="201"/>
                  </a:cubicBezTo>
                  <a:cubicBezTo>
                    <a:pt x="1088" y="197"/>
                    <a:pt x="1083" y="195"/>
                    <a:pt x="1079" y="198"/>
                  </a:cubicBezTo>
                  <a:cubicBezTo>
                    <a:pt x="1035" y="230"/>
                    <a:pt x="1070" y="305"/>
                    <a:pt x="1111" y="323"/>
                  </a:cubicBezTo>
                  <a:close/>
                </a:path>
              </a:pathLst>
            </a:custGeom>
            <a:solidFill>
              <a:srgbClr val="FFFFFF">
                <a:alpha val="14902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92824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11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Regresní modely a základní regresní funkce (1)</a:t>
            </a:r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13" y="1284786"/>
            <a:ext cx="11441287" cy="341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12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Regresní modely a základní regresní funkce (2)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ástupný symbol pro obsah 4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0000" y="1069536"/>
                <a:ext cx="11498640" cy="547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cs-CZ" dirty="0" smtClean="0"/>
                  <a:t>Lineární z hlediska parametrů</a:t>
                </a:r>
              </a:p>
              <a:p>
                <a:r>
                  <a:rPr lang="cs-CZ" dirty="0"/>
                  <a:t>Přímka  	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s-CZ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cs-CZ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cs-CZ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cs-CZ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cs-CZ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cs-CZ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cs-CZ">
                        <a:latin typeface="Cambria Math" panose="02040503050406030204" pitchFamily="18" charset="0"/>
                      </a:rPr>
                      <m:t>X</m:t>
                    </m:r>
                    <m:r>
                      <a:rPr lang="cs-CZ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cs-CZ" dirty="0"/>
              </a:p>
              <a:p>
                <a:r>
                  <a:rPr lang="cs-CZ" dirty="0"/>
                  <a:t>Parabola	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s-CZ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cs-CZ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cs-CZ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cs-CZ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cs-CZ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cs-CZ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cs-CZ">
                        <a:latin typeface="Cambria Math" panose="02040503050406030204" pitchFamily="18" charset="0"/>
                      </a:rPr>
                      <m:t>X</m:t>
                    </m:r>
                    <m:r>
                      <a:rPr lang="cs-CZ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cs-CZ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cs-CZ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cs-CZ">
                        <a:latin typeface="Cambria Math" panose="02040503050406030204" pitchFamily="18" charset="0"/>
                      </a:rPr>
                      <m:t>X</m:t>
                    </m:r>
                    <m:r>
                      <a:rPr lang="cs-CZ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cs-CZ" baseline="30000" dirty="0"/>
                  <a:t>2</a:t>
                </a:r>
                <a:endParaRPr lang="cs-CZ" dirty="0"/>
              </a:p>
              <a:p>
                <a:r>
                  <a:rPr lang="cs-CZ" dirty="0"/>
                  <a:t>Hyperbola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s-CZ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cs-CZ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cs-CZ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cs-CZ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cs-CZ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cs-CZ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cs-CZ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cs-CZ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cs-CZ" dirty="0"/>
              </a:p>
              <a:p>
                <a:r>
                  <a:rPr lang="cs-CZ" dirty="0" smtClean="0"/>
                  <a:t>Rovina</a:t>
                </a:r>
                <a:r>
                  <a:rPr lang="cs-CZ" dirty="0"/>
                  <a:t>	</a:t>
                </a:r>
                <a:r>
                  <a:rPr lang="cs-CZ" dirty="0" smtClean="0"/>
                  <a:t>	</a:t>
                </a:r>
                <a:r>
                  <a:rPr lang="cs-CZ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s-CZ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cs-CZ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cs-CZ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cs-CZ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cs-CZ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cs-CZ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cs-CZ">
                        <a:latin typeface="Cambria Math" panose="02040503050406030204" pitchFamily="18" charset="0"/>
                      </a:rPr>
                      <m:t>X</m:t>
                    </m:r>
                    <m:r>
                      <a:rPr lang="cs-CZ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cs-CZ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cs-CZ">
                        <a:latin typeface="Cambria Math" panose="02040503050406030204" pitchFamily="18" charset="0"/>
                      </a:rPr>
                      <m:t>X</m:t>
                    </m:r>
                    <m:r>
                      <a:rPr lang="cs-CZ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cs-CZ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cs-CZ">
                        <a:latin typeface="Cambria Math" panose="02040503050406030204" pitchFamily="18" charset="0"/>
                      </a:rPr>
                      <m:t>X</m:t>
                    </m:r>
                    <m:r>
                      <a:rPr lang="cs-CZ" i="1" baseline="-2500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cs-CZ" dirty="0"/>
              </a:p>
              <a:p>
                <a:pPr marL="0" indent="0">
                  <a:buNone/>
                </a:pPr>
                <a:endParaRPr lang="cs-CZ" dirty="0" smtClean="0"/>
              </a:p>
              <a:p>
                <a:pPr marL="0" indent="0">
                  <a:buNone/>
                </a:pPr>
                <a:r>
                  <a:rPr lang="cs-CZ" dirty="0" smtClean="0"/>
                  <a:t>Nelineární </a:t>
                </a:r>
                <a:r>
                  <a:rPr lang="cs-CZ" dirty="0"/>
                  <a:t>z hlediska parametrů</a:t>
                </a:r>
              </a:p>
              <a:p>
                <a:r>
                  <a:rPr lang="cs-CZ" dirty="0" smtClean="0"/>
                  <a:t>Exponenciální funkce</a:t>
                </a:r>
              </a:p>
              <a:p>
                <a:endParaRPr lang="cs-CZ" dirty="0"/>
              </a:p>
              <a:p>
                <a:pPr lvl="1">
                  <a:lnSpc>
                    <a:spcPct val="110000"/>
                  </a:lnSpc>
                  <a:spcAft>
                    <a:spcPts val="600"/>
                  </a:spcAft>
                </a:pPr>
                <a:endParaRPr lang="cs-CZ" dirty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endParaRPr lang="cs-CZ" dirty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endParaRPr lang="cs-CZ" dirty="0"/>
              </a:p>
            </p:txBody>
          </p:sp>
        </mc:Choice>
        <mc:Fallback xmlns="">
          <p:sp>
            <p:nvSpPr>
              <p:cNvPr id="6" name="Zástupný symbol pro obsah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0000" y="1069536"/>
                <a:ext cx="11498640" cy="5472000"/>
              </a:xfrm>
              <a:blipFill>
                <a:blip r:embed="rId2"/>
                <a:stretch>
                  <a:fillRect l="-1644" t="-155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"/>
              <p:cNvSpPr txBox="1"/>
              <p:nvPr/>
            </p:nvSpPr>
            <p:spPr>
              <a:xfrm>
                <a:off x="4480559" y="4355157"/>
                <a:ext cx="2103121" cy="507831"/>
              </a:xfrm>
              <a:prstGeom prst="rect">
                <a:avLst/>
              </a:prstGeom>
              <a:noFill/>
            </p:spPr>
            <p:txBody>
              <a:bodyPr wrap="square" lIns="0" tIns="0" rIns="0" rtlCol="0">
                <a:spAutoFit/>
              </a:bodyPr>
              <a:lstStyle/>
              <a:p>
                <a:pPr>
                  <a:lnSpc>
                    <a:spcPts val="3600"/>
                  </a:lnSpc>
                  <a:tabLst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s-CZ" sz="3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cs-CZ" sz="3600" i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zh-CN" sz="3261" dirty="0">
                    <a:cs typeface="Times New Roman" pitchFamily="18" charset="0"/>
                  </a:rPr>
                  <a:t> </a:t>
                </a:r>
                <a:r>
                  <a:rPr lang="en-US" altLang="zh-CN" sz="3261" dirty="0">
                    <a:solidFill>
                      <a:srgbClr val="000000"/>
                    </a:solidFill>
                    <a:cs typeface="Symbol" pitchFamily="18" charset="0"/>
                  </a:rPr>
                  <a:t>=</a:t>
                </a:r>
                <a:r>
                  <a:rPr lang="en-US" altLang="zh-CN" sz="3261" dirty="0">
                    <a:solidFill>
                      <a:srgbClr val="000000"/>
                    </a:solidFill>
                    <a:cs typeface="Segoe UI" pitchFamily="18" charset="0"/>
                  </a:rPr>
                  <a:t>b</a:t>
                </a:r>
                <a:r>
                  <a:rPr lang="en-US" altLang="zh-CN" sz="1902" baseline="-25000" dirty="0">
                    <a:solidFill>
                      <a:srgbClr val="000000"/>
                    </a:solidFill>
                    <a:cs typeface="Times New Roman" pitchFamily="18" charset="0"/>
                  </a:rPr>
                  <a:t>0</a:t>
                </a:r>
                <a:r>
                  <a:rPr lang="en-US" altLang="zh-CN" sz="3261" dirty="0">
                    <a:cs typeface="Times New Roman" pitchFamily="18" charset="0"/>
                  </a:rPr>
                  <a:t> </a:t>
                </a:r>
                <a:r>
                  <a:rPr lang="en-US" altLang="zh-CN" sz="3261" dirty="0" smtClean="0">
                    <a:solidFill>
                      <a:srgbClr val="000000"/>
                    </a:solidFill>
                    <a:cs typeface="Symbol" pitchFamily="18" charset="0"/>
                  </a:rPr>
                  <a:t>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6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Segoe UI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3261" dirty="0">
                            <a:solidFill>
                              <a:srgbClr val="000000"/>
                            </a:solidFill>
                            <a:cs typeface="Segoe UI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cs-CZ" altLang="zh-CN" sz="3261" b="0" baseline="-25000" dirty="0" smtClean="0">
                            <a:solidFill>
                              <a:srgbClr val="000000"/>
                            </a:solidFill>
                            <a:cs typeface="Segoe UI" pitchFamily="18" charset="0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cs-CZ" altLang="zh-CN" sz="3261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Segoe UI" pitchFamily="18" charset="0"/>
                          </a:rPr>
                          <m:t>x</m:t>
                        </m:r>
                      </m:sup>
                    </m:sSup>
                  </m:oMath>
                </a14:m>
                <a:endParaRPr lang="en-US" altLang="zh-CN" sz="1902" baseline="-25000" dirty="0">
                  <a:solidFill>
                    <a:srgbClr val="000000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59" y="4355157"/>
                <a:ext cx="2103121" cy="507831"/>
              </a:xfrm>
              <a:prstGeom prst="rect">
                <a:avLst/>
              </a:prstGeom>
              <a:blipFill>
                <a:blip r:embed="rId3"/>
                <a:stretch>
                  <a:fillRect t="-35714" b="-3690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6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13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Regresní modely a základní regresní funkce (3)</a:t>
            </a:r>
            <a:endParaRPr lang="cs-CZ" dirty="0"/>
          </a:p>
        </p:txBody>
      </p:sp>
      <p:sp>
        <p:nvSpPr>
          <p:cNvPr id="6" name="Zástupný symbol pro obsah 4"/>
          <p:cNvSpPr>
            <a:spLocks noGrp="1"/>
          </p:cNvSpPr>
          <p:nvPr>
            <p:ph sz="quarter" idx="13"/>
          </p:nvPr>
        </p:nvSpPr>
        <p:spPr>
          <a:xfrm>
            <a:off x="480000" y="1069536"/>
            <a:ext cx="11498640" cy="5472000"/>
          </a:xfrm>
        </p:spPr>
        <p:txBody>
          <a:bodyPr/>
          <a:lstStyle/>
          <a:p>
            <a:endParaRPr lang="cs-CZ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endParaRPr lang="cs-CZ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cs-CZ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5" y="1060744"/>
            <a:ext cx="7947628" cy="494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7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487772" y="1499913"/>
            <a:ext cx="6174286" cy="4203114"/>
          </a:xfrm>
        </p:spPr>
        <p:txBody>
          <a:bodyPr/>
          <a:lstStyle/>
          <a:p>
            <a:r>
              <a:rPr lang="cs-CZ" dirty="0" smtClean="0"/>
              <a:t>Klasický lineární regresní model (KLRM)</a:t>
            </a:r>
            <a:endParaRPr lang="cs-CZ" dirty="0"/>
          </a:p>
        </p:txBody>
      </p:sp>
      <p:grpSp>
        <p:nvGrpSpPr>
          <p:cNvPr id="8" name="Skupina 7"/>
          <p:cNvGrpSpPr/>
          <p:nvPr/>
        </p:nvGrpSpPr>
        <p:grpSpPr>
          <a:xfrm>
            <a:off x="6145124" y="1499913"/>
            <a:ext cx="5029200" cy="2962574"/>
            <a:chOff x="6541939" y="2069262"/>
            <a:chExt cx="5029200" cy="296257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1939" y="2069262"/>
              <a:ext cx="5029200" cy="285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6541939" y="2218787"/>
              <a:ext cx="5029200" cy="2813049"/>
            </a:xfrm>
            <a:custGeom>
              <a:avLst/>
              <a:gdLst>
                <a:gd name="T0" fmla="*/ 104 w 1341"/>
                <a:gd name="T1" fmla="*/ 546 h 750"/>
                <a:gd name="T2" fmla="*/ 111 w 1341"/>
                <a:gd name="T3" fmla="*/ 532 h 750"/>
                <a:gd name="T4" fmla="*/ 157 w 1341"/>
                <a:gd name="T5" fmla="*/ 568 h 750"/>
                <a:gd name="T6" fmla="*/ 367 w 1341"/>
                <a:gd name="T7" fmla="*/ 593 h 750"/>
                <a:gd name="T8" fmla="*/ 244 w 1341"/>
                <a:gd name="T9" fmla="*/ 664 h 750"/>
                <a:gd name="T10" fmla="*/ 243 w 1341"/>
                <a:gd name="T11" fmla="*/ 663 h 750"/>
                <a:gd name="T12" fmla="*/ 200 w 1341"/>
                <a:gd name="T13" fmla="*/ 664 h 750"/>
                <a:gd name="T14" fmla="*/ 188 w 1341"/>
                <a:gd name="T15" fmla="*/ 679 h 750"/>
                <a:gd name="T16" fmla="*/ 141 w 1341"/>
                <a:gd name="T17" fmla="*/ 729 h 750"/>
                <a:gd name="T18" fmla="*/ 236 w 1341"/>
                <a:gd name="T19" fmla="*/ 708 h 750"/>
                <a:gd name="T20" fmla="*/ 241 w 1341"/>
                <a:gd name="T21" fmla="*/ 689 h 750"/>
                <a:gd name="T22" fmla="*/ 339 w 1341"/>
                <a:gd name="T23" fmla="*/ 633 h 750"/>
                <a:gd name="T24" fmla="*/ 413 w 1341"/>
                <a:gd name="T25" fmla="*/ 573 h 750"/>
                <a:gd name="T26" fmla="*/ 486 w 1341"/>
                <a:gd name="T27" fmla="*/ 627 h 750"/>
                <a:gd name="T28" fmla="*/ 54 w 1341"/>
                <a:gd name="T29" fmla="*/ 256 h 750"/>
                <a:gd name="T30" fmla="*/ 141 w 1341"/>
                <a:gd name="T31" fmla="*/ 152 h 750"/>
                <a:gd name="T32" fmla="*/ 8 w 1341"/>
                <a:gd name="T33" fmla="*/ 128 h 750"/>
                <a:gd name="T34" fmla="*/ 183 w 1341"/>
                <a:gd name="T35" fmla="*/ 95 h 750"/>
                <a:gd name="T36" fmla="*/ 222 w 1341"/>
                <a:gd name="T37" fmla="*/ 218 h 750"/>
                <a:gd name="T38" fmla="*/ 171 w 1341"/>
                <a:gd name="T39" fmla="*/ 245 h 750"/>
                <a:gd name="T40" fmla="*/ 340 w 1341"/>
                <a:gd name="T41" fmla="*/ 203 h 750"/>
                <a:gd name="T42" fmla="*/ 349 w 1341"/>
                <a:gd name="T43" fmla="*/ 53 h 750"/>
                <a:gd name="T44" fmla="*/ 785 w 1341"/>
                <a:gd name="T45" fmla="*/ 117 h 750"/>
                <a:gd name="T46" fmla="*/ 803 w 1341"/>
                <a:gd name="T47" fmla="*/ 70 h 750"/>
                <a:gd name="T48" fmla="*/ 750 w 1341"/>
                <a:gd name="T49" fmla="*/ 55 h 750"/>
                <a:gd name="T50" fmla="*/ 577 w 1341"/>
                <a:gd name="T51" fmla="*/ 330 h 750"/>
                <a:gd name="T52" fmla="*/ 625 w 1341"/>
                <a:gd name="T53" fmla="*/ 425 h 750"/>
                <a:gd name="T54" fmla="*/ 651 w 1341"/>
                <a:gd name="T55" fmla="*/ 631 h 750"/>
                <a:gd name="T56" fmla="*/ 632 w 1341"/>
                <a:gd name="T57" fmla="*/ 700 h 750"/>
                <a:gd name="T58" fmla="*/ 700 w 1341"/>
                <a:gd name="T59" fmla="*/ 652 h 750"/>
                <a:gd name="T60" fmla="*/ 653 w 1341"/>
                <a:gd name="T61" fmla="*/ 368 h 750"/>
                <a:gd name="T62" fmla="*/ 785 w 1341"/>
                <a:gd name="T63" fmla="*/ 117 h 750"/>
                <a:gd name="T64" fmla="*/ 737 w 1341"/>
                <a:gd name="T65" fmla="*/ 15 h 750"/>
                <a:gd name="T66" fmla="*/ 565 w 1341"/>
                <a:gd name="T67" fmla="*/ 72 h 750"/>
                <a:gd name="T68" fmla="*/ 1206 w 1341"/>
                <a:gd name="T69" fmla="*/ 419 h 750"/>
                <a:gd name="T70" fmla="*/ 796 w 1341"/>
                <a:gd name="T71" fmla="*/ 465 h 750"/>
                <a:gd name="T72" fmla="*/ 817 w 1341"/>
                <a:gd name="T73" fmla="*/ 704 h 750"/>
                <a:gd name="T74" fmla="*/ 856 w 1341"/>
                <a:gd name="T75" fmla="*/ 497 h 750"/>
                <a:gd name="T76" fmla="*/ 1263 w 1341"/>
                <a:gd name="T77" fmla="*/ 448 h 750"/>
                <a:gd name="T78" fmla="*/ 861 w 1341"/>
                <a:gd name="T79" fmla="*/ 361 h 750"/>
                <a:gd name="T80" fmla="*/ 882 w 1341"/>
                <a:gd name="T81" fmla="*/ 277 h 750"/>
                <a:gd name="T82" fmla="*/ 105 w 1341"/>
                <a:gd name="T83" fmla="*/ 376 h 750"/>
                <a:gd name="T84" fmla="*/ 372 w 1341"/>
                <a:gd name="T85" fmla="*/ 428 h 750"/>
                <a:gd name="T86" fmla="*/ 454 w 1341"/>
                <a:gd name="T87" fmla="*/ 383 h 750"/>
                <a:gd name="T88" fmla="*/ 1111 w 1341"/>
                <a:gd name="T89" fmla="*/ 323 h 750"/>
                <a:gd name="T90" fmla="*/ 1243 w 1341"/>
                <a:gd name="T91" fmla="*/ 235 h 750"/>
                <a:gd name="T92" fmla="*/ 1182 w 1341"/>
                <a:gd name="T93" fmla="*/ 240 h 750"/>
                <a:gd name="T94" fmla="*/ 1090 w 1341"/>
                <a:gd name="T95" fmla="*/ 201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750">
                  <a:moveTo>
                    <a:pt x="123" y="596"/>
                  </a:moveTo>
                  <a:cubicBezTo>
                    <a:pt x="108" y="600"/>
                    <a:pt x="90" y="597"/>
                    <a:pt x="79" y="586"/>
                  </a:cubicBezTo>
                  <a:cubicBezTo>
                    <a:pt x="67" y="573"/>
                    <a:pt x="68" y="554"/>
                    <a:pt x="83" y="544"/>
                  </a:cubicBezTo>
                  <a:cubicBezTo>
                    <a:pt x="89" y="539"/>
                    <a:pt x="99" y="541"/>
                    <a:pt x="104" y="546"/>
                  </a:cubicBezTo>
                  <a:cubicBezTo>
                    <a:pt x="105" y="547"/>
                    <a:pt x="105" y="547"/>
                    <a:pt x="105" y="547"/>
                  </a:cubicBezTo>
                  <a:cubicBezTo>
                    <a:pt x="106" y="547"/>
                    <a:pt x="106" y="546"/>
                    <a:pt x="105" y="547"/>
                  </a:cubicBezTo>
                  <a:cubicBezTo>
                    <a:pt x="109" y="543"/>
                    <a:pt x="109" y="540"/>
                    <a:pt x="110" y="534"/>
                  </a:cubicBezTo>
                  <a:cubicBezTo>
                    <a:pt x="111" y="533"/>
                    <a:pt x="111" y="533"/>
                    <a:pt x="111" y="532"/>
                  </a:cubicBezTo>
                  <a:cubicBezTo>
                    <a:pt x="111" y="532"/>
                    <a:pt x="111" y="531"/>
                    <a:pt x="111" y="529"/>
                  </a:cubicBezTo>
                  <a:cubicBezTo>
                    <a:pt x="112" y="523"/>
                    <a:pt x="113" y="518"/>
                    <a:pt x="117" y="512"/>
                  </a:cubicBezTo>
                  <a:cubicBezTo>
                    <a:pt x="129" y="492"/>
                    <a:pt x="157" y="498"/>
                    <a:pt x="165" y="519"/>
                  </a:cubicBezTo>
                  <a:cubicBezTo>
                    <a:pt x="170" y="533"/>
                    <a:pt x="164" y="555"/>
                    <a:pt x="157" y="568"/>
                  </a:cubicBezTo>
                  <a:cubicBezTo>
                    <a:pt x="150" y="581"/>
                    <a:pt x="137" y="592"/>
                    <a:pt x="123" y="596"/>
                  </a:cubicBezTo>
                  <a:close/>
                  <a:moveTo>
                    <a:pt x="413" y="573"/>
                  </a:moveTo>
                  <a:cubicBezTo>
                    <a:pt x="403" y="564"/>
                    <a:pt x="387" y="562"/>
                    <a:pt x="377" y="573"/>
                  </a:cubicBezTo>
                  <a:cubicBezTo>
                    <a:pt x="371" y="579"/>
                    <a:pt x="369" y="586"/>
                    <a:pt x="367" y="593"/>
                  </a:cubicBezTo>
                  <a:cubicBezTo>
                    <a:pt x="368" y="590"/>
                    <a:pt x="367" y="593"/>
                    <a:pt x="366" y="594"/>
                  </a:cubicBezTo>
                  <a:cubicBezTo>
                    <a:pt x="363" y="593"/>
                    <a:pt x="359" y="592"/>
                    <a:pt x="355" y="593"/>
                  </a:cubicBezTo>
                  <a:cubicBezTo>
                    <a:pt x="333" y="598"/>
                    <a:pt x="310" y="616"/>
                    <a:pt x="291" y="629"/>
                  </a:cubicBezTo>
                  <a:cubicBezTo>
                    <a:pt x="275" y="640"/>
                    <a:pt x="259" y="651"/>
                    <a:pt x="244" y="664"/>
                  </a:cubicBezTo>
                  <a:cubicBezTo>
                    <a:pt x="241" y="666"/>
                    <a:pt x="238" y="669"/>
                    <a:pt x="235" y="671"/>
                  </a:cubicBezTo>
                  <a:cubicBezTo>
                    <a:pt x="235" y="671"/>
                    <a:pt x="235" y="671"/>
                    <a:pt x="235" y="671"/>
                  </a:cubicBezTo>
                  <a:cubicBezTo>
                    <a:pt x="238" y="669"/>
                    <a:pt x="241" y="666"/>
                    <a:pt x="244" y="664"/>
                  </a:cubicBezTo>
                  <a:cubicBezTo>
                    <a:pt x="244" y="663"/>
                    <a:pt x="244" y="663"/>
                    <a:pt x="243" y="663"/>
                  </a:cubicBezTo>
                  <a:cubicBezTo>
                    <a:pt x="233" y="645"/>
                    <a:pt x="207" y="644"/>
                    <a:pt x="200" y="664"/>
                  </a:cubicBezTo>
                  <a:cubicBezTo>
                    <a:pt x="200" y="664"/>
                    <a:pt x="200" y="665"/>
                    <a:pt x="200" y="665"/>
                  </a:cubicBezTo>
                  <a:cubicBezTo>
                    <a:pt x="200" y="665"/>
                    <a:pt x="200" y="665"/>
                    <a:pt x="200" y="665"/>
                  </a:cubicBezTo>
                  <a:cubicBezTo>
                    <a:pt x="200" y="664"/>
                    <a:pt x="200" y="664"/>
                    <a:pt x="200" y="664"/>
                  </a:cubicBezTo>
                  <a:cubicBezTo>
                    <a:pt x="201" y="662"/>
                    <a:pt x="201" y="662"/>
                    <a:pt x="200" y="665"/>
                  </a:cubicBezTo>
                  <a:cubicBezTo>
                    <a:pt x="199" y="665"/>
                    <a:pt x="199" y="665"/>
                    <a:pt x="199" y="665"/>
                  </a:cubicBezTo>
                  <a:cubicBezTo>
                    <a:pt x="198" y="666"/>
                    <a:pt x="197" y="667"/>
                    <a:pt x="196" y="668"/>
                  </a:cubicBezTo>
                  <a:cubicBezTo>
                    <a:pt x="192" y="671"/>
                    <a:pt x="190" y="675"/>
                    <a:pt x="188" y="679"/>
                  </a:cubicBezTo>
                  <a:cubicBezTo>
                    <a:pt x="187" y="679"/>
                    <a:pt x="187" y="680"/>
                    <a:pt x="186" y="681"/>
                  </a:cubicBezTo>
                  <a:cubicBezTo>
                    <a:pt x="177" y="690"/>
                    <a:pt x="174" y="684"/>
                    <a:pt x="162" y="688"/>
                  </a:cubicBezTo>
                  <a:cubicBezTo>
                    <a:pt x="159" y="688"/>
                    <a:pt x="157" y="688"/>
                    <a:pt x="155" y="689"/>
                  </a:cubicBezTo>
                  <a:cubicBezTo>
                    <a:pt x="138" y="695"/>
                    <a:pt x="132" y="714"/>
                    <a:pt x="141" y="729"/>
                  </a:cubicBezTo>
                  <a:cubicBezTo>
                    <a:pt x="149" y="743"/>
                    <a:pt x="165" y="750"/>
                    <a:pt x="180" y="750"/>
                  </a:cubicBezTo>
                  <a:cubicBezTo>
                    <a:pt x="195" y="750"/>
                    <a:pt x="211" y="742"/>
                    <a:pt x="221" y="731"/>
                  </a:cubicBezTo>
                  <a:cubicBezTo>
                    <a:pt x="226" y="726"/>
                    <a:pt x="232" y="718"/>
                    <a:pt x="236" y="709"/>
                  </a:cubicBezTo>
                  <a:cubicBezTo>
                    <a:pt x="236" y="709"/>
                    <a:pt x="236" y="709"/>
                    <a:pt x="236" y="708"/>
                  </a:cubicBezTo>
                  <a:cubicBezTo>
                    <a:pt x="240" y="702"/>
                    <a:pt x="244" y="694"/>
                    <a:pt x="246" y="687"/>
                  </a:cubicBezTo>
                  <a:cubicBezTo>
                    <a:pt x="245" y="687"/>
                    <a:pt x="243" y="688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3" y="688"/>
                    <a:pt x="245" y="687"/>
                    <a:pt x="246" y="687"/>
                  </a:cubicBezTo>
                  <a:cubicBezTo>
                    <a:pt x="265" y="676"/>
                    <a:pt x="283" y="666"/>
                    <a:pt x="302" y="655"/>
                  </a:cubicBezTo>
                  <a:cubicBezTo>
                    <a:pt x="313" y="649"/>
                    <a:pt x="326" y="640"/>
                    <a:pt x="339" y="633"/>
                  </a:cubicBezTo>
                  <a:cubicBezTo>
                    <a:pt x="342" y="641"/>
                    <a:pt x="350" y="648"/>
                    <a:pt x="359" y="649"/>
                  </a:cubicBezTo>
                  <a:cubicBezTo>
                    <a:pt x="371" y="652"/>
                    <a:pt x="382" y="648"/>
                    <a:pt x="392" y="641"/>
                  </a:cubicBezTo>
                  <a:cubicBezTo>
                    <a:pt x="401" y="634"/>
                    <a:pt x="409" y="627"/>
                    <a:pt x="416" y="618"/>
                  </a:cubicBezTo>
                  <a:cubicBezTo>
                    <a:pt x="424" y="605"/>
                    <a:pt x="426" y="584"/>
                    <a:pt x="413" y="573"/>
                  </a:cubicBezTo>
                  <a:close/>
                  <a:moveTo>
                    <a:pt x="486" y="606"/>
                  </a:moveTo>
                  <a:cubicBezTo>
                    <a:pt x="471" y="599"/>
                    <a:pt x="454" y="601"/>
                    <a:pt x="438" y="599"/>
                  </a:cubicBezTo>
                  <a:cubicBezTo>
                    <a:pt x="420" y="596"/>
                    <a:pt x="413" y="619"/>
                    <a:pt x="430" y="625"/>
                  </a:cubicBezTo>
                  <a:cubicBezTo>
                    <a:pt x="447" y="631"/>
                    <a:pt x="469" y="638"/>
                    <a:pt x="486" y="627"/>
                  </a:cubicBezTo>
                  <a:cubicBezTo>
                    <a:pt x="493" y="623"/>
                    <a:pt x="494" y="610"/>
                    <a:pt x="486" y="606"/>
                  </a:cubicBezTo>
                  <a:close/>
                  <a:moveTo>
                    <a:pt x="21" y="284"/>
                  </a:moveTo>
                  <a:cubicBezTo>
                    <a:pt x="12" y="276"/>
                    <a:pt x="17" y="262"/>
                    <a:pt x="28" y="259"/>
                  </a:cubicBezTo>
                  <a:cubicBezTo>
                    <a:pt x="36" y="256"/>
                    <a:pt x="45" y="256"/>
                    <a:pt x="54" y="256"/>
                  </a:cubicBezTo>
                  <a:cubicBezTo>
                    <a:pt x="75" y="246"/>
                    <a:pt x="96" y="237"/>
                    <a:pt x="117" y="228"/>
                  </a:cubicBezTo>
                  <a:cubicBezTo>
                    <a:pt x="131" y="222"/>
                    <a:pt x="136" y="218"/>
                    <a:pt x="136" y="203"/>
                  </a:cubicBezTo>
                  <a:cubicBezTo>
                    <a:pt x="136" y="194"/>
                    <a:pt x="135" y="186"/>
                    <a:pt x="134" y="178"/>
                  </a:cubicBezTo>
                  <a:cubicBezTo>
                    <a:pt x="131" y="169"/>
                    <a:pt x="133" y="157"/>
                    <a:pt x="141" y="152"/>
                  </a:cubicBezTo>
                  <a:cubicBezTo>
                    <a:pt x="144" y="149"/>
                    <a:pt x="148" y="147"/>
                    <a:pt x="152" y="146"/>
                  </a:cubicBezTo>
                  <a:cubicBezTo>
                    <a:pt x="158" y="144"/>
                    <a:pt x="164" y="141"/>
                    <a:pt x="169" y="136"/>
                  </a:cubicBezTo>
                  <a:cubicBezTo>
                    <a:pt x="146" y="139"/>
                    <a:pt x="121" y="137"/>
                    <a:pt x="98" y="137"/>
                  </a:cubicBezTo>
                  <a:cubicBezTo>
                    <a:pt x="69" y="136"/>
                    <a:pt x="37" y="137"/>
                    <a:pt x="8" y="128"/>
                  </a:cubicBezTo>
                  <a:cubicBezTo>
                    <a:pt x="0" y="125"/>
                    <a:pt x="0" y="114"/>
                    <a:pt x="8" y="111"/>
                  </a:cubicBezTo>
                  <a:cubicBezTo>
                    <a:pt x="46" y="100"/>
                    <a:pt x="90" y="102"/>
                    <a:pt x="129" y="100"/>
                  </a:cubicBezTo>
                  <a:cubicBezTo>
                    <a:pt x="139" y="99"/>
                    <a:pt x="148" y="99"/>
                    <a:pt x="158" y="98"/>
                  </a:cubicBezTo>
                  <a:cubicBezTo>
                    <a:pt x="166" y="97"/>
                    <a:pt x="175" y="93"/>
                    <a:pt x="183" y="95"/>
                  </a:cubicBezTo>
                  <a:cubicBezTo>
                    <a:pt x="191" y="97"/>
                    <a:pt x="198" y="105"/>
                    <a:pt x="197" y="114"/>
                  </a:cubicBezTo>
                  <a:cubicBezTo>
                    <a:pt x="197" y="119"/>
                    <a:pt x="195" y="123"/>
                    <a:pt x="193" y="127"/>
                  </a:cubicBezTo>
                  <a:cubicBezTo>
                    <a:pt x="198" y="127"/>
                    <a:pt x="203" y="130"/>
                    <a:pt x="206" y="133"/>
                  </a:cubicBezTo>
                  <a:cubicBezTo>
                    <a:pt x="227" y="150"/>
                    <a:pt x="221" y="194"/>
                    <a:pt x="222" y="218"/>
                  </a:cubicBezTo>
                  <a:cubicBezTo>
                    <a:pt x="224" y="242"/>
                    <a:pt x="234" y="278"/>
                    <a:pt x="203" y="287"/>
                  </a:cubicBezTo>
                  <a:cubicBezTo>
                    <a:pt x="172" y="295"/>
                    <a:pt x="136" y="295"/>
                    <a:pt x="105" y="298"/>
                  </a:cubicBezTo>
                  <a:cubicBezTo>
                    <a:pt x="78" y="301"/>
                    <a:pt x="42" y="305"/>
                    <a:pt x="21" y="284"/>
                  </a:cubicBezTo>
                  <a:close/>
                  <a:moveTo>
                    <a:pt x="171" y="245"/>
                  </a:moveTo>
                  <a:cubicBezTo>
                    <a:pt x="173" y="245"/>
                    <a:pt x="176" y="244"/>
                    <a:pt x="179" y="244"/>
                  </a:cubicBezTo>
                  <a:cubicBezTo>
                    <a:pt x="178" y="240"/>
                    <a:pt x="178" y="237"/>
                    <a:pt x="177" y="233"/>
                  </a:cubicBezTo>
                  <a:cubicBezTo>
                    <a:pt x="176" y="237"/>
                    <a:pt x="173" y="241"/>
                    <a:pt x="171" y="245"/>
                  </a:cubicBezTo>
                  <a:close/>
                  <a:moveTo>
                    <a:pt x="340" y="203"/>
                  </a:moveTo>
                  <a:cubicBezTo>
                    <a:pt x="364" y="200"/>
                    <a:pt x="380" y="182"/>
                    <a:pt x="389" y="162"/>
                  </a:cubicBezTo>
                  <a:cubicBezTo>
                    <a:pt x="400" y="136"/>
                    <a:pt x="400" y="105"/>
                    <a:pt x="397" y="78"/>
                  </a:cubicBezTo>
                  <a:cubicBezTo>
                    <a:pt x="395" y="60"/>
                    <a:pt x="388" y="26"/>
                    <a:pt x="366" y="23"/>
                  </a:cubicBezTo>
                  <a:cubicBezTo>
                    <a:pt x="349" y="21"/>
                    <a:pt x="337" y="38"/>
                    <a:pt x="349" y="53"/>
                  </a:cubicBezTo>
                  <a:cubicBezTo>
                    <a:pt x="377" y="85"/>
                    <a:pt x="368" y="200"/>
                    <a:pt x="306" y="171"/>
                  </a:cubicBezTo>
                  <a:cubicBezTo>
                    <a:pt x="298" y="168"/>
                    <a:pt x="292" y="175"/>
                    <a:pt x="295" y="182"/>
                  </a:cubicBezTo>
                  <a:cubicBezTo>
                    <a:pt x="303" y="199"/>
                    <a:pt x="322" y="206"/>
                    <a:pt x="340" y="203"/>
                  </a:cubicBezTo>
                  <a:close/>
                  <a:moveTo>
                    <a:pt x="785" y="117"/>
                  </a:moveTo>
                  <a:cubicBezTo>
                    <a:pt x="788" y="118"/>
                    <a:pt x="792" y="118"/>
                    <a:pt x="795" y="117"/>
                  </a:cubicBezTo>
                  <a:cubicBezTo>
                    <a:pt x="840" y="101"/>
                    <a:pt x="886" y="98"/>
                    <a:pt x="933" y="100"/>
                  </a:cubicBezTo>
                  <a:cubicBezTo>
                    <a:pt x="943" y="101"/>
                    <a:pt x="948" y="85"/>
                    <a:pt x="938" y="80"/>
                  </a:cubicBezTo>
                  <a:cubicBezTo>
                    <a:pt x="895" y="62"/>
                    <a:pt x="849" y="60"/>
                    <a:pt x="803" y="70"/>
                  </a:cubicBezTo>
                  <a:cubicBezTo>
                    <a:pt x="802" y="67"/>
                    <a:pt x="800" y="65"/>
                    <a:pt x="798" y="63"/>
                  </a:cubicBezTo>
                  <a:cubicBezTo>
                    <a:pt x="792" y="59"/>
                    <a:pt x="784" y="57"/>
                    <a:pt x="777" y="58"/>
                  </a:cubicBezTo>
                  <a:cubicBezTo>
                    <a:pt x="776" y="57"/>
                    <a:pt x="776" y="56"/>
                    <a:pt x="776" y="55"/>
                  </a:cubicBezTo>
                  <a:cubicBezTo>
                    <a:pt x="773" y="43"/>
                    <a:pt x="752" y="41"/>
                    <a:pt x="750" y="55"/>
                  </a:cubicBezTo>
                  <a:cubicBezTo>
                    <a:pt x="745" y="85"/>
                    <a:pt x="743" y="115"/>
                    <a:pt x="737" y="145"/>
                  </a:cubicBezTo>
                  <a:cubicBezTo>
                    <a:pt x="733" y="173"/>
                    <a:pt x="721" y="189"/>
                    <a:pt x="702" y="209"/>
                  </a:cubicBezTo>
                  <a:cubicBezTo>
                    <a:pt x="673" y="241"/>
                    <a:pt x="644" y="277"/>
                    <a:pt x="637" y="320"/>
                  </a:cubicBezTo>
                  <a:cubicBezTo>
                    <a:pt x="616" y="322"/>
                    <a:pt x="595" y="324"/>
                    <a:pt x="577" y="330"/>
                  </a:cubicBezTo>
                  <a:cubicBezTo>
                    <a:pt x="565" y="334"/>
                    <a:pt x="564" y="351"/>
                    <a:pt x="577" y="354"/>
                  </a:cubicBezTo>
                  <a:cubicBezTo>
                    <a:pt x="588" y="357"/>
                    <a:pt x="601" y="359"/>
                    <a:pt x="613" y="359"/>
                  </a:cubicBezTo>
                  <a:cubicBezTo>
                    <a:pt x="604" y="370"/>
                    <a:pt x="602" y="389"/>
                    <a:pt x="617" y="398"/>
                  </a:cubicBezTo>
                  <a:cubicBezTo>
                    <a:pt x="620" y="399"/>
                    <a:pt x="623" y="416"/>
                    <a:pt x="625" y="425"/>
                  </a:cubicBezTo>
                  <a:cubicBezTo>
                    <a:pt x="619" y="445"/>
                    <a:pt x="622" y="467"/>
                    <a:pt x="624" y="487"/>
                  </a:cubicBezTo>
                  <a:cubicBezTo>
                    <a:pt x="628" y="518"/>
                    <a:pt x="633" y="548"/>
                    <a:pt x="639" y="578"/>
                  </a:cubicBezTo>
                  <a:cubicBezTo>
                    <a:pt x="642" y="592"/>
                    <a:pt x="645" y="606"/>
                    <a:pt x="648" y="620"/>
                  </a:cubicBezTo>
                  <a:cubicBezTo>
                    <a:pt x="648" y="622"/>
                    <a:pt x="650" y="626"/>
                    <a:pt x="651" y="631"/>
                  </a:cubicBezTo>
                  <a:cubicBezTo>
                    <a:pt x="648" y="633"/>
                    <a:pt x="645" y="635"/>
                    <a:pt x="643" y="636"/>
                  </a:cubicBezTo>
                  <a:cubicBezTo>
                    <a:pt x="636" y="641"/>
                    <a:pt x="628" y="646"/>
                    <a:pt x="621" y="651"/>
                  </a:cubicBezTo>
                  <a:cubicBezTo>
                    <a:pt x="613" y="654"/>
                    <a:pt x="606" y="659"/>
                    <a:pt x="600" y="668"/>
                  </a:cubicBezTo>
                  <a:cubicBezTo>
                    <a:pt x="586" y="687"/>
                    <a:pt x="613" y="713"/>
                    <a:pt x="632" y="700"/>
                  </a:cubicBezTo>
                  <a:cubicBezTo>
                    <a:pt x="636" y="697"/>
                    <a:pt x="640" y="695"/>
                    <a:pt x="644" y="692"/>
                  </a:cubicBezTo>
                  <a:cubicBezTo>
                    <a:pt x="650" y="692"/>
                    <a:pt x="661" y="691"/>
                    <a:pt x="664" y="690"/>
                  </a:cubicBezTo>
                  <a:cubicBezTo>
                    <a:pt x="673" y="688"/>
                    <a:pt x="683" y="684"/>
                    <a:pt x="689" y="676"/>
                  </a:cubicBezTo>
                  <a:cubicBezTo>
                    <a:pt x="696" y="669"/>
                    <a:pt x="699" y="660"/>
                    <a:pt x="700" y="652"/>
                  </a:cubicBezTo>
                  <a:cubicBezTo>
                    <a:pt x="705" y="647"/>
                    <a:pt x="710" y="642"/>
                    <a:pt x="714" y="636"/>
                  </a:cubicBezTo>
                  <a:cubicBezTo>
                    <a:pt x="729" y="610"/>
                    <a:pt x="711" y="572"/>
                    <a:pt x="704" y="546"/>
                  </a:cubicBezTo>
                  <a:cubicBezTo>
                    <a:pt x="695" y="510"/>
                    <a:pt x="686" y="474"/>
                    <a:pt x="676" y="438"/>
                  </a:cubicBezTo>
                  <a:cubicBezTo>
                    <a:pt x="671" y="414"/>
                    <a:pt x="668" y="386"/>
                    <a:pt x="653" y="368"/>
                  </a:cubicBezTo>
                  <a:cubicBezTo>
                    <a:pt x="651" y="365"/>
                    <a:pt x="649" y="362"/>
                    <a:pt x="646" y="360"/>
                  </a:cubicBezTo>
                  <a:cubicBezTo>
                    <a:pt x="662" y="369"/>
                    <a:pt x="689" y="360"/>
                    <a:pt x="687" y="338"/>
                  </a:cubicBezTo>
                  <a:cubicBezTo>
                    <a:pt x="690" y="285"/>
                    <a:pt x="737" y="254"/>
                    <a:pt x="764" y="213"/>
                  </a:cubicBezTo>
                  <a:cubicBezTo>
                    <a:pt x="782" y="187"/>
                    <a:pt x="787" y="152"/>
                    <a:pt x="785" y="117"/>
                  </a:cubicBezTo>
                  <a:close/>
                  <a:moveTo>
                    <a:pt x="650" y="48"/>
                  </a:moveTo>
                  <a:cubicBezTo>
                    <a:pt x="665" y="46"/>
                    <a:pt x="680" y="46"/>
                    <a:pt x="694" y="47"/>
                  </a:cubicBezTo>
                  <a:cubicBezTo>
                    <a:pt x="709" y="48"/>
                    <a:pt x="720" y="52"/>
                    <a:pt x="733" y="43"/>
                  </a:cubicBezTo>
                  <a:cubicBezTo>
                    <a:pt x="743" y="37"/>
                    <a:pt x="744" y="24"/>
                    <a:pt x="737" y="15"/>
                  </a:cubicBezTo>
                  <a:cubicBezTo>
                    <a:pt x="724" y="0"/>
                    <a:pt x="702" y="2"/>
                    <a:pt x="683" y="2"/>
                  </a:cubicBezTo>
                  <a:cubicBezTo>
                    <a:pt x="662" y="3"/>
                    <a:pt x="640" y="6"/>
                    <a:pt x="619" y="12"/>
                  </a:cubicBezTo>
                  <a:cubicBezTo>
                    <a:pt x="594" y="20"/>
                    <a:pt x="541" y="37"/>
                    <a:pt x="546" y="70"/>
                  </a:cubicBezTo>
                  <a:cubicBezTo>
                    <a:pt x="548" y="79"/>
                    <a:pt x="560" y="79"/>
                    <a:pt x="565" y="72"/>
                  </a:cubicBezTo>
                  <a:cubicBezTo>
                    <a:pt x="570" y="64"/>
                    <a:pt x="595" y="60"/>
                    <a:pt x="605" y="57"/>
                  </a:cubicBezTo>
                  <a:cubicBezTo>
                    <a:pt x="619" y="53"/>
                    <a:pt x="635" y="50"/>
                    <a:pt x="650" y="48"/>
                  </a:cubicBezTo>
                  <a:close/>
                  <a:moveTo>
                    <a:pt x="1330" y="393"/>
                  </a:moveTo>
                  <a:cubicBezTo>
                    <a:pt x="1290" y="371"/>
                    <a:pt x="1242" y="401"/>
                    <a:pt x="1206" y="419"/>
                  </a:cubicBezTo>
                  <a:cubicBezTo>
                    <a:pt x="1159" y="442"/>
                    <a:pt x="1112" y="467"/>
                    <a:pt x="1064" y="489"/>
                  </a:cubicBezTo>
                  <a:cubicBezTo>
                    <a:pt x="1022" y="508"/>
                    <a:pt x="985" y="505"/>
                    <a:pt x="943" y="485"/>
                  </a:cubicBezTo>
                  <a:cubicBezTo>
                    <a:pt x="904" y="467"/>
                    <a:pt x="868" y="445"/>
                    <a:pt x="826" y="435"/>
                  </a:cubicBezTo>
                  <a:cubicBezTo>
                    <a:pt x="809" y="432"/>
                    <a:pt x="791" y="446"/>
                    <a:pt x="796" y="465"/>
                  </a:cubicBezTo>
                  <a:cubicBezTo>
                    <a:pt x="804" y="487"/>
                    <a:pt x="812" y="510"/>
                    <a:pt x="815" y="534"/>
                  </a:cubicBezTo>
                  <a:cubicBezTo>
                    <a:pt x="818" y="557"/>
                    <a:pt x="799" y="568"/>
                    <a:pt x="781" y="579"/>
                  </a:cubicBezTo>
                  <a:cubicBezTo>
                    <a:pt x="769" y="586"/>
                    <a:pt x="768" y="599"/>
                    <a:pt x="772" y="610"/>
                  </a:cubicBezTo>
                  <a:cubicBezTo>
                    <a:pt x="786" y="642"/>
                    <a:pt x="798" y="676"/>
                    <a:pt x="817" y="704"/>
                  </a:cubicBezTo>
                  <a:cubicBezTo>
                    <a:pt x="828" y="720"/>
                    <a:pt x="850" y="710"/>
                    <a:pt x="847" y="692"/>
                  </a:cubicBezTo>
                  <a:cubicBezTo>
                    <a:pt x="842" y="663"/>
                    <a:pt x="831" y="636"/>
                    <a:pt x="820" y="609"/>
                  </a:cubicBezTo>
                  <a:cubicBezTo>
                    <a:pt x="839" y="596"/>
                    <a:pt x="855" y="580"/>
                    <a:pt x="861" y="558"/>
                  </a:cubicBezTo>
                  <a:cubicBezTo>
                    <a:pt x="865" y="539"/>
                    <a:pt x="862" y="517"/>
                    <a:pt x="856" y="497"/>
                  </a:cubicBezTo>
                  <a:cubicBezTo>
                    <a:pt x="881" y="508"/>
                    <a:pt x="905" y="522"/>
                    <a:pt x="930" y="534"/>
                  </a:cubicBezTo>
                  <a:cubicBezTo>
                    <a:pt x="971" y="551"/>
                    <a:pt x="1012" y="559"/>
                    <a:pt x="1055" y="546"/>
                  </a:cubicBezTo>
                  <a:cubicBezTo>
                    <a:pt x="1103" y="531"/>
                    <a:pt x="1148" y="504"/>
                    <a:pt x="1193" y="482"/>
                  </a:cubicBezTo>
                  <a:cubicBezTo>
                    <a:pt x="1216" y="470"/>
                    <a:pt x="1239" y="458"/>
                    <a:pt x="1263" y="448"/>
                  </a:cubicBezTo>
                  <a:cubicBezTo>
                    <a:pt x="1285" y="438"/>
                    <a:pt x="1309" y="434"/>
                    <a:pt x="1330" y="421"/>
                  </a:cubicBezTo>
                  <a:cubicBezTo>
                    <a:pt x="1339" y="415"/>
                    <a:pt x="1341" y="400"/>
                    <a:pt x="1330" y="393"/>
                  </a:cubicBezTo>
                  <a:close/>
                  <a:moveTo>
                    <a:pt x="863" y="291"/>
                  </a:moveTo>
                  <a:cubicBezTo>
                    <a:pt x="857" y="315"/>
                    <a:pt x="856" y="337"/>
                    <a:pt x="861" y="361"/>
                  </a:cubicBezTo>
                  <a:cubicBezTo>
                    <a:pt x="864" y="375"/>
                    <a:pt x="884" y="370"/>
                    <a:pt x="886" y="357"/>
                  </a:cubicBezTo>
                  <a:cubicBezTo>
                    <a:pt x="887" y="340"/>
                    <a:pt x="892" y="322"/>
                    <a:pt x="899" y="307"/>
                  </a:cubicBezTo>
                  <a:cubicBezTo>
                    <a:pt x="903" y="298"/>
                    <a:pt x="903" y="290"/>
                    <a:pt x="896" y="283"/>
                  </a:cubicBezTo>
                  <a:cubicBezTo>
                    <a:pt x="893" y="279"/>
                    <a:pt x="888" y="277"/>
                    <a:pt x="882" y="277"/>
                  </a:cubicBezTo>
                  <a:cubicBezTo>
                    <a:pt x="874" y="277"/>
                    <a:pt x="866" y="283"/>
                    <a:pt x="863" y="291"/>
                  </a:cubicBezTo>
                  <a:close/>
                  <a:moveTo>
                    <a:pt x="200" y="366"/>
                  </a:moveTo>
                  <a:cubicBezTo>
                    <a:pt x="171" y="362"/>
                    <a:pt x="141" y="352"/>
                    <a:pt x="112" y="351"/>
                  </a:cubicBezTo>
                  <a:cubicBezTo>
                    <a:pt x="97" y="350"/>
                    <a:pt x="95" y="369"/>
                    <a:pt x="105" y="376"/>
                  </a:cubicBezTo>
                  <a:cubicBezTo>
                    <a:pt x="129" y="393"/>
                    <a:pt x="161" y="401"/>
                    <a:pt x="189" y="407"/>
                  </a:cubicBezTo>
                  <a:cubicBezTo>
                    <a:pt x="204" y="411"/>
                    <a:pt x="219" y="414"/>
                    <a:pt x="235" y="414"/>
                  </a:cubicBezTo>
                  <a:cubicBezTo>
                    <a:pt x="249" y="413"/>
                    <a:pt x="263" y="408"/>
                    <a:pt x="278" y="408"/>
                  </a:cubicBezTo>
                  <a:cubicBezTo>
                    <a:pt x="309" y="407"/>
                    <a:pt x="342" y="421"/>
                    <a:pt x="372" y="428"/>
                  </a:cubicBezTo>
                  <a:cubicBezTo>
                    <a:pt x="397" y="435"/>
                    <a:pt x="437" y="454"/>
                    <a:pt x="461" y="439"/>
                  </a:cubicBezTo>
                  <a:cubicBezTo>
                    <a:pt x="470" y="434"/>
                    <a:pt x="473" y="423"/>
                    <a:pt x="468" y="414"/>
                  </a:cubicBezTo>
                  <a:cubicBezTo>
                    <a:pt x="468" y="413"/>
                    <a:pt x="467" y="412"/>
                    <a:pt x="466" y="411"/>
                  </a:cubicBezTo>
                  <a:cubicBezTo>
                    <a:pt x="470" y="401"/>
                    <a:pt x="466" y="388"/>
                    <a:pt x="454" y="383"/>
                  </a:cubicBezTo>
                  <a:cubicBezTo>
                    <a:pt x="423" y="372"/>
                    <a:pt x="385" y="370"/>
                    <a:pt x="353" y="365"/>
                  </a:cubicBezTo>
                  <a:cubicBezTo>
                    <a:pt x="325" y="361"/>
                    <a:pt x="293" y="353"/>
                    <a:pt x="266" y="361"/>
                  </a:cubicBezTo>
                  <a:cubicBezTo>
                    <a:pt x="244" y="364"/>
                    <a:pt x="223" y="369"/>
                    <a:pt x="200" y="366"/>
                  </a:cubicBezTo>
                  <a:close/>
                  <a:moveTo>
                    <a:pt x="1111" y="323"/>
                  </a:moveTo>
                  <a:cubicBezTo>
                    <a:pt x="1133" y="333"/>
                    <a:pt x="1166" y="336"/>
                    <a:pt x="1189" y="327"/>
                  </a:cubicBezTo>
                  <a:cubicBezTo>
                    <a:pt x="1212" y="318"/>
                    <a:pt x="1232" y="292"/>
                    <a:pt x="1227" y="267"/>
                  </a:cubicBezTo>
                  <a:cubicBezTo>
                    <a:pt x="1226" y="261"/>
                    <a:pt x="1223" y="258"/>
                    <a:pt x="1220" y="255"/>
                  </a:cubicBezTo>
                  <a:cubicBezTo>
                    <a:pt x="1228" y="249"/>
                    <a:pt x="1235" y="241"/>
                    <a:pt x="1243" y="235"/>
                  </a:cubicBezTo>
                  <a:cubicBezTo>
                    <a:pt x="1256" y="225"/>
                    <a:pt x="1269" y="215"/>
                    <a:pt x="1281" y="206"/>
                  </a:cubicBezTo>
                  <a:cubicBezTo>
                    <a:pt x="1292" y="198"/>
                    <a:pt x="1287" y="178"/>
                    <a:pt x="1272" y="183"/>
                  </a:cubicBezTo>
                  <a:cubicBezTo>
                    <a:pt x="1255" y="188"/>
                    <a:pt x="1238" y="195"/>
                    <a:pt x="1223" y="205"/>
                  </a:cubicBezTo>
                  <a:cubicBezTo>
                    <a:pt x="1208" y="214"/>
                    <a:pt x="1191" y="224"/>
                    <a:pt x="1182" y="240"/>
                  </a:cubicBezTo>
                  <a:cubicBezTo>
                    <a:pt x="1177" y="249"/>
                    <a:pt x="1180" y="258"/>
                    <a:pt x="1187" y="262"/>
                  </a:cubicBezTo>
                  <a:cubicBezTo>
                    <a:pt x="1182" y="269"/>
                    <a:pt x="1178" y="278"/>
                    <a:pt x="1170" y="282"/>
                  </a:cubicBezTo>
                  <a:cubicBezTo>
                    <a:pt x="1159" y="288"/>
                    <a:pt x="1136" y="283"/>
                    <a:pt x="1126" y="279"/>
                  </a:cubicBezTo>
                  <a:cubicBezTo>
                    <a:pt x="1094" y="264"/>
                    <a:pt x="1105" y="227"/>
                    <a:pt x="1090" y="201"/>
                  </a:cubicBezTo>
                  <a:cubicBezTo>
                    <a:pt x="1088" y="197"/>
                    <a:pt x="1083" y="195"/>
                    <a:pt x="1079" y="198"/>
                  </a:cubicBezTo>
                  <a:cubicBezTo>
                    <a:pt x="1035" y="230"/>
                    <a:pt x="1070" y="305"/>
                    <a:pt x="1111" y="323"/>
                  </a:cubicBezTo>
                  <a:close/>
                </a:path>
              </a:pathLst>
            </a:custGeom>
            <a:solidFill>
              <a:srgbClr val="FFFFFF">
                <a:alpha val="14902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46718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15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Předpoklady klasického lineárního modelu (1)</a:t>
            </a:r>
            <a:endParaRPr lang="cs-CZ" dirty="0"/>
          </a:p>
        </p:txBody>
      </p:sp>
      <p:sp>
        <p:nvSpPr>
          <p:cNvPr id="6" name="Zástupný symbol pro obsah 4"/>
          <p:cNvSpPr>
            <a:spLocks noGrp="1"/>
          </p:cNvSpPr>
          <p:nvPr>
            <p:ph sz="quarter" idx="13"/>
          </p:nvPr>
        </p:nvSpPr>
        <p:spPr>
          <a:xfrm>
            <a:off x="480000" y="1069536"/>
            <a:ext cx="11498640" cy="5472000"/>
          </a:xfrm>
        </p:spPr>
        <p:txBody>
          <a:bodyPr/>
          <a:lstStyle/>
          <a:p>
            <a:r>
              <a:rPr lang="cs-CZ" dirty="0" smtClean="0"/>
              <a:t>Nejběžnější a nejjednodušší přístup k regresnímu modelu založený na relativně striktních předpokladech</a:t>
            </a:r>
          </a:p>
          <a:p>
            <a:r>
              <a:rPr lang="cs-CZ" dirty="0" smtClean="0"/>
              <a:t>Předpoklady </a:t>
            </a:r>
            <a:r>
              <a:rPr lang="cs-CZ" dirty="0"/>
              <a:t>KLRM a užití metody nejmenších čtverců (MNČ), anglicky least </a:t>
            </a:r>
            <a:r>
              <a:rPr lang="cs-CZ" dirty="0" err="1"/>
              <a:t>squares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 (LSM). </a:t>
            </a:r>
            <a:r>
              <a:rPr lang="cs-CZ" dirty="0" smtClean="0"/>
              <a:t>-&gt; použití MNČ</a:t>
            </a:r>
          </a:p>
          <a:p>
            <a:r>
              <a:rPr lang="cs-CZ" dirty="0" smtClean="0"/>
              <a:t>Nedodržení předpokladů má za následek nesprávné či nerobustní výsledky podle závažnosti a typu problému</a:t>
            </a:r>
          </a:p>
          <a:p>
            <a:r>
              <a:rPr lang="cs-CZ" dirty="0" smtClean="0"/>
              <a:t>Při dodržení předpokladů KLRM platí, že MNČ vede ke stejným výsledkům jako MMV a získáváme tzv. BLUE odhad (Best </a:t>
            </a:r>
            <a:r>
              <a:rPr lang="cs-CZ" dirty="0" err="1" smtClean="0"/>
              <a:t>Linear</a:t>
            </a:r>
            <a:r>
              <a:rPr lang="cs-CZ" dirty="0" smtClean="0"/>
              <a:t> </a:t>
            </a:r>
            <a:r>
              <a:rPr lang="cs-CZ" dirty="0" err="1" smtClean="0"/>
              <a:t>Unbiased</a:t>
            </a:r>
            <a:r>
              <a:rPr lang="cs-CZ" dirty="0" smtClean="0"/>
              <a:t> </a:t>
            </a:r>
            <a:r>
              <a:rPr lang="cs-CZ" dirty="0" err="1" smtClean="0"/>
              <a:t>Estimator</a:t>
            </a:r>
            <a:r>
              <a:rPr lang="cs-CZ" dirty="0" smtClean="0"/>
              <a:t>)</a:t>
            </a:r>
            <a:endParaRPr lang="cs-CZ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7025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16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Předpoklady klasického lineárního modelu (2)</a:t>
            </a:r>
            <a:endParaRPr lang="cs-CZ" dirty="0"/>
          </a:p>
        </p:txBody>
      </p:sp>
      <p:sp>
        <p:nvSpPr>
          <p:cNvPr id="6" name="Zástupný symbol pro obsah 4"/>
          <p:cNvSpPr>
            <a:spLocks noGrp="1"/>
          </p:cNvSpPr>
          <p:nvPr>
            <p:ph sz="quarter" idx="13"/>
          </p:nvPr>
        </p:nvSpPr>
        <p:spPr>
          <a:xfrm>
            <a:off x="480000" y="1069536"/>
            <a:ext cx="11498640" cy="5472000"/>
          </a:xfrm>
        </p:spPr>
        <p:txBody>
          <a:bodyPr/>
          <a:lstStyle/>
          <a:p>
            <a:r>
              <a:rPr lang="cs-CZ" dirty="0" smtClean="0"/>
              <a:t>Neklademe </a:t>
            </a:r>
            <a:r>
              <a:rPr lang="cs-CZ" dirty="0"/>
              <a:t>žádná omezení na vektor </a:t>
            </a:r>
            <a:r>
              <a:rPr lang="cs-CZ" dirty="0" smtClean="0"/>
              <a:t>beta,</a:t>
            </a:r>
            <a:endParaRPr lang="cs-CZ" dirty="0"/>
          </a:p>
          <a:p>
            <a:r>
              <a:rPr lang="cs-CZ" dirty="0"/>
              <a:t>Model je lineární z hlediska </a:t>
            </a:r>
            <a:r>
              <a:rPr lang="cs-CZ" dirty="0" smtClean="0"/>
              <a:t>parametrů,</a:t>
            </a:r>
            <a:endParaRPr lang="cs-CZ" dirty="0"/>
          </a:p>
          <a:p>
            <a:r>
              <a:rPr lang="cs-CZ" dirty="0"/>
              <a:t>Máme nenáhodnou matici X s lineárně nezávislými </a:t>
            </a:r>
            <a:r>
              <a:rPr lang="cs-CZ" dirty="0" smtClean="0"/>
              <a:t>sloupci a </a:t>
            </a:r>
            <a:r>
              <a:rPr lang="cs-CZ" dirty="0" err="1"/>
              <a:t>X</a:t>
            </a:r>
            <a:r>
              <a:rPr lang="cs-CZ" baseline="30000" dirty="0" err="1"/>
              <a:t>t</a:t>
            </a:r>
            <a:r>
              <a:rPr lang="cs-CZ" dirty="0" err="1"/>
              <a:t>X</a:t>
            </a:r>
            <a:r>
              <a:rPr lang="cs-CZ" dirty="0"/>
              <a:t> je symetrická regulární, tedy lze spočítat její determinant</a:t>
            </a:r>
          </a:p>
          <a:p>
            <a:r>
              <a:rPr lang="el-GR" dirty="0" smtClean="0"/>
              <a:t>ε</a:t>
            </a:r>
            <a:r>
              <a:rPr lang="cs-CZ" dirty="0" smtClean="0"/>
              <a:t> má E(</a:t>
            </a:r>
            <a:r>
              <a:rPr lang="el-GR" dirty="0"/>
              <a:t>ε)=0 (</a:t>
            </a:r>
            <a:r>
              <a:rPr lang="cs-CZ" dirty="0"/>
              <a:t>není systematické </a:t>
            </a:r>
            <a:r>
              <a:rPr lang="cs-CZ" dirty="0" smtClean="0"/>
              <a:t>vychýlení</a:t>
            </a:r>
            <a:r>
              <a:rPr lang="cs-CZ" dirty="0"/>
              <a:t>), D(</a:t>
            </a:r>
            <a:r>
              <a:rPr lang="el-GR" dirty="0"/>
              <a:t>ε</a:t>
            </a:r>
            <a:r>
              <a:rPr lang="cs-CZ" baseline="-25000" dirty="0"/>
              <a:t>i</a:t>
            </a:r>
            <a:r>
              <a:rPr lang="cs-CZ" dirty="0"/>
              <a:t>)=</a:t>
            </a:r>
            <a:r>
              <a:rPr lang="el-GR" dirty="0"/>
              <a:t>σ</a:t>
            </a:r>
            <a:r>
              <a:rPr lang="el-GR" baseline="30000" dirty="0"/>
              <a:t>2</a:t>
            </a:r>
            <a:r>
              <a:rPr lang="el-GR" dirty="0"/>
              <a:t> (</a:t>
            </a:r>
            <a:r>
              <a:rPr lang="cs-CZ" dirty="0" err="1"/>
              <a:t>homoskedasticita</a:t>
            </a:r>
            <a:r>
              <a:rPr lang="cs-CZ" dirty="0"/>
              <a:t>), </a:t>
            </a:r>
            <a:r>
              <a:rPr lang="cs-CZ" dirty="0" err="1"/>
              <a:t>cov</a:t>
            </a:r>
            <a:r>
              <a:rPr lang="cs-CZ" dirty="0"/>
              <a:t>(</a:t>
            </a:r>
            <a:r>
              <a:rPr lang="el-GR" dirty="0" smtClean="0"/>
              <a:t>ε</a:t>
            </a:r>
            <a:r>
              <a:rPr lang="cs-CZ" baseline="-25000" dirty="0" smtClean="0"/>
              <a:t>i</a:t>
            </a:r>
            <a:r>
              <a:rPr lang="cs-CZ" dirty="0" smtClean="0"/>
              <a:t>,</a:t>
            </a:r>
            <a:r>
              <a:rPr lang="el-GR" dirty="0" smtClean="0"/>
              <a:t>ε</a:t>
            </a:r>
            <a:r>
              <a:rPr lang="cs-CZ" baseline="-25000" dirty="0" smtClean="0"/>
              <a:t>i</a:t>
            </a:r>
            <a:r>
              <a:rPr lang="cs-CZ" dirty="0" smtClean="0"/>
              <a:t>)=</a:t>
            </a:r>
            <a:r>
              <a:rPr lang="cs-CZ" dirty="0"/>
              <a:t>0 (</a:t>
            </a:r>
            <a:r>
              <a:rPr lang="cs-CZ" dirty="0" err="1"/>
              <a:t>nekorelovanost</a:t>
            </a:r>
            <a:r>
              <a:rPr lang="cs-CZ" dirty="0"/>
              <a:t>)</a:t>
            </a:r>
          </a:p>
          <a:p>
            <a:r>
              <a:rPr lang="cs-CZ" dirty="0"/>
              <a:t>Předpoklady kladené na náhodnou složku: </a:t>
            </a:r>
            <a:r>
              <a:rPr lang="el-GR" dirty="0"/>
              <a:t>ε∼</a:t>
            </a:r>
            <a:r>
              <a:rPr lang="cs-CZ" dirty="0"/>
              <a:t>N(0,</a:t>
            </a:r>
            <a:r>
              <a:rPr lang="el-GR" dirty="0"/>
              <a:t>σ</a:t>
            </a:r>
            <a:r>
              <a:rPr lang="el-GR" baseline="30000" dirty="0"/>
              <a:t>2</a:t>
            </a:r>
            <a:r>
              <a:rPr lang="el-GR" dirty="0"/>
              <a:t>)</a:t>
            </a:r>
            <a:r>
              <a:rPr lang="el-GR" dirty="0" smtClean="0"/>
              <a:t>→</a:t>
            </a:r>
            <a:r>
              <a:rPr lang="cs-CZ" dirty="0" smtClean="0"/>
              <a:t>Y∼</a:t>
            </a:r>
            <a:r>
              <a:rPr lang="cs-CZ" dirty="0"/>
              <a:t>N(X</a:t>
            </a:r>
            <a:r>
              <a:rPr lang="el-GR" dirty="0" smtClean="0"/>
              <a:t>β,σ</a:t>
            </a:r>
            <a:r>
              <a:rPr lang="el-GR" baseline="30000" dirty="0" smtClean="0"/>
              <a:t>2</a:t>
            </a:r>
            <a:r>
              <a:rPr lang="cs-CZ" dirty="0" smtClean="0"/>
              <a:t>I) </a:t>
            </a:r>
            <a:r>
              <a:rPr lang="cs-CZ" dirty="0"/>
              <a:t>Výsledkem je, že náhodná veličina Y má n-rozměrné normální rozdělení s vektorem středních hodnot a danou </a:t>
            </a:r>
            <a:r>
              <a:rPr lang="cs-CZ" dirty="0" err="1"/>
              <a:t>kovarianční</a:t>
            </a:r>
            <a:r>
              <a:rPr lang="cs-CZ" dirty="0"/>
              <a:t> maticí.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endParaRPr lang="cs-CZ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cs-CZ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29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17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Metoda nejmenších čtverců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symbol pro obsah 2">
                <a:extLst>
                  <a:ext uri="{FF2B5EF4-FFF2-40B4-BE49-F238E27FC236}">
                    <a16:creationId xmlns:a16="http://schemas.microsoft.com/office/drawing/2014/main" id="{2CE91B9C-FB77-497D-BA21-FFCB4315896D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58200" y="1148969"/>
                <a:ext cx="11353800" cy="46800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cs-CZ" b="0" dirty="0" smtClean="0">
                    <a:latin typeface="Cambria Math" panose="02040503050406030204" pitchFamily="18" charset="0"/>
                  </a:rPr>
                  <a:t>Definujme si reziduum a reziduální součet čtverců: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cs-CZ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cs-CZ" i="1" dirty="0"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cs-CZ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cs-CZ" i="1" dirty="0">
                    <a:latin typeface="Cambria Math" panose="02040503050406030204" pitchFamily="18" charset="0"/>
                  </a:rPr>
                  <a:t> 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cs-CZ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cs-CZ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cs-CZ" i="1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cs-CZ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lang="cs-CZ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r>
                  <a:rPr lang="cs-CZ" i="1" dirty="0">
                    <a:latin typeface="Cambria Math" panose="02040503050406030204" pitchFamily="18" charset="0"/>
                  </a:rPr>
                  <a:t> </a:t>
                </a:r>
                <a:r>
                  <a:rPr lang="cs-CZ" i="1" dirty="0" smtClean="0">
                    <a:latin typeface="Cambria Math" panose="02040503050406030204" pitchFamily="18" charset="0"/>
                  </a:rPr>
                  <a:t> -&gt; </a:t>
                </a:r>
                <a:r>
                  <a:rPr lang="cs-CZ" dirty="0">
                    <a:latin typeface="Cambria Math" panose="02040503050406030204" pitchFamily="18" charset="0"/>
                  </a:rPr>
                  <a:t>min </a:t>
                </a:r>
                <a:endParaRPr lang="cs-CZ" dirty="0" smtClean="0">
                  <a:latin typeface="Cambria Math" panose="02040503050406030204" pitchFamily="18" charset="0"/>
                </a:endParaRPr>
              </a:p>
              <a:p>
                <a:r>
                  <a:rPr lang="cs-CZ" dirty="0" smtClean="0">
                    <a:latin typeface="Cambria Math" panose="02040503050406030204" pitchFamily="18" charset="0"/>
                  </a:rPr>
                  <a:t>Maticově:</a:t>
                </a:r>
                <a:endParaRPr lang="cs-CZ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cs-CZ" b="1" i="0" smtClean="0">
                        <a:latin typeface="Cambria Math" panose="02040503050406030204" pitchFamily="18" charset="0"/>
                      </a:rPr>
                      <m:t>𝐞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cs-CZ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cs-CZ" b="1" dirty="0" smtClean="0">
                    <a:latin typeface="Cambria Math" panose="02040503050406030204" pitchFamily="18" charset="0"/>
                  </a:rPr>
                  <a:t>Xb</a:t>
                </a:r>
              </a:p>
              <a:p>
                <a:pPr marL="0" indent="0">
                  <a:buNone/>
                </a:pPr>
                <a:r>
                  <a:rPr lang="cs-CZ" b="1" dirty="0" smtClean="0">
                    <a:latin typeface="Cambria Math" panose="02040503050406030204" pitchFamily="18" charset="0"/>
                  </a:rPr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cs-CZ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cs-CZ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cs-CZ" b="1" i="0" smtClean="0">
                          <a:latin typeface="Cambria Math" panose="02040503050406030204" pitchFamily="18" charset="0"/>
                        </a:rPr>
                        <m:t>𝐗</m:t>
                      </m:r>
                      <m:sSup>
                        <m:sSupPr>
                          <m:ctrlPr>
                            <a:rPr lang="cs-CZ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cs-CZ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cs-CZ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cs-CZ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cs-CZ" b="1" i="0" smtClean="0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cs-CZ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cs-CZ" b="1" dirty="0" smtClean="0"/>
                  <a:t>H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cs-CZ" b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cs-CZ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cs-CZ" b="1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cs-CZ" b="1">
                        <a:latin typeface="Cambria Math" panose="02040503050406030204" pitchFamily="18" charset="0"/>
                      </a:rPr>
                      <m:t>𝐗</m:t>
                    </m:r>
                    <m:sSup>
                      <m:sSupPr>
                        <m:ctrlPr>
                          <a:rPr lang="cs-CZ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cs-CZ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cs-CZ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cs-CZ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cs-CZ" b="1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cs-CZ" b="1" i="0" smtClean="0">
                        <a:latin typeface="Cambria Math" panose="02040503050406030204" pitchFamily="18" charset="0"/>
                      </a:rPr>
                      <m:t>.. </m:t>
                    </m:r>
                    <m:r>
                      <m:rPr>
                        <m:sty m:val="p"/>
                      </m:rPr>
                      <a:rPr lang="cs-CZ" b="0" i="0" smtClean="0">
                        <a:latin typeface="Cambria Math" panose="02040503050406030204" pitchFamily="18" charset="0"/>
                      </a:rPr>
                      <m:t>projek</m:t>
                    </m:r>
                    <m:r>
                      <a:rPr lang="cs-CZ" b="0" i="0" smtClean="0">
                        <a:latin typeface="Cambria Math" panose="02040503050406030204" pitchFamily="18" charset="0"/>
                      </a:rPr>
                      <m:t>č</m:t>
                    </m:r>
                    <m:r>
                      <m:rPr>
                        <m:sty m:val="p"/>
                      </m:rPr>
                      <a:rPr lang="cs-CZ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cs-CZ" b="0" i="0" smtClean="0">
                        <a:latin typeface="Cambria Math" panose="02040503050406030204" pitchFamily="18" charset="0"/>
                      </a:rPr>
                      <m:t>í </m:t>
                    </m:r>
                    <m:r>
                      <m:rPr>
                        <m:sty m:val="p"/>
                      </m:rPr>
                      <a:rPr lang="cs-CZ" b="0" i="0" smtClean="0">
                        <a:latin typeface="Cambria Math" panose="02040503050406030204" pitchFamily="18" charset="0"/>
                      </a:rPr>
                      <m:t>matice</m:t>
                    </m:r>
                  </m:oMath>
                </a14:m>
                <a:endParaRPr lang="cs-CZ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cs-CZ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cs-CZ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7" name="Zástupný symbol pro obsah 2">
                <a:extLst>
                  <a:ext uri="{FF2B5EF4-FFF2-40B4-BE49-F238E27FC236}">
                    <a16:creationId xmlns:a16="http://schemas.microsoft.com/office/drawing/2014/main" id="{2CE91B9C-FB77-497D-BA21-FFCB431589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58200" y="1148969"/>
                <a:ext cx="11353800" cy="4680000"/>
              </a:xfrm>
              <a:prstGeom prst="rect">
                <a:avLst/>
              </a:prstGeom>
              <a:blipFill>
                <a:blip r:embed="rId2"/>
                <a:stretch>
                  <a:fillRect l="-1665" t="-195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4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18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Metoda nejmenších čtverců - graficky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4" y="1126463"/>
            <a:ext cx="7493317" cy="4956473"/>
          </a:xfrm>
          <a:prstGeom prst="rect">
            <a:avLst/>
          </a:prstGeom>
        </p:spPr>
      </p:pic>
      <p:sp>
        <p:nvSpPr>
          <p:cNvPr id="6" name="Obdélník 5"/>
          <p:cNvSpPr/>
          <p:nvPr/>
        </p:nvSpPr>
        <p:spPr>
          <a:xfrm>
            <a:off x="1879151" y="5989071"/>
            <a:ext cx="1018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chemeClr val="tx2"/>
                </a:solidFill>
              </a:rPr>
              <a:t>https://www.researchgate.net/figure/Ordinary-least-squares-method-and-components-of-a-statistical-model-The-regression-line_fig2_5818663</a:t>
            </a:r>
          </a:p>
        </p:txBody>
      </p:sp>
    </p:spTree>
    <p:extLst>
      <p:ext uri="{BB962C8B-B14F-4D97-AF65-F5344CB8AC3E}">
        <p14:creationId xmlns:p14="http://schemas.microsoft.com/office/powerpoint/2010/main" val="15971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487772" y="1499913"/>
            <a:ext cx="6174286" cy="4203114"/>
          </a:xfrm>
        </p:spPr>
        <p:txBody>
          <a:bodyPr/>
          <a:lstStyle/>
          <a:p>
            <a:r>
              <a:rPr lang="cs-CZ" dirty="0" smtClean="0"/>
              <a:t>Základní hodnocení kvality regresního modelu</a:t>
            </a:r>
            <a:endParaRPr lang="cs-CZ" dirty="0"/>
          </a:p>
        </p:txBody>
      </p:sp>
      <p:grpSp>
        <p:nvGrpSpPr>
          <p:cNvPr id="8" name="Skupina 7"/>
          <p:cNvGrpSpPr/>
          <p:nvPr/>
        </p:nvGrpSpPr>
        <p:grpSpPr>
          <a:xfrm>
            <a:off x="6145124" y="1499913"/>
            <a:ext cx="5029200" cy="2962574"/>
            <a:chOff x="6541939" y="2069262"/>
            <a:chExt cx="5029200" cy="296257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1939" y="2069262"/>
              <a:ext cx="5029200" cy="285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6541939" y="2218787"/>
              <a:ext cx="5029200" cy="2813049"/>
            </a:xfrm>
            <a:custGeom>
              <a:avLst/>
              <a:gdLst>
                <a:gd name="T0" fmla="*/ 104 w 1341"/>
                <a:gd name="T1" fmla="*/ 546 h 750"/>
                <a:gd name="T2" fmla="*/ 111 w 1341"/>
                <a:gd name="T3" fmla="*/ 532 h 750"/>
                <a:gd name="T4" fmla="*/ 157 w 1341"/>
                <a:gd name="T5" fmla="*/ 568 h 750"/>
                <a:gd name="T6" fmla="*/ 367 w 1341"/>
                <a:gd name="T7" fmla="*/ 593 h 750"/>
                <a:gd name="T8" fmla="*/ 244 w 1341"/>
                <a:gd name="T9" fmla="*/ 664 h 750"/>
                <a:gd name="T10" fmla="*/ 243 w 1341"/>
                <a:gd name="T11" fmla="*/ 663 h 750"/>
                <a:gd name="T12" fmla="*/ 200 w 1341"/>
                <a:gd name="T13" fmla="*/ 664 h 750"/>
                <a:gd name="T14" fmla="*/ 188 w 1341"/>
                <a:gd name="T15" fmla="*/ 679 h 750"/>
                <a:gd name="T16" fmla="*/ 141 w 1341"/>
                <a:gd name="T17" fmla="*/ 729 h 750"/>
                <a:gd name="T18" fmla="*/ 236 w 1341"/>
                <a:gd name="T19" fmla="*/ 708 h 750"/>
                <a:gd name="T20" fmla="*/ 241 w 1341"/>
                <a:gd name="T21" fmla="*/ 689 h 750"/>
                <a:gd name="T22" fmla="*/ 339 w 1341"/>
                <a:gd name="T23" fmla="*/ 633 h 750"/>
                <a:gd name="T24" fmla="*/ 413 w 1341"/>
                <a:gd name="T25" fmla="*/ 573 h 750"/>
                <a:gd name="T26" fmla="*/ 486 w 1341"/>
                <a:gd name="T27" fmla="*/ 627 h 750"/>
                <a:gd name="T28" fmla="*/ 54 w 1341"/>
                <a:gd name="T29" fmla="*/ 256 h 750"/>
                <a:gd name="T30" fmla="*/ 141 w 1341"/>
                <a:gd name="T31" fmla="*/ 152 h 750"/>
                <a:gd name="T32" fmla="*/ 8 w 1341"/>
                <a:gd name="T33" fmla="*/ 128 h 750"/>
                <a:gd name="T34" fmla="*/ 183 w 1341"/>
                <a:gd name="T35" fmla="*/ 95 h 750"/>
                <a:gd name="T36" fmla="*/ 222 w 1341"/>
                <a:gd name="T37" fmla="*/ 218 h 750"/>
                <a:gd name="T38" fmla="*/ 171 w 1341"/>
                <a:gd name="T39" fmla="*/ 245 h 750"/>
                <a:gd name="T40" fmla="*/ 340 w 1341"/>
                <a:gd name="T41" fmla="*/ 203 h 750"/>
                <a:gd name="T42" fmla="*/ 349 w 1341"/>
                <a:gd name="T43" fmla="*/ 53 h 750"/>
                <a:gd name="T44" fmla="*/ 785 w 1341"/>
                <a:gd name="T45" fmla="*/ 117 h 750"/>
                <a:gd name="T46" fmla="*/ 803 w 1341"/>
                <a:gd name="T47" fmla="*/ 70 h 750"/>
                <a:gd name="T48" fmla="*/ 750 w 1341"/>
                <a:gd name="T49" fmla="*/ 55 h 750"/>
                <a:gd name="T50" fmla="*/ 577 w 1341"/>
                <a:gd name="T51" fmla="*/ 330 h 750"/>
                <a:gd name="T52" fmla="*/ 625 w 1341"/>
                <a:gd name="T53" fmla="*/ 425 h 750"/>
                <a:gd name="T54" fmla="*/ 651 w 1341"/>
                <a:gd name="T55" fmla="*/ 631 h 750"/>
                <a:gd name="T56" fmla="*/ 632 w 1341"/>
                <a:gd name="T57" fmla="*/ 700 h 750"/>
                <a:gd name="T58" fmla="*/ 700 w 1341"/>
                <a:gd name="T59" fmla="*/ 652 h 750"/>
                <a:gd name="T60" fmla="*/ 653 w 1341"/>
                <a:gd name="T61" fmla="*/ 368 h 750"/>
                <a:gd name="T62" fmla="*/ 785 w 1341"/>
                <a:gd name="T63" fmla="*/ 117 h 750"/>
                <a:gd name="T64" fmla="*/ 737 w 1341"/>
                <a:gd name="T65" fmla="*/ 15 h 750"/>
                <a:gd name="T66" fmla="*/ 565 w 1341"/>
                <a:gd name="T67" fmla="*/ 72 h 750"/>
                <a:gd name="T68" fmla="*/ 1206 w 1341"/>
                <a:gd name="T69" fmla="*/ 419 h 750"/>
                <a:gd name="T70" fmla="*/ 796 w 1341"/>
                <a:gd name="T71" fmla="*/ 465 h 750"/>
                <a:gd name="T72" fmla="*/ 817 w 1341"/>
                <a:gd name="T73" fmla="*/ 704 h 750"/>
                <a:gd name="T74" fmla="*/ 856 w 1341"/>
                <a:gd name="T75" fmla="*/ 497 h 750"/>
                <a:gd name="T76" fmla="*/ 1263 w 1341"/>
                <a:gd name="T77" fmla="*/ 448 h 750"/>
                <a:gd name="T78" fmla="*/ 861 w 1341"/>
                <a:gd name="T79" fmla="*/ 361 h 750"/>
                <a:gd name="T80" fmla="*/ 882 w 1341"/>
                <a:gd name="T81" fmla="*/ 277 h 750"/>
                <a:gd name="T82" fmla="*/ 105 w 1341"/>
                <a:gd name="T83" fmla="*/ 376 h 750"/>
                <a:gd name="T84" fmla="*/ 372 w 1341"/>
                <a:gd name="T85" fmla="*/ 428 h 750"/>
                <a:gd name="T86" fmla="*/ 454 w 1341"/>
                <a:gd name="T87" fmla="*/ 383 h 750"/>
                <a:gd name="T88" fmla="*/ 1111 w 1341"/>
                <a:gd name="T89" fmla="*/ 323 h 750"/>
                <a:gd name="T90" fmla="*/ 1243 w 1341"/>
                <a:gd name="T91" fmla="*/ 235 h 750"/>
                <a:gd name="T92" fmla="*/ 1182 w 1341"/>
                <a:gd name="T93" fmla="*/ 240 h 750"/>
                <a:gd name="T94" fmla="*/ 1090 w 1341"/>
                <a:gd name="T95" fmla="*/ 201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750">
                  <a:moveTo>
                    <a:pt x="123" y="596"/>
                  </a:moveTo>
                  <a:cubicBezTo>
                    <a:pt x="108" y="600"/>
                    <a:pt x="90" y="597"/>
                    <a:pt x="79" y="586"/>
                  </a:cubicBezTo>
                  <a:cubicBezTo>
                    <a:pt x="67" y="573"/>
                    <a:pt x="68" y="554"/>
                    <a:pt x="83" y="544"/>
                  </a:cubicBezTo>
                  <a:cubicBezTo>
                    <a:pt x="89" y="539"/>
                    <a:pt x="99" y="541"/>
                    <a:pt x="104" y="546"/>
                  </a:cubicBezTo>
                  <a:cubicBezTo>
                    <a:pt x="105" y="547"/>
                    <a:pt x="105" y="547"/>
                    <a:pt x="105" y="547"/>
                  </a:cubicBezTo>
                  <a:cubicBezTo>
                    <a:pt x="106" y="547"/>
                    <a:pt x="106" y="546"/>
                    <a:pt x="105" y="547"/>
                  </a:cubicBezTo>
                  <a:cubicBezTo>
                    <a:pt x="109" y="543"/>
                    <a:pt x="109" y="540"/>
                    <a:pt x="110" y="534"/>
                  </a:cubicBezTo>
                  <a:cubicBezTo>
                    <a:pt x="111" y="533"/>
                    <a:pt x="111" y="533"/>
                    <a:pt x="111" y="532"/>
                  </a:cubicBezTo>
                  <a:cubicBezTo>
                    <a:pt x="111" y="532"/>
                    <a:pt x="111" y="531"/>
                    <a:pt x="111" y="529"/>
                  </a:cubicBezTo>
                  <a:cubicBezTo>
                    <a:pt x="112" y="523"/>
                    <a:pt x="113" y="518"/>
                    <a:pt x="117" y="512"/>
                  </a:cubicBezTo>
                  <a:cubicBezTo>
                    <a:pt x="129" y="492"/>
                    <a:pt x="157" y="498"/>
                    <a:pt x="165" y="519"/>
                  </a:cubicBezTo>
                  <a:cubicBezTo>
                    <a:pt x="170" y="533"/>
                    <a:pt x="164" y="555"/>
                    <a:pt x="157" y="568"/>
                  </a:cubicBezTo>
                  <a:cubicBezTo>
                    <a:pt x="150" y="581"/>
                    <a:pt x="137" y="592"/>
                    <a:pt x="123" y="596"/>
                  </a:cubicBezTo>
                  <a:close/>
                  <a:moveTo>
                    <a:pt x="413" y="573"/>
                  </a:moveTo>
                  <a:cubicBezTo>
                    <a:pt x="403" y="564"/>
                    <a:pt x="387" y="562"/>
                    <a:pt x="377" y="573"/>
                  </a:cubicBezTo>
                  <a:cubicBezTo>
                    <a:pt x="371" y="579"/>
                    <a:pt x="369" y="586"/>
                    <a:pt x="367" y="593"/>
                  </a:cubicBezTo>
                  <a:cubicBezTo>
                    <a:pt x="368" y="590"/>
                    <a:pt x="367" y="593"/>
                    <a:pt x="366" y="594"/>
                  </a:cubicBezTo>
                  <a:cubicBezTo>
                    <a:pt x="363" y="593"/>
                    <a:pt x="359" y="592"/>
                    <a:pt x="355" y="593"/>
                  </a:cubicBezTo>
                  <a:cubicBezTo>
                    <a:pt x="333" y="598"/>
                    <a:pt x="310" y="616"/>
                    <a:pt x="291" y="629"/>
                  </a:cubicBezTo>
                  <a:cubicBezTo>
                    <a:pt x="275" y="640"/>
                    <a:pt x="259" y="651"/>
                    <a:pt x="244" y="664"/>
                  </a:cubicBezTo>
                  <a:cubicBezTo>
                    <a:pt x="241" y="666"/>
                    <a:pt x="238" y="669"/>
                    <a:pt x="235" y="671"/>
                  </a:cubicBezTo>
                  <a:cubicBezTo>
                    <a:pt x="235" y="671"/>
                    <a:pt x="235" y="671"/>
                    <a:pt x="235" y="671"/>
                  </a:cubicBezTo>
                  <a:cubicBezTo>
                    <a:pt x="238" y="669"/>
                    <a:pt x="241" y="666"/>
                    <a:pt x="244" y="664"/>
                  </a:cubicBezTo>
                  <a:cubicBezTo>
                    <a:pt x="244" y="663"/>
                    <a:pt x="244" y="663"/>
                    <a:pt x="243" y="663"/>
                  </a:cubicBezTo>
                  <a:cubicBezTo>
                    <a:pt x="233" y="645"/>
                    <a:pt x="207" y="644"/>
                    <a:pt x="200" y="664"/>
                  </a:cubicBezTo>
                  <a:cubicBezTo>
                    <a:pt x="200" y="664"/>
                    <a:pt x="200" y="665"/>
                    <a:pt x="200" y="665"/>
                  </a:cubicBezTo>
                  <a:cubicBezTo>
                    <a:pt x="200" y="665"/>
                    <a:pt x="200" y="665"/>
                    <a:pt x="200" y="665"/>
                  </a:cubicBezTo>
                  <a:cubicBezTo>
                    <a:pt x="200" y="664"/>
                    <a:pt x="200" y="664"/>
                    <a:pt x="200" y="664"/>
                  </a:cubicBezTo>
                  <a:cubicBezTo>
                    <a:pt x="201" y="662"/>
                    <a:pt x="201" y="662"/>
                    <a:pt x="200" y="665"/>
                  </a:cubicBezTo>
                  <a:cubicBezTo>
                    <a:pt x="199" y="665"/>
                    <a:pt x="199" y="665"/>
                    <a:pt x="199" y="665"/>
                  </a:cubicBezTo>
                  <a:cubicBezTo>
                    <a:pt x="198" y="666"/>
                    <a:pt x="197" y="667"/>
                    <a:pt x="196" y="668"/>
                  </a:cubicBezTo>
                  <a:cubicBezTo>
                    <a:pt x="192" y="671"/>
                    <a:pt x="190" y="675"/>
                    <a:pt x="188" y="679"/>
                  </a:cubicBezTo>
                  <a:cubicBezTo>
                    <a:pt x="187" y="679"/>
                    <a:pt x="187" y="680"/>
                    <a:pt x="186" y="681"/>
                  </a:cubicBezTo>
                  <a:cubicBezTo>
                    <a:pt x="177" y="690"/>
                    <a:pt x="174" y="684"/>
                    <a:pt x="162" y="688"/>
                  </a:cubicBezTo>
                  <a:cubicBezTo>
                    <a:pt x="159" y="688"/>
                    <a:pt x="157" y="688"/>
                    <a:pt x="155" y="689"/>
                  </a:cubicBezTo>
                  <a:cubicBezTo>
                    <a:pt x="138" y="695"/>
                    <a:pt x="132" y="714"/>
                    <a:pt x="141" y="729"/>
                  </a:cubicBezTo>
                  <a:cubicBezTo>
                    <a:pt x="149" y="743"/>
                    <a:pt x="165" y="750"/>
                    <a:pt x="180" y="750"/>
                  </a:cubicBezTo>
                  <a:cubicBezTo>
                    <a:pt x="195" y="750"/>
                    <a:pt x="211" y="742"/>
                    <a:pt x="221" y="731"/>
                  </a:cubicBezTo>
                  <a:cubicBezTo>
                    <a:pt x="226" y="726"/>
                    <a:pt x="232" y="718"/>
                    <a:pt x="236" y="709"/>
                  </a:cubicBezTo>
                  <a:cubicBezTo>
                    <a:pt x="236" y="709"/>
                    <a:pt x="236" y="709"/>
                    <a:pt x="236" y="708"/>
                  </a:cubicBezTo>
                  <a:cubicBezTo>
                    <a:pt x="240" y="702"/>
                    <a:pt x="244" y="694"/>
                    <a:pt x="246" y="687"/>
                  </a:cubicBezTo>
                  <a:cubicBezTo>
                    <a:pt x="245" y="687"/>
                    <a:pt x="243" y="688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3" y="688"/>
                    <a:pt x="245" y="687"/>
                    <a:pt x="246" y="687"/>
                  </a:cubicBezTo>
                  <a:cubicBezTo>
                    <a:pt x="265" y="676"/>
                    <a:pt x="283" y="666"/>
                    <a:pt x="302" y="655"/>
                  </a:cubicBezTo>
                  <a:cubicBezTo>
                    <a:pt x="313" y="649"/>
                    <a:pt x="326" y="640"/>
                    <a:pt x="339" y="633"/>
                  </a:cubicBezTo>
                  <a:cubicBezTo>
                    <a:pt x="342" y="641"/>
                    <a:pt x="350" y="648"/>
                    <a:pt x="359" y="649"/>
                  </a:cubicBezTo>
                  <a:cubicBezTo>
                    <a:pt x="371" y="652"/>
                    <a:pt x="382" y="648"/>
                    <a:pt x="392" y="641"/>
                  </a:cubicBezTo>
                  <a:cubicBezTo>
                    <a:pt x="401" y="634"/>
                    <a:pt x="409" y="627"/>
                    <a:pt x="416" y="618"/>
                  </a:cubicBezTo>
                  <a:cubicBezTo>
                    <a:pt x="424" y="605"/>
                    <a:pt x="426" y="584"/>
                    <a:pt x="413" y="573"/>
                  </a:cubicBezTo>
                  <a:close/>
                  <a:moveTo>
                    <a:pt x="486" y="606"/>
                  </a:moveTo>
                  <a:cubicBezTo>
                    <a:pt x="471" y="599"/>
                    <a:pt x="454" y="601"/>
                    <a:pt x="438" y="599"/>
                  </a:cubicBezTo>
                  <a:cubicBezTo>
                    <a:pt x="420" y="596"/>
                    <a:pt x="413" y="619"/>
                    <a:pt x="430" y="625"/>
                  </a:cubicBezTo>
                  <a:cubicBezTo>
                    <a:pt x="447" y="631"/>
                    <a:pt x="469" y="638"/>
                    <a:pt x="486" y="627"/>
                  </a:cubicBezTo>
                  <a:cubicBezTo>
                    <a:pt x="493" y="623"/>
                    <a:pt x="494" y="610"/>
                    <a:pt x="486" y="606"/>
                  </a:cubicBezTo>
                  <a:close/>
                  <a:moveTo>
                    <a:pt x="21" y="284"/>
                  </a:moveTo>
                  <a:cubicBezTo>
                    <a:pt x="12" y="276"/>
                    <a:pt x="17" y="262"/>
                    <a:pt x="28" y="259"/>
                  </a:cubicBezTo>
                  <a:cubicBezTo>
                    <a:pt x="36" y="256"/>
                    <a:pt x="45" y="256"/>
                    <a:pt x="54" y="256"/>
                  </a:cubicBezTo>
                  <a:cubicBezTo>
                    <a:pt x="75" y="246"/>
                    <a:pt x="96" y="237"/>
                    <a:pt x="117" y="228"/>
                  </a:cubicBezTo>
                  <a:cubicBezTo>
                    <a:pt x="131" y="222"/>
                    <a:pt x="136" y="218"/>
                    <a:pt x="136" y="203"/>
                  </a:cubicBezTo>
                  <a:cubicBezTo>
                    <a:pt x="136" y="194"/>
                    <a:pt x="135" y="186"/>
                    <a:pt x="134" y="178"/>
                  </a:cubicBezTo>
                  <a:cubicBezTo>
                    <a:pt x="131" y="169"/>
                    <a:pt x="133" y="157"/>
                    <a:pt x="141" y="152"/>
                  </a:cubicBezTo>
                  <a:cubicBezTo>
                    <a:pt x="144" y="149"/>
                    <a:pt x="148" y="147"/>
                    <a:pt x="152" y="146"/>
                  </a:cubicBezTo>
                  <a:cubicBezTo>
                    <a:pt x="158" y="144"/>
                    <a:pt x="164" y="141"/>
                    <a:pt x="169" y="136"/>
                  </a:cubicBezTo>
                  <a:cubicBezTo>
                    <a:pt x="146" y="139"/>
                    <a:pt x="121" y="137"/>
                    <a:pt x="98" y="137"/>
                  </a:cubicBezTo>
                  <a:cubicBezTo>
                    <a:pt x="69" y="136"/>
                    <a:pt x="37" y="137"/>
                    <a:pt x="8" y="128"/>
                  </a:cubicBezTo>
                  <a:cubicBezTo>
                    <a:pt x="0" y="125"/>
                    <a:pt x="0" y="114"/>
                    <a:pt x="8" y="111"/>
                  </a:cubicBezTo>
                  <a:cubicBezTo>
                    <a:pt x="46" y="100"/>
                    <a:pt x="90" y="102"/>
                    <a:pt x="129" y="100"/>
                  </a:cubicBezTo>
                  <a:cubicBezTo>
                    <a:pt x="139" y="99"/>
                    <a:pt x="148" y="99"/>
                    <a:pt x="158" y="98"/>
                  </a:cubicBezTo>
                  <a:cubicBezTo>
                    <a:pt x="166" y="97"/>
                    <a:pt x="175" y="93"/>
                    <a:pt x="183" y="95"/>
                  </a:cubicBezTo>
                  <a:cubicBezTo>
                    <a:pt x="191" y="97"/>
                    <a:pt x="198" y="105"/>
                    <a:pt x="197" y="114"/>
                  </a:cubicBezTo>
                  <a:cubicBezTo>
                    <a:pt x="197" y="119"/>
                    <a:pt x="195" y="123"/>
                    <a:pt x="193" y="127"/>
                  </a:cubicBezTo>
                  <a:cubicBezTo>
                    <a:pt x="198" y="127"/>
                    <a:pt x="203" y="130"/>
                    <a:pt x="206" y="133"/>
                  </a:cubicBezTo>
                  <a:cubicBezTo>
                    <a:pt x="227" y="150"/>
                    <a:pt x="221" y="194"/>
                    <a:pt x="222" y="218"/>
                  </a:cubicBezTo>
                  <a:cubicBezTo>
                    <a:pt x="224" y="242"/>
                    <a:pt x="234" y="278"/>
                    <a:pt x="203" y="287"/>
                  </a:cubicBezTo>
                  <a:cubicBezTo>
                    <a:pt x="172" y="295"/>
                    <a:pt x="136" y="295"/>
                    <a:pt x="105" y="298"/>
                  </a:cubicBezTo>
                  <a:cubicBezTo>
                    <a:pt x="78" y="301"/>
                    <a:pt x="42" y="305"/>
                    <a:pt x="21" y="284"/>
                  </a:cubicBezTo>
                  <a:close/>
                  <a:moveTo>
                    <a:pt x="171" y="245"/>
                  </a:moveTo>
                  <a:cubicBezTo>
                    <a:pt x="173" y="245"/>
                    <a:pt x="176" y="244"/>
                    <a:pt x="179" y="244"/>
                  </a:cubicBezTo>
                  <a:cubicBezTo>
                    <a:pt x="178" y="240"/>
                    <a:pt x="178" y="237"/>
                    <a:pt x="177" y="233"/>
                  </a:cubicBezTo>
                  <a:cubicBezTo>
                    <a:pt x="176" y="237"/>
                    <a:pt x="173" y="241"/>
                    <a:pt x="171" y="245"/>
                  </a:cubicBezTo>
                  <a:close/>
                  <a:moveTo>
                    <a:pt x="340" y="203"/>
                  </a:moveTo>
                  <a:cubicBezTo>
                    <a:pt x="364" y="200"/>
                    <a:pt x="380" y="182"/>
                    <a:pt x="389" y="162"/>
                  </a:cubicBezTo>
                  <a:cubicBezTo>
                    <a:pt x="400" y="136"/>
                    <a:pt x="400" y="105"/>
                    <a:pt x="397" y="78"/>
                  </a:cubicBezTo>
                  <a:cubicBezTo>
                    <a:pt x="395" y="60"/>
                    <a:pt x="388" y="26"/>
                    <a:pt x="366" y="23"/>
                  </a:cubicBezTo>
                  <a:cubicBezTo>
                    <a:pt x="349" y="21"/>
                    <a:pt x="337" y="38"/>
                    <a:pt x="349" y="53"/>
                  </a:cubicBezTo>
                  <a:cubicBezTo>
                    <a:pt x="377" y="85"/>
                    <a:pt x="368" y="200"/>
                    <a:pt x="306" y="171"/>
                  </a:cubicBezTo>
                  <a:cubicBezTo>
                    <a:pt x="298" y="168"/>
                    <a:pt x="292" y="175"/>
                    <a:pt x="295" y="182"/>
                  </a:cubicBezTo>
                  <a:cubicBezTo>
                    <a:pt x="303" y="199"/>
                    <a:pt x="322" y="206"/>
                    <a:pt x="340" y="203"/>
                  </a:cubicBezTo>
                  <a:close/>
                  <a:moveTo>
                    <a:pt x="785" y="117"/>
                  </a:moveTo>
                  <a:cubicBezTo>
                    <a:pt x="788" y="118"/>
                    <a:pt x="792" y="118"/>
                    <a:pt x="795" y="117"/>
                  </a:cubicBezTo>
                  <a:cubicBezTo>
                    <a:pt x="840" y="101"/>
                    <a:pt x="886" y="98"/>
                    <a:pt x="933" y="100"/>
                  </a:cubicBezTo>
                  <a:cubicBezTo>
                    <a:pt x="943" y="101"/>
                    <a:pt x="948" y="85"/>
                    <a:pt x="938" y="80"/>
                  </a:cubicBezTo>
                  <a:cubicBezTo>
                    <a:pt x="895" y="62"/>
                    <a:pt x="849" y="60"/>
                    <a:pt x="803" y="70"/>
                  </a:cubicBezTo>
                  <a:cubicBezTo>
                    <a:pt x="802" y="67"/>
                    <a:pt x="800" y="65"/>
                    <a:pt x="798" y="63"/>
                  </a:cubicBezTo>
                  <a:cubicBezTo>
                    <a:pt x="792" y="59"/>
                    <a:pt x="784" y="57"/>
                    <a:pt x="777" y="58"/>
                  </a:cubicBezTo>
                  <a:cubicBezTo>
                    <a:pt x="776" y="57"/>
                    <a:pt x="776" y="56"/>
                    <a:pt x="776" y="55"/>
                  </a:cubicBezTo>
                  <a:cubicBezTo>
                    <a:pt x="773" y="43"/>
                    <a:pt x="752" y="41"/>
                    <a:pt x="750" y="55"/>
                  </a:cubicBezTo>
                  <a:cubicBezTo>
                    <a:pt x="745" y="85"/>
                    <a:pt x="743" y="115"/>
                    <a:pt x="737" y="145"/>
                  </a:cubicBezTo>
                  <a:cubicBezTo>
                    <a:pt x="733" y="173"/>
                    <a:pt x="721" y="189"/>
                    <a:pt x="702" y="209"/>
                  </a:cubicBezTo>
                  <a:cubicBezTo>
                    <a:pt x="673" y="241"/>
                    <a:pt x="644" y="277"/>
                    <a:pt x="637" y="320"/>
                  </a:cubicBezTo>
                  <a:cubicBezTo>
                    <a:pt x="616" y="322"/>
                    <a:pt x="595" y="324"/>
                    <a:pt x="577" y="330"/>
                  </a:cubicBezTo>
                  <a:cubicBezTo>
                    <a:pt x="565" y="334"/>
                    <a:pt x="564" y="351"/>
                    <a:pt x="577" y="354"/>
                  </a:cubicBezTo>
                  <a:cubicBezTo>
                    <a:pt x="588" y="357"/>
                    <a:pt x="601" y="359"/>
                    <a:pt x="613" y="359"/>
                  </a:cubicBezTo>
                  <a:cubicBezTo>
                    <a:pt x="604" y="370"/>
                    <a:pt x="602" y="389"/>
                    <a:pt x="617" y="398"/>
                  </a:cubicBezTo>
                  <a:cubicBezTo>
                    <a:pt x="620" y="399"/>
                    <a:pt x="623" y="416"/>
                    <a:pt x="625" y="425"/>
                  </a:cubicBezTo>
                  <a:cubicBezTo>
                    <a:pt x="619" y="445"/>
                    <a:pt x="622" y="467"/>
                    <a:pt x="624" y="487"/>
                  </a:cubicBezTo>
                  <a:cubicBezTo>
                    <a:pt x="628" y="518"/>
                    <a:pt x="633" y="548"/>
                    <a:pt x="639" y="578"/>
                  </a:cubicBezTo>
                  <a:cubicBezTo>
                    <a:pt x="642" y="592"/>
                    <a:pt x="645" y="606"/>
                    <a:pt x="648" y="620"/>
                  </a:cubicBezTo>
                  <a:cubicBezTo>
                    <a:pt x="648" y="622"/>
                    <a:pt x="650" y="626"/>
                    <a:pt x="651" y="631"/>
                  </a:cubicBezTo>
                  <a:cubicBezTo>
                    <a:pt x="648" y="633"/>
                    <a:pt x="645" y="635"/>
                    <a:pt x="643" y="636"/>
                  </a:cubicBezTo>
                  <a:cubicBezTo>
                    <a:pt x="636" y="641"/>
                    <a:pt x="628" y="646"/>
                    <a:pt x="621" y="651"/>
                  </a:cubicBezTo>
                  <a:cubicBezTo>
                    <a:pt x="613" y="654"/>
                    <a:pt x="606" y="659"/>
                    <a:pt x="600" y="668"/>
                  </a:cubicBezTo>
                  <a:cubicBezTo>
                    <a:pt x="586" y="687"/>
                    <a:pt x="613" y="713"/>
                    <a:pt x="632" y="700"/>
                  </a:cubicBezTo>
                  <a:cubicBezTo>
                    <a:pt x="636" y="697"/>
                    <a:pt x="640" y="695"/>
                    <a:pt x="644" y="692"/>
                  </a:cubicBezTo>
                  <a:cubicBezTo>
                    <a:pt x="650" y="692"/>
                    <a:pt x="661" y="691"/>
                    <a:pt x="664" y="690"/>
                  </a:cubicBezTo>
                  <a:cubicBezTo>
                    <a:pt x="673" y="688"/>
                    <a:pt x="683" y="684"/>
                    <a:pt x="689" y="676"/>
                  </a:cubicBezTo>
                  <a:cubicBezTo>
                    <a:pt x="696" y="669"/>
                    <a:pt x="699" y="660"/>
                    <a:pt x="700" y="652"/>
                  </a:cubicBezTo>
                  <a:cubicBezTo>
                    <a:pt x="705" y="647"/>
                    <a:pt x="710" y="642"/>
                    <a:pt x="714" y="636"/>
                  </a:cubicBezTo>
                  <a:cubicBezTo>
                    <a:pt x="729" y="610"/>
                    <a:pt x="711" y="572"/>
                    <a:pt x="704" y="546"/>
                  </a:cubicBezTo>
                  <a:cubicBezTo>
                    <a:pt x="695" y="510"/>
                    <a:pt x="686" y="474"/>
                    <a:pt x="676" y="438"/>
                  </a:cubicBezTo>
                  <a:cubicBezTo>
                    <a:pt x="671" y="414"/>
                    <a:pt x="668" y="386"/>
                    <a:pt x="653" y="368"/>
                  </a:cubicBezTo>
                  <a:cubicBezTo>
                    <a:pt x="651" y="365"/>
                    <a:pt x="649" y="362"/>
                    <a:pt x="646" y="360"/>
                  </a:cubicBezTo>
                  <a:cubicBezTo>
                    <a:pt x="662" y="369"/>
                    <a:pt x="689" y="360"/>
                    <a:pt x="687" y="338"/>
                  </a:cubicBezTo>
                  <a:cubicBezTo>
                    <a:pt x="690" y="285"/>
                    <a:pt x="737" y="254"/>
                    <a:pt x="764" y="213"/>
                  </a:cubicBezTo>
                  <a:cubicBezTo>
                    <a:pt x="782" y="187"/>
                    <a:pt x="787" y="152"/>
                    <a:pt x="785" y="117"/>
                  </a:cubicBezTo>
                  <a:close/>
                  <a:moveTo>
                    <a:pt x="650" y="48"/>
                  </a:moveTo>
                  <a:cubicBezTo>
                    <a:pt x="665" y="46"/>
                    <a:pt x="680" y="46"/>
                    <a:pt x="694" y="47"/>
                  </a:cubicBezTo>
                  <a:cubicBezTo>
                    <a:pt x="709" y="48"/>
                    <a:pt x="720" y="52"/>
                    <a:pt x="733" y="43"/>
                  </a:cubicBezTo>
                  <a:cubicBezTo>
                    <a:pt x="743" y="37"/>
                    <a:pt x="744" y="24"/>
                    <a:pt x="737" y="15"/>
                  </a:cubicBezTo>
                  <a:cubicBezTo>
                    <a:pt x="724" y="0"/>
                    <a:pt x="702" y="2"/>
                    <a:pt x="683" y="2"/>
                  </a:cubicBezTo>
                  <a:cubicBezTo>
                    <a:pt x="662" y="3"/>
                    <a:pt x="640" y="6"/>
                    <a:pt x="619" y="12"/>
                  </a:cubicBezTo>
                  <a:cubicBezTo>
                    <a:pt x="594" y="20"/>
                    <a:pt x="541" y="37"/>
                    <a:pt x="546" y="70"/>
                  </a:cubicBezTo>
                  <a:cubicBezTo>
                    <a:pt x="548" y="79"/>
                    <a:pt x="560" y="79"/>
                    <a:pt x="565" y="72"/>
                  </a:cubicBezTo>
                  <a:cubicBezTo>
                    <a:pt x="570" y="64"/>
                    <a:pt x="595" y="60"/>
                    <a:pt x="605" y="57"/>
                  </a:cubicBezTo>
                  <a:cubicBezTo>
                    <a:pt x="619" y="53"/>
                    <a:pt x="635" y="50"/>
                    <a:pt x="650" y="48"/>
                  </a:cubicBezTo>
                  <a:close/>
                  <a:moveTo>
                    <a:pt x="1330" y="393"/>
                  </a:moveTo>
                  <a:cubicBezTo>
                    <a:pt x="1290" y="371"/>
                    <a:pt x="1242" y="401"/>
                    <a:pt x="1206" y="419"/>
                  </a:cubicBezTo>
                  <a:cubicBezTo>
                    <a:pt x="1159" y="442"/>
                    <a:pt x="1112" y="467"/>
                    <a:pt x="1064" y="489"/>
                  </a:cubicBezTo>
                  <a:cubicBezTo>
                    <a:pt x="1022" y="508"/>
                    <a:pt x="985" y="505"/>
                    <a:pt x="943" y="485"/>
                  </a:cubicBezTo>
                  <a:cubicBezTo>
                    <a:pt x="904" y="467"/>
                    <a:pt x="868" y="445"/>
                    <a:pt x="826" y="435"/>
                  </a:cubicBezTo>
                  <a:cubicBezTo>
                    <a:pt x="809" y="432"/>
                    <a:pt x="791" y="446"/>
                    <a:pt x="796" y="465"/>
                  </a:cubicBezTo>
                  <a:cubicBezTo>
                    <a:pt x="804" y="487"/>
                    <a:pt x="812" y="510"/>
                    <a:pt x="815" y="534"/>
                  </a:cubicBezTo>
                  <a:cubicBezTo>
                    <a:pt x="818" y="557"/>
                    <a:pt x="799" y="568"/>
                    <a:pt x="781" y="579"/>
                  </a:cubicBezTo>
                  <a:cubicBezTo>
                    <a:pt x="769" y="586"/>
                    <a:pt x="768" y="599"/>
                    <a:pt x="772" y="610"/>
                  </a:cubicBezTo>
                  <a:cubicBezTo>
                    <a:pt x="786" y="642"/>
                    <a:pt x="798" y="676"/>
                    <a:pt x="817" y="704"/>
                  </a:cubicBezTo>
                  <a:cubicBezTo>
                    <a:pt x="828" y="720"/>
                    <a:pt x="850" y="710"/>
                    <a:pt x="847" y="692"/>
                  </a:cubicBezTo>
                  <a:cubicBezTo>
                    <a:pt x="842" y="663"/>
                    <a:pt x="831" y="636"/>
                    <a:pt x="820" y="609"/>
                  </a:cubicBezTo>
                  <a:cubicBezTo>
                    <a:pt x="839" y="596"/>
                    <a:pt x="855" y="580"/>
                    <a:pt x="861" y="558"/>
                  </a:cubicBezTo>
                  <a:cubicBezTo>
                    <a:pt x="865" y="539"/>
                    <a:pt x="862" y="517"/>
                    <a:pt x="856" y="497"/>
                  </a:cubicBezTo>
                  <a:cubicBezTo>
                    <a:pt x="881" y="508"/>
                    <a:pt x="905" y="522"/>
                    <a:pt x="930" y="534"/>
                  </a:cubicBezTo>
                  <a:cubicBezTo>
                    <a:pt x="971" y="551"/>
                    <a:pt x="1012" y="559"/>
                    <a:pt x="1055" y="546"/>
                  </a:cubicBezTo>
                  <a:cubicBezTo>
                    <a:pt x="1103" y="531"/>
                    <a:pt x="1148" y="504"/>
                    <a:pt x="1193" y="482"/>
                  </a:cubicBezTo>
                  <a:cubicBezTo>
                    <a:pt x="1216" y="470"/>
                    <a:pt x="1239" y="458"/>
                    <a:pt x="1263" y="448"/>
                  </a:cubicBezTo>
                  <a:cubicBezTo>
                    <a:pt x="1285" y="438"/>
                    <a:pt x="1309" y="434"/>
                    <a:pt x="1330" y="421"/>
                  </a:cubicBezTo>
                  <a:cubicBezTo>
                    <a:pt x="1339" y="415"/>
                    <a:pt x="1341" y="400"/>
                    <a:pt x="1330" y="393"/>
                  </a:cubicBezTo>
                  <a:close/>
                  <a:moveTo>
                    <a:pt x="863" y="291"/>
                  </a:moveTo>
                  <a:cubicBezTo>
                    <a:pt x="857" y="315"/>
                    <a:pt x="856" y="337"/>
                    <a:pt x="861" y="361"/>
                  </a:cubicBezTo>
                  <a:cubicBezTo>
                    <a:pt x="864" y="375"/>
                    <a:pt x="884" y="370"/>
                    <a:pt x="886" y="357"/>
                  </a:cubicBezTo>
                  <a:cubicBezTo>
                    <a:pt x="887" y="340"/>
                    <a:pt x="892" y="322"/>
                    <a:pt x="899" y="307"/>
                  </a:cubicBezTo>
                  <a:cubicBezTo>
                    <a:pt x="903" y="298"/>
                    <a:pt x="903" y="290"/>
                    <a:pt x="896" y="283"/>
                  </a:cubicBezTo>
                  <a:cubicBezTo>
                    <a:pt x="893" y="279"/>
                    <a:pt x="888" y="277"/>
                    <a:pt x="882" y="277"/>
                  </a:cubicBezTo>
                  <a:cubicBezTo>
                    <a:pt x="874" y="277"/>
                    <a:pt x="866" y="283"/>
                    <a:pt x="863" y="291"/>
                  </a:cubicBezTo>
                  <a:close/>
                  <a:moveTo>
                    <a:pt x="200" y="366"/>
                  </a:moveTo>
                  <a:cubicBezTo>
                    <a:pt x="171" y="362"/>
                    <a:pt x="141" y="352"/>
                    <a:pt x="112" y="351"/>
                  </a:cubicBezTo>
                  <a:cubicBezTo>
                    <a:pt x="97" y="350"/>
                    <a:pt x="95" y="369"/>
                    <a:pt x="105" y="376"/>
                  </a:cubicBezTo>
                  <a:cubicBezTo>
                    <a:pt x="129" y="393"/>
                    <a:pt x="161" y="401"/>
                    <a:pt x="189" y="407"/>
                  </a:cubicBezTo>
                  <a:cubicBezTo>
                    <a:pt x="204" y="411"/>
                    <a:pt x="219" y="414"/>
                    <a:pt x="235" y="414"/>
                  </a:cubicBezTo>
                  <a:cubicBezTo>
                    <a:pt x="249" y="413"/>
                    <a:pt x="263" y="408"/>
                    <a:pt x="278" y="408"/>
                  </a:cubicBezTo>
                  <a:cubicBezTo>
                    <a:pt x="309" y="407"/>
                    <a:pt x="342" y="421"/>
                    <a:pt x="372" y="428"/>
                  </a:cubicBezTo>
                  <a:cubicBezTo>
                    <a:pt x="397" y="435"/>
                    <a:pt x="437" y="454"/>
                    <a:pt x="461" y="439"/>
                  </a:cubicBezTo>
                  <a:cubicBezTo>
                    <a:pt x="470" y="434"/>
                    <a:pt x="473" y="423"/>
                    <a:pt x="468" y="414"/>
                  </a:cubicBezTo>
                  <a:cubicBezTo>
                    <a:pt x="468" y="413"/>
                    <a:pt x="467" y="412"/>
                    <a:pt x="466" y="411"/>
                  </a:cubicBezTo>
                  <a:cubicBezTo>
                    <a:pt x="470" y="401"/>
                    <a:pt x="466" y="388"/>
                    <a:pt x="454" y="383"/>
                  </a:cubicBezTo>
                  <a:cubicBezTo>
                    <a:pt x="423" y="372"/>
                    <a:pt x="385" y="370"/>
                    <a:pt x="353" y="365"/>
                  </a:cubicBezTo>
                  <a:cubicBezTo>
                    <a:pt x="325" y="361"/>
                    <a:pt x="293" y="353"/>
                    <a:pt x="266" y="361"/>
                  </a:cubicBezTo>
                  <a:cubicBezTo>
                    <a:pt x="244" y="364"/>
                    <a:pt x="223" y="369"/>
                    <a:pt x="200" y="366"/>
                  </a:cubicBezTo>
                  <a:close/>
                  <a:moveTo>
                    <a:pt x="1111" y="323"/>
                  </a:moveTo>
                  <a:cubicBezTo>
                    <a:pt x="1133" y="333"/>
                    <a:pt x="1166" y="336"/>
                    <a:pt x="1189" y="327"/>
                  </a:cubicBezTo>
                  <a:cubicBezTo>
                    <a:pt x="1212" y="318"/>
                    <a:pt x="1232" y="292"/>
                    <a:pt x="1227" y="267"/>
                  </a:cubicBezTo>
                  <a:cubicBezTo>
                    <a:pt x="1226" y="261"/>
                    <a:pt x="1223" y="258"/>
                    <a:pt x="1220" y="255"/>
                  </a:cubicBezTo>
                  <a:cubicBezTo>
                    <a:pt x="1228" y="249"/>
                    <a:pt x="1235" y="241"/>
                    <a:pt x="1243" y="235"/>
                  </a:cubicBezTo>
                  <a:cubicBezTo>
                    <a:pt x="1256" y="225"/>
                    <a:pt x="1269" y="215"/>
                    <a:pt x="1281" y="206"/>
                  </a:cubicBezTo>
                  <a:cubicBezTo>
                    <a:pt x="1292" y="198"/>
                    <a:pt x="1287" y="178"/>
                    <a:pt x="1272" y="183"/>
                  </a:cubicBezTo>
                  <a:cubicBezTo>
                    <a:pt x="1255" y="188"/>
                    <a:pt x="1238" y="195"/>
                    <a:pt x="1223" y="205"/>
                  </a:cubicBezTo>
                  <a:cubicBezTo>
                    <a:pt x="1208" y="214"/>
                    <a:pt x="1191" y="224"/>
                    <a:pt x="1182" y="240"/>
                  </a:cubicBezTo>
                  <a:cubicBezTo>
                    <a:pt x="1177" y="249"/>
                    <a:pt x="1180" y="258"/>
                    <a:pt x="1187" y="262"/>
                  </a:cubicBezTo>
                  <a:cubicBezTo>
                    <a:pt x="1182" y="269"/>
                    <a:pt x="1178" y="278"/>
                    <a:pt x="1170" y="282"/>
                  </a:cubicBezTo>
                  <a:cubicBezTo>
                    <a:pt x="1159" y="288"/>
                    <a:pt x="1136" y="283"/>
                    <a:pt x="1126" y="279"/>
                  </a:cubicBezTo>
                  <a:cubicBezTo>
                    <a:pt x="1094" y="264"/>
                    <a:pt x="1105" y="227"/>
                    <a:pt x="1090" y="201"/>
                  </a:cubicBezTo>
                  <a:cubicBezTo>
                    <a:pt x="1088" y="197"/>
                    <a:pt x="1083" y="195"/>
                    <a:pt x="1079" y="198"/>
                  </a:cubicBezTo>
                  <a:cubicBezTo>
                    <a:pt x="1035" y="230"/>
                    <a:pt x="1070" y="305"/>
                    <a:pt x="1111" y="323"/>
                  </a:cubicBezTo>
                  <a:close/>
                </a:path>
              </a:pathLst>
            </a:custGeom>
            <a:solidFill>
              <a:srgbClr val="FFFFFF">
                <a:alpha val="14902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60188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2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dirty="0" smtClean="0"/>
              <a:t>O regresní analýze – historické okénko</a:t>
            </a:r>
          </a:p>
          <a:p>
            <a:pPr>
              <a:spcAft>
                <a:spcPts val="1200"/>
              </a:spcAft>
            </a:pPr>
            <a:r>
              <a:rPr lang="cs-CZ" dirty="0" smtClean="0"/>
              <a:t>Základy regrese a korelace</a:t>
            </a:r>
          </a:p>
          <a:p>
            <a:pPr>
              <a:spcAft>
                <a:spcPts val="1200"/>
              </a:spcAft>
            </a:pPr>
            <a:r>
              <a:rPr lang="cs-CZ" dirty="0" smtClean="0"/>
              <a:t>Typy regresních modelů</a:t>
            </a:r>
          </a:p>
          <a:p>
            <a:pPr>
              <a:spcAft>
                <a:spcPts val="1200"/>
              </a:spcAft>
            </a:pPr>
            <a:r>
              <a:rPr lang="cs-CZ" dirty="0" smtClean="0"/>
              <a:t>Předpoklady KLRM</a:t>
            </a:r>
          </a:p>
          <a:p>
            <a:pPr>
              <a:spcAft>
                <a:spcPts val="1200"/>
              </a:spcAft>
            </a:pPr>
            <a:r>
              <a:rPr lang="cs-CZ" dirty="0" smtClean="0"/>
              <a:t>Základní hodnocení kvality regresního modelu</a:t>
            </a:r>
          </a:p>
          <a:p>
            <a:pPr>
              <a:spcAft>
                <a:spcPts val="1200"/>
              </a:spcAft>
            </a:pPr>
            <a:r>
              <a:rPr lang="cs-CZ" dirty="0" smtClean="0"/>
              <a:t>Analýza reziduí </a:t>
            </a:r>
          </a:p>
          <a:p>
            <a:pPr>
              <a:spcAft>
                <a:spcPts val="1200"/>
              </a:spcAft>
            </a:pPr>
            <a:r>
              <a:rPr lang="cs-CZ" dirty="0" smtClean="0"/>
              <a:t>Hledání vlivných pozorování</a:t>
            </a:r>
          </a:p>
          <a:p>
            <a:pPr>
              <a:spcAft>
                <a:spcPts val="1200"/>
              </a:spcAft>
            </a:pPr>
            <a:r>
              <a:rPr lang="cs-CZ" dirty="0" smtClean="0"/>
              <a:t>Kritéria výběru vysvětlujících proměnných</a:t>
            </a:r>
          </a:p>
          <a:p>
            <a:pPr>
              <a:spcAft>
                <a:spcPts val="1200"/>
              </a:spcAft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0789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20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Součty čtverců a index determinace (1)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2635186"/>
            <a:ext cx="6696075" cy="3343275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033" y="1941061"/>
            <a:ext cx="4824967" cy="2649151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29" y="1083540"/>
            <a:ext cx="8946802" cy="8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21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Součty čtverců a index determinace (2)</a:t>
            </a:r>
            <a:endParaRPr lang="cs-CZ" dirty="0"/>
          </a:p>
        </p:txBody>
      </p:sp>
      <p:sp>
        <p:nvSpPr>
          <p:cNvPr id="7" name="Zástupný symbol pro obsah 4"/>
          <p:cNvSpPr>
            <a:spLocks noGrp="1"/>
          </p:cNvSpPr>
          <p:nvPr>
            <p:ph sz="quarter" idx="13"/>
          </p:nvPr>
        </p:nvSpPr>
        <p:spPr>
          <a:xfrm>
            <a:off x="480000" y="1069536"/>
            <a:ext cx="11498640" cy="5472000"/>
          </a:xfrm>
        </p:spPr>
        <p:txBody>
          <a:bodyPr/>
          <a:lstStyle/>
          <a:p>
            <a:r>
              <a:rPr lang="cs-CZ" dirty="0"/>
              <a:t>Teoretický (regresní) součet čtverců představuje </a:t>
            </a:r>
            <a:r>
              <a:rPr lang="cs-CZ" dirty="0" smtClean="0"/>
              <a:t>podíl </a:t>
            </a:r>
            <a:r>
              <a:rPr lang="cs-CZ" dirty="0"/>
              <a:t>vysvětlené </a:t>
            </a:r>
            <a:r>
              <a:rPr lang="cs-CZ" dirty="0" smtClean="0"/>
              <a:t>variability,</a:t>
            </a:r>
          </a:p>
          <a:p>
            <a:r>
              <a:rPr lang="cs-CZ" dirty="0" smtClean="0"/>
              <a:t>S </a:t>
            </a:r>
            <a:r>
              <a:rPr lang="cs-CZ" dirty="0"/>
              <a:t>přidáváním dalších proměnných nikdy </a:t>
            </a:r>
            <a:r>
              <a:rPr lang="cs-CZ" dirty="0" smtClean="0"/>
              <a:t>neklesne, proto </a:t>
            </a:r>
            <a:r>
              <a:rPr lang="cs-CZ" dirty="0"/>
              <a:t>pak index determinace upravujeme o počty </a:t>
            </a:r>
            <a:r>
              <a:rPr lang="cs-CZ" dirty="0" smtClean="0"/>
              <a:t>proměnných (korigovaný, upravený),</a:t>
            </a:r>
          </a:p>
          <a:p>
            <a:r>
              <a:rPr lang="cs-CZ" dirty="0" smtClean="0"/>
              <a:t>Residuální </a:t>
            </a:r>
            <a:r>
              <a:rPr lang="cs-CZ" dirty="0"/>
              <a:t>součet čtverců tak můžeme ještě dále rozdělit na </a:t>
            </a:r>
            <a:r>
              <a:rPr lang="cs-CZ" b="1" dirty="0"/>
              <a:t>nedostatek shody </a:t>
            </a:r>
            <a:r>
              <a:rPr lang="cs-CZ" dirty="0"/>
              <a:t>a na</a:t>
            </a:r>
            <a:r>
              <a:rPr lang="cs-CZ" b="1" dirty="0"/>
              <a:t> čistou chybu.</a:t>
            </a:r>
            <a:r>
              <a:rPr lang="cs-CZ" dirty="0"/>
              <a:t> Čistá chyba pak představuje tu část variability, která nelze modelem vysvětlit. Naopak nedostatek shody nám ukazuje, kam až se lze teoreticky s modelem posunout pro snížení residuálního součtu čtverců.</a:t>
            </a:r>
          </a:p>
          <a:p>
            <a:pPr lvl="1"/>
            <a:r>
              <a:rPr lang="cs-CZ" dirty="0" smtClean="0"/>
              <a:t>Nedostatek </a:t>
            </a:r>
            <a:r>
              <a:rPr lang="cs-CZ" dirty="0"/>
              <a:t>shody </a:t>
            </a:r>
            <a:r>
              <a:rPr lang="cs-CZ" dirty="0" smtClean="0"/>
              <a:t>vyjádříme </a:t>
            </a:r>
            <a:r>
              <a:rPr lang="cs-CZ" dirty="0"/>
              <a:t>jako součet čtverců odchylek mezi podmíněnými průměry a vyrovnanými hodnotami, </a:t>
            </a:r>
          </a:p>
          <a:p>
            <a:pPr lvl="1"/>
            <a:r>
              <a:rPr lang="cs-CZ" dirty="0"/>
              <a:t>Čistá chyba představuje součet čtverců odchylek skutečných hodnot a podmíněných průměrů, 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endParaRPr lang="cs-CZ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cs-CZ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cs-CZ" dirty="0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661" y="5142019"/>
            <a:ext cx="5230873" cy="91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22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Celkový F-test</a:t>
            </a:r>
            <a:endParaRPr lang="cs-CZ" dirty="0"/>
          </a:p>
        </p:txBody>
      </p:sp>
      <p:sp>
        <p:nvSpPr>
          <p:cNvPr id="7" name="Zástupný symbol pro obsah 4"/>
          <p:cNvSpPr>
            <a:spLocks noGrp="1"/>
          </p:cNvSpPr>
          <p:nvPr>
            <p:ph sz="quarter" idx="13"/>
          </p:nvPr>
        </p:nvSpPr>
        <p:spPr>
          <a:xfrm>
            <a:off x="274320" y="1037292"/>
            <a:ext cx="11283696" cy="2282957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cs-CZ" dirty="0" smtClean="0"/>
              <a:t>Na začátek každé regresní analýzy otestujme celkovou kvalitu modelu. Jde o test ve smyslu, že nám stačí model konstanty.</a:t>
            </a:r>
          </a:p>
          <a:p>
            <a:pPr lvl="1"/>
            <a:r>
              <a:rPr lang="cs-CZ" dirty="0"/>
              <a:t>H0</a:t>
            </a:r>
            <a:r>
              <a:rPr lang="cs-CZ" dirty="0" smtClean="0"/>
              <a:t>: </a:t>
            </a:r>
            <a:r>
              <a:rPr lang="el-GR" dirty="0" smtClean="0"/>
              <a:t>β</a:t>
            </a:r>
            <a:r>
              <a:rPr lang="el-GR" baseline="-25000" dirty="0" smtClean="0"/>
              <a:t>1</a:t>
            </a:r>
            <a:r>
              <a:rPr lang="cs-CZ" dirty="0" smtClean="0"/>
              <a:t> = </a:t>
            </a:r>
            <a:r>
              <a:rPr lang="el-GR" dirty="0" smtClean="0"/>
              <a:t>β</a:t>
            </a:r>
            <a:r>
              <a:rPr lang="cs-CZ" baseline="-25000" dirty="0" smtClean="0"/>
              <a:t>2</a:t>
            </a:r>
            <a:r>
              <a:rPr lang="el-GR" baseline="-25000" dirty="0" smtClean="0"/>
              <a:t> </a:t>
            </a:r>
            <a:r>
              <a:rPr lang="cs-CZ" dirty="0" smtClean="0"/>
              <a:t>=</a:t>
            </a:r>
            <a:r>
              <a:rPr lang="el-GR" dirty="0"/>
              <a:t> </a:t>
            </a:r>
            <a:r>
              <a:rPr lang="el-GR" dirty="0" smtClean="0"/>
              <a:t>β</a:t>
            </a:r>
            <a:r>
              <a:rPr lang="cs-CZ" baseline="-25000" dirty="0" smtClean="0"/>
              <a:t>3</a:t>
            </a:r>
            <a:r>
              <a:rPr lang="el-GR" baseline="-25000" dirty="0" smtClean="0"/>
              <a:t> </a:t>
            </a:r>
            <a:r>
              <a:rPr lang="cs-CZ" dirty="0" smtClean="0"/>
              <a:t>=</a:t>
            </a:r>
            <a:r>
              <a:rPr lang="el-GR" dirty="0"/>
              <a:t> </a:t>
            </a:r>
            <a:r>
              <a:rPr lang="cs-CZ" dirty="0" smtClean="0"/>
              <a:t>..</a:t>
            </a:r>
            <a:r>
              <a:rPr lang="el-GR" dirty="0" smtClean="0"/>
              <a:t>β</a:t>
            </a:r>
            <a:r>
              <a:rPr lang="cs-CZ" baseline="-25000" dirty="0" smtClean="0"/>
              <a:t>k</a:t>
            </a:r>
            <a:r>
              <a:rPr lang="el-GR" baseline="-25000" dirty="0" smtClean="0"/>
              <a:t> </a:t>
            </a:r>
            <a:r>
              <a:rPr lang="el-GR" dirty="0" smtClean="0"/>
              <a:t>=0</a:t>
            </a:r>
            <a:r>
              <a:rPr lang="el-GR" dirty="0"/>
              <a:t> - </a:t>
            </a:r>
            <a:r>
              <a:rPr lang="cs-CZ" dirty="0"/>
              <a:t>nezamítnutí nulové hypotézy znamená statisticky nevýznamnou lineární závislost</a:t>
            </a:r>
          </a:p>
          <a:p>
            <a:pPr lvl="1"/>
            <a:r>
              <a:rPr lang="cs-CZ" dirty="0" smtClean="0"/>
              <a:t>H1:non H0</a:t>
            </a:r>
            <a:r>
              <a:rPr lang="el-GR" dirty="0"/>
              <a:t> - </a:t>
            </a:r>
            <a:r>
              <a:rPr lang="cs-CZ" dirty="0"/>
              <a:t>zamítnutí nulové hypotézy znamená statisticky významnou lineární závislost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cs-CZ" dirty="0" smtClean="0"/>
              <a:t>ANOVA tabulka: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cs-CZ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cs-CZ" dirty="0"/>
          </a:p>
        </p:txBody>
      </p:sp>
      <p:graphicFrame>
        <p:nvGraphicFramePr>
          <p:cNvPr id="9" name="Tabulka 8"/>
          <p:cNvGraphicFramePr>
            <a:graphicFrameLocks noGrp="1"/>
          </p:cNvGraphicFramePr>
          <p:nvPr>
            <p:extLst/>
          </p:nvPr>
        </p:nvGraphicFramePr>
        <p:xfrm>
          <a:off x="559447" y="2975954"/>
          <a:ext cx="8299944" cy="1680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6068">
                  <a:extLst>
                    <a:ext uri="{9D8B030D-6E8A-4147-A177-3AD203B41FA5}">
                      <a16:colId xmlns:a16="http://schemas.microsoft.com/office/drawing/2014/main" val="3608168719"/>
                    </a:ext>
                  </a:extLst>
                </a:gridCol>
                <a:gridCol w="1224583">
                  <a:extLst>
                    <a:ext uri="{9D8B030D-6E8A-4147-A177-3AD203B41FA5}">
                      <a16:colId xmlns:a16="http://schemas.microsoft.com/office/drawing/2014/main" val="717936639"/>
                    </a:ext>
                  </a:extLst>
                </a:gridCol>
                <a:gridCol w="1399792">
                  <a:extLst>
                    <a:ext uri="{9D8B030D-6E8A-4147-A177-3AD203B41FA5}">
                      <a16:colId xmlns:a16="http://schemas.microsoft.com/office/drawing/2014/main" val="1783024806"/>
                    </a:ext>
                  </a:extLst>
                </a:gridCol>
                <a:gridCol w="1119833">
                  <a:extLst>
                    <a:ext uri="{9D8B030D-6E8A-4147-A177-3AD203B41FA5}">
                      <a16:colId xmlns:a16="http://schemas.microsoft.com/office/drawing/2014/main" val="3129245460"/>
                    </a:ext>
                  </a:extLst>
                </a:gridCol>
                <a:gridCol w="1103366">
                  <a:extLst>
                    <a:ext uri="{9D8B030D-6E8A-4147-A177-3AD203B41FA5}">
                      <a16:colId xmlns:a16="http://schemas.microsoft.com/office/drawing/2014/main" val="3388853772"/>
                    </a:ext>
                  </a:extLst>
                </a:gridCol>
                <a:gridCol w="1136302">
                  <a:extLst>
                    <a:ext uri="{9D8B030D-6E8A-4147-A177-3AD203B41FA5}">
                      <a16:colId xmlns:a16="http://schemas.microsoft.com/office/drawing/2014/main" val="2289009508"/>
                    </a:ext>
                  </a:extLst>
                </a:gridCol>
              </a:tblGrid>
              <a:tr h="43827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cs-CZ" sz="1600" u="none" strike="noStrike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ANOVA tabulka</a:t>
                      </a:r>
                      <a:endParaRPr lang="cs-CZ" sz="1600" b="0" i="1" u="none" strike="noStrik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Stupně volnosti</a:t>
                      </a:r>
                      <a:endParaRPr lang="cs-CZ" sz="1600" b="0" i="1" u="none" strike="noStrik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SS</a:t>
                      </a:r>
                      <a:endParaRPr lang="cs-CZ" sz="1600" b="0" i="1" u="none" strike="noStrik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MS</a:t>
                      </a:r>
                      <a:endParaRPr lang="cs-CZ" sz="1600" b="0" i="1" u="none" strike="noStrik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F</a:t>
                      </a:r>
                      <a:endParaRPr lang="cs-CZ" sz="1600" b="0" i="1" u="none" strike="noStrike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p-value</a:t>
                      </a:r>
                      <a:endParaRPr lang="cs-CZ" sz="1600" b="0" i="1" u="none" strike="noStrike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655474"/>
                  </a:ext>
                </a:extLst>
              </a:tr>
              <a:tr h="43827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Regresní součet čtverců</a:t>
                      </a:r>
                      <a:endParaRPr lang="cs-CZ" sz="1600" b="0" i="0" u="none" strike="noStrike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cs-CZ" sz="1600" b="0" i="0" u="none" strike="noStrik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11,9955</a:t>
                      </a:r>
                      <a:endParaRPr lang="cs-CZ" sz="1600" b="0" i="0" u="none" strike="noStrik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5,997769</a:t>
                      </a:r>
                      <a:endParaRPr lang="cs-CZ" sz="1600" b="0" i="0" u="none" strike="noStrik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55,58</a:t>
                      </a:r>
                      <a:endParaRPr lang="cs-CZ" sz="1600" b="0" i="0" u="none" strike="noStrik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8,6103E-06</a:t>
                      </a:r>
                      <a:endParaRPr lang="cs-CZ" sz="1600" b="0" i="0" u="none" strike="noStrik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478767"/>
                  </a:ext>
                </a:extLst>
              </a:tr>
              <a:tr h="43827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Reziduální součet čtverců</a:t>
                      </a:r>
                      <a:endParaRPr lang="cs-CZ" sz="1600" b="0" i="0" u="none" strike="noStrike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9</a:t>
                      </a:r>
                      <a:endParaRPr lang="cs-CZ" sz="1600" b="0" i="0" u="none" strike="noStrik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0,9711</a:t>
                      </a:r>
                      <a:endParaRPr lang="cs-CZ" sz="1600" b="0" i="0" u="none" strike="noStrik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0,10790</a:t>
                      </a:r>
                      <a:endParaRPr lang="cs-CZ" sz="1600" b="0" i="0" u="none" strike="noStrik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600" b="0" i="0" u="none" strike="noStrik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600" b="0" i="0" u="none" strike="noStrik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11163"/>
                  </a:ext>
                </a:extLst>
              </a:tr>
              <a:tr h="222509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Celkem</a:t>
                      </a:r>
                      <a:endParaRPr lang="cs-CZ" sz="1600" b="0" i="0" u="none" strike="noStrike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11</a:t>
                      </a:r>
                      <a:endParaRPr lang="cs-CZ" sz="1600" b="0" i="0" u="none" strike="noStrike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12,9667</a:t>
                      </a:r>
                      <a:endParaRPr lang="cs-CZ" sz="1600" b="0" i="0" u="none" strike="noStrik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cs-CZ" sz="1600" b="0" i="0" u="none" strike="noStrik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cs-CZ" sz="1600" b="0" i="0" u="none" strike="noStrik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cs-CZ" sz="1600" b="0" i="0" u="none" strike="noStrik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163273"/>
                  </a:ext>
                </a:extLst>
              </a:tr>
            </a:tbl>
          </a:graphicData>
        </a:graphic>
      </p:graphicFrame>
      <p:pic>
        <p:nvPicPr>
          <p:cNvPr id="11" name="Obráze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12" y="4515146"/>
            <a:ext cx="4792647" cy="192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23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Individuální t-testy</a:t>
            </a:r>
            <a:endParaRPr lang="cs-CZ" dirty="0"/>
          </a:p>
        </p:txBody>
      </p:sp>
      <p:sp>
        <p:nvSpPr>
          <p:cNvPr id="7" name="Zástupný symbol pro obsah 4"/>
          <p:cNvSpPr>
            <a:spLocks noGrp="1"/>
          </p:cNvSpPr>
          <p:nvPr>
            <p:ph sz="quarter" idx="13"/>
          </p:nvPr>
        </p:nvSpPr>
        <p:spPr>
          <a:xfrm>
            <a:off x="274320" y="1037292"/>
            <a:ext cx="11283696" cy="1244269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cs-CZ" dirty="0" smtClean="0"/>
              <a:t>Individuální t-testy slouží k ověření zahrnutí dané proměnné do regresní analýzy</a:t>
            </a:r>
          </a:p>
          <a:p>
            <a:pPr lvl="1"/>
            <a:r>
              <a:rPr lang="cs-CZ" dirty="0"/>
              <a:t>H0</a:t>
            </a:r>
            <a:r>
              <a:rPr lang="cs-CZ" dirty="0" smtClean="0"/>
              <a:t>: </a:t>
            </a:r>
            <a:r>
              <a:rPr lang="el-GR" dirty="0" smtClean="0"/>
              <a:t>β</a:t>
            </a:r>
            <a:r>
              <a:rPr lang="cs-CZ" baseline="-25000" dirty="0" smtClean="0"/>
              <a:t>k</a:t>
            </a:r>
            <a:r>
              <a:rPr lang="cs-CZ" dirty="0" smtClean="0"/>
              <a:t> </a:t>
            </a:r>
            <a:r>
              <a:rPr lang="el-GR" dirty="0" smtClean="0"/>
              <a:t>=</a:t>
            </a:r>
            <a:r>
              <a:rPr lang="cs-CZ" dirty="0" smtClean="0"/>
              <a:t> </a:t>
            </a:r>
            <a:r>
              <a:rPr lang="el-GR" dirty="0" smtClean="0"/>
              <a:t>0</a:t>
            </a:r>
            <a:endParaRPr lang="cs-CZ" dirty="0"/>
          </a:p>
          <a:p>
            <a:pPr lvl="1"/>
            <a:r>
              <a:rPr lang="cs-CZ" dirty="0" smtClean="0"/>
              <a:t>H1:non H0</a:t>
            </a:r>
            <a:endParaRPr lang="cs-CZ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50" y="2972079"/>
            <a:ext cx="110680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24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Příklad, závislost výkonu na objemu motoru</a:t>
            </a:r>
            <a:endParaRPr lang="cs-CZ" dirty="0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278338"/>
            <a:ext cx="5029200" cy="2809875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065" y="1097416"/>
            <a:ext cx="6241935" cy="496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C817D737-5B42-4F27-A52B-41ADAFC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A434474F-8185-471C-8504-CB0FBABE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25</a:t>
            </a:fld>
            <a:endParaRPr 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BC33ABC3-4530-47B5-93E9-4E8594D9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Intervaly spolehlivosti pro střední hodnotu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CD5BE51B-DB04-4554-BA00-FEFA985B2E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b="1" dirty="0"/>
              <a:t>IS pro podmíněnou střední hodnotu vysvětlované proměnné Y</a:t>
            </a:r>
            <a:r>
              <a:rPr lang="cs-CZ" dirty="0"/>
              <a:t>:</a:t>
            </a:r>
          </a:p>
          <a:p>
            <a:endParaRPr lang="cs-CZ" dirty="0"/>
          </a:p>
          <a:p>
            <a:endParaRPr lang="cs-CZ" sz="2800" dirty="0"/>
          </a:p>
          <a:p>
            <a:endParaRPr lang="cs-CZ" sz="600" dirty="0"/>
          </a:p>
          <a:p>
            <a:pPr marL="0" indent="0">
              <a:buNone/>
            </a:pPr>
            <a:r>
              <a:rPr lang="cs-CZ" dirty="0"/>
              <a:t>	kde       je směrodatná chyba odhadu:</a:t>
            </a:r>
          </a:p>
          <a:p>
            <a:pPr marL="0" indent="0">
              <a:buNone/>
            </a:pPr>
            <a:endParaRPr lang="cs-CZ" sz="1600" dirty="0"/>
          </a:p>
          <a:p>
            <a:pPr marL="0" indent="0">
              <a:buNone/>
            </a:pPr>
            <a:endParaRPr lang="cs-CZ" sz="1800" dirty="0"/>
          </a:p>
          <a:p>
            <a:pPr marL="0" indent="0">
              <a:buNone/>
            </a:pPr>
            <a:r>
              <a:rPr lang="cs-CZ" dirty="0"/>
              <a:t>		kde     je reziduální směrodatná odchylka:</a:t>
            </a:r>
          </a:p>
          <a:p>
            <a:endParaRPr lang="cs-CZ" sz="1600" dirty="0"/>
          </a:p>
          <a:p>
            <a:r>
              <a:rPr lang="cs-CZ" b="1" dirty="0"/>
              <a:t>IS pro konkrétní střední hodnotu Y</a:t>
            </a:r>
            <a:r>
              <a:rPr lang="cs-CZ" dirty="0"/>
              <a:t>: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sz="3600" dirty="0"/>
          </a:p>
          <a:p>
            <a:pPr marL="0" indent="0">
              <a:buNone/>
            </a:pPr>
            <a:r>
              <a:rPr lang="cs-CZ" dirty="0"/>
              <a:t>			kde      je: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2764469E-B270-48FA-BB99-22EBABF90B59}"/>
                  </a:ext>
                </a:extLst>
              </p:cNvPr>
              <p:cNvSpPr txBox="1"/>
              <p:nvPr/>
            </p:nvSpPr>
            <p:spPr>
              <a:xfrm>
                <a:off x="6495571" y="2378817"/>
                <a:ext cx="2399054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cs-CZ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cs-CZ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cs-CZ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cs-CZ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cs-CZ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cs-CZ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cs-CZ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cs-CZ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cs-CZ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cs-CZ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cs-CZ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cs-CZ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cs-CZ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cs-CZ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cs-CZ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cs-CZ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cs-CZ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p>
                                <m:sSupPr>
                                  <m:ctrlPr>
                                    <a:rPr lang="cs-CZ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cs-CZ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cs-CZ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cs-CZ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cs-CZ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cs-CZ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cs-CZ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cs-CZ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cs-CZ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2764469E-B270-48FA-BB99-22EBABF90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571" y="2378817"/>
                <a:ext cx="2399054" cy="818366"/>
              </a:xfrm>
              <a:prstGeom prst="rect">
                <a:avLst/>
              </a:prstGeom>
              <a:blipFill>
                <a:blip r:embed="rId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B12CF20D-339B-4002-83BC-2DAB32450F40}"/>
                  </a:ext>
                </a:extLst>
              </p:cNvPr>
              <p:cNvSpPr txBox="1"/>
              <p:nvPr/>
            </p:nvSpPr>
            <p:spPr>
              <a:xfrm>
                <a:off x="1936864" y="1775693"/>
                <a:ext cx="6776086" cy="445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cs-CZ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cs-CZ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cs-CZ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cs-CZ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cs-CZ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cs-CZ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cs-CZ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cs-CZ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cs-CZ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cs-CZ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cs-CZ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cs-CZ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cs-CZ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cs-CZ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cs-CZ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cs-CZ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cs-CZ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cs-CZ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cs-CZ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cs-CZ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cs-CZ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cs-CZ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)=1−</m:t>
                      </m:r>
                      <m:r>
                        <a:rPr lang="cs-CZ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cs-CZ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B12CF20D-339B-4002-83BC-2DAB32450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864" y="1775693"/>
                <a:ext cx="6776086" cy="445763"/>
              </a:xfrm>
              <a:prstGeom prst="rect">
                <a:avLst/>
              </a:prstGeom>
              <a:blipFill>
                <a:blip r:embed="rId3"/>
                <a:stretch>
                  <a:fillRect l="-360" t="-13699" b="-1369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610FFDB0-E9C1-4C68-924B-EE9EFE2C8453}"/>
                  </a:ext>
                </a:extLst>
              </p:cNvPr>
              <p:cNvSpPr txBox="1"/>
              <p:nvPr/>
            </p:nvSpPr>
            <p:spPr>
              <a:xfrm>
                <a:off x="7633854" y="3397552"/>
                <a:ext cx="3412281" cy="8368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cs-CZ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cs-CZ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cs-CZ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cs-CZ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cs-CZ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cs-CZ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cs-CZ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cs-CZ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num>
                            <m:den>
                              <m:r>
                                <a:rPr lang="cs-CZ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cs-CZ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cs-CZ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cs-CZ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rad>
                      <m:r>
                        <a:rPr lang="cs-CZ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cs-CZ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cs-CZ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cs-CZ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cs-CZ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cs-CZ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cs-CZ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cs-CZ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cs-CZ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610FFDB0-E9C1-4C68-924B-EE9EFE2C8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854" y="3397552"/>
                <a:ext cx="3412281" cy="8368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4E4B676A-3BD8-473E-8C72-7F18BC6ECDA8}"/>
                  </a:ext>
                </a:extLst>
              </p:cNvPr>
              <p:cNvSpPr txBox="1"/>
              <p:nvPr/>
            </p:nvSpPr>
            <p:spPr>
              <a:xfrm>
                <a:off x="1752598" y="2588747"/>
                <a:ext cx="368531" cy="39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cs-CZ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cs-CZ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4E4B676A-3BD8-473E-8C72-7F18BC6EC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598" y="2588747"/>
                <a:ext cx="368531" cy="398507"/>
              </a:xfrm>
              <a:prstGeom prst="rect">
                <a:avLst/>
              </a:prstGeom>
              <a:blipFill>
                <a:blip r:embed="rId5"/>
                <a:stretch>
                  <a:fillRect l="-9836" r="-78689" b="-2000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7D67F88F-D9A2-4E76-A0CA-0E83388540B4}"/>
                  </a:ext>
                </a:extLst>
              </p:cNvPr>
              <p:cNvSpPr txBox="1"/>
              <p:nvPr/>
            </p:nvSpPr>
            <p:spPr>
              <a:xfrm>
                <a:off x="2406445" y="3631334"/>
                <a:ext cx="2339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cs-CZ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7D67F88F-D9A2-4E76-A0CA-0E833885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445" y="3631334"/>
                <a:ext cx="233910" cy="369332"/>
              </a:xfrm>
              <a:prstGeom prst="rect">
                <a:avLst/>
              </a:prstGeom>
              <a:blipFill>
                <a:blip r:embed="rId6"/>
                <a:stretch>
                  <a:fillRect l="-15789" r="-10526" b="-1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BE8612F7-76E8-4516-86DD-2C4BBA50E146}"/>
                  </a:ext>
                </a:extLst>
              </p:cNvPr>
              <p:cNvSpPr txBox="1"/>
              <p:nvPr/>
            </p:nvSpPr>
            <p:spPr>
              <a:xfrm>
                <a:off x="1936863" y="5081924"/>
                <a:ext cx="7157985" cy="445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cs-CZ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cs-CZ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cs-CZ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cs-CZ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cs-CZ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cs-CZ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cs-CZ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cs-CZ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cs-CZ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)&lt;</m:t>
                      </m:r>
                      <m:sSub>
                        <m:sSubPr>
                          <m:ctrlPr>
                            <a:rPr lang="cs-CZ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cs-CZ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cs-CZ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cs-CZ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cs-CZ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cs-CZ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cs-CZ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cs-CZ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cs-CZ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cs-CZ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cs-CZ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cs-CZ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cs-CZ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cs-CZ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)=1−</m:t>
                      </m:r>
                      <m:r>
                        <a:rPr lang="cs-CZ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cs-CZ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BE8612F7-76E8-4516-86DD-2C4BBA50E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863" y="5081924"/>
                <a:ext cx="7157985" cy="445763"/>
              </a:xfrm>
              <a:prstGeom prst="rect">
                <a:avLst/>
              </a:prstGeom>
              <a:blipFill>
                <a:blip r:embed="rId7"/>
                <a:stretch>
                  <a:fillRect l="-341" t="-15068" b="-1232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A5EAB394-7BC0-45E1-BC55-7A00223EABE9}"/>
                  </a:ext>
                </a:extLst>
              </p:cNvPr>
              <p:cNvSpPr txBox="1"/>
              <p:nvPr/>
            </p:nvSpPr>
            <p:spPr>
              <a:xfrm>
                <a:off x="4114349" y="5749242"/>
                <a:ext cx="280301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cs-CZ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cs-CZ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cs-CZ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cs-CZ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cs-CZ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cs-CZ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cs-CZ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cs-CZ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cs-CZ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cs-CZ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cs-CZ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cs-CZ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cs-CZ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cs-CZ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cs-CZ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cs-CZ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cs-CZ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cs-CZ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p>
                                <m:sSupPr>
                                  <m:ctrlPr>
                                    <a:rPr lang="cs-CZ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cs-CZ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cs-CZ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cs-CZ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cs-CZ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cs-CZ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cs-CZ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cs-CZ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cs-CZ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A5EAB394-7BC0-45E1-BC55-7A00223EA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349" y="5749242"/>
                <a:ext cx="2803011" cy="818366"/>
              </a:xfrm>
              <a:prstGeom prst="rect">
                <a:avLst/>
              </a:prstGeom>
              <a:blipFill>
                <a:blip r:embed="rId8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CF95A4EB-F5E0-4351-9601-21A9EDAE161C}"/>
                  </a:ext>
                </a:extLst>
              </p:cNvPr>
              <p:cNvSpPr txBox="1"/>
              <p:nvPr/>
            </p:nvSpPr>
            <p:spPr>
              <a:xfrm>
                <a:off x="3085404" y="5840590"/>
                <a:ext cx="368531" cy="39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cs-CZ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cs-CZ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CF95A4EB-F5E0-4351-9601-21A9EDAE1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404" y="5840590"/>
                <a:ext cx="368531" cy="398507"/>
              </a:xfrm>
              <a:prstGeom prst="rect">
                <a:avLst/>
              </a:prstGeom>
              <a:blipFill>
                <a:blip r:embed="rId9"/>
                <a:stretch>
                  <a:fillRect l="-9836" r="-78689" b="-2000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délník 13">
            <a:extLst>
              <a:ext uri="{FF2B5EF4-FFF2-40B4-BE49-F238E27FC236}">
                <a16:creationId xmlns:a16="http://schemas.microsoft.com/office/drawing/2014/main" id="{EA3B536A-49CD-4302-A8B9-DE19E91B96A5}"/>
              </a:ext>
            </a:extLst>
          </p:cNvPr>
          <p:cNvSpPr/>
          <p:nvPr/>
        </p:nvSpPr>
        <p:spPr>
          <a:xfrm>
            <a:off x="1936863" y="1571105"/>
            <a:ext cx="6957762" cy="7451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EF56F4A8-BA6A-45F4-B1B8-58C95F1AEA4B}"/>
              </a:ext>
            </a:extLst>
          </p:cNvPr>
          <p:cNvSpPr/>
          <p:nvPr/>
        </p:nvSpPr>
        <p:spPr>
          <a:xfrm>
            <a:off x="1854096" y="4847601"/>
            <a:ext cx="7323515" cy="7451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013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487772" y="1499913"/>
            <a:ext cx="6174286" cy="4203114"/>
          </a:xfrm>
        </p:spPr>
        <p:txBody>
          <a:bodyPr/>
          <a:lstStyle/>
          <a:p>
            <a:r>
              <a:rPr lang="cs-CZ" dirty="0" smtClean="0"/>
              <a:t>Analýza reziduí</a:t>
            </a:r>
            <a:endParaRPr lang="cs-CZ" dirty="0"/>
          </a:p>
        </p:txBody>
      </p:sp>
      <p:grpSp>
        <p:nvGrpSpPr>
          <p:cNvPr id="8" name="Skupina 7"/>
          <p:cNvGrpSpPr/>
          <p:nvPr/>
        </p:nvGrpSpPr>
        <p:grpSpPr>
          <a:xfrm>
            <a:off x="6145124" y="1499913"/>
            <a:ext cx="5029200" cy="2962574"/>
            <a:chOff x="6541939" y="2069262"/>
            <a:chExt cx="5029200" cy="296257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1939" y="2069262"/>
              <a:ext cx="5029200" cy="285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6541939" y="2218787"/>
              <a:ext cx="5029200" cy="2813049"/>
            </a:xfrm>
            <a:custGeom>
              <a:avLst/>
              <a:gdLst>
                <a:gd name="T0" fmla="*/ 104 w 1341"/>
                <a:gd name="T1" fmla="*/ 546 h 750"/>
                <a:gd name="T2" fmla="*/ 111 w 1341"/>
                <a:gd name="T3" fmla="*/ 532 h 750"/>
                <a:gd name="T4" fmla="*/ 157 w 1341"/>
                <a:gd name="T5" fmla="*/ 568 h 750"/>
                <a:gd name="T6" fmla="*/ 367 w 1341"/>
                <a:gd name="T7" fmla="*/ 593 h 750"/>
                <a:gd name="T8" fmla="*/ 244 w 1341"/>
                <a:gd name="T9" fmla="*/ 664 h 750"/>
                <a:gd name="T10" fmla="*/ 243 w 1341"/>
                <a:gd name="T11" fmla="*/ 663 h 750"/>
                <a:gd name="T12" fmla="*/ 200 w 1341"/>
                <a:gd name="T13" fmla="*/ 664 h 750"/>
                <a:gd name="T14" fmla="*/ 188 w 1341"/>
                <a:gd name="T15" fmla="*/ 679 h 750"/>
                <a:gd name="T16" fmla="*/ 141 w 1341"/>
                <a:gd name="T17" fmla="*/ 729 h 750"/>
                <a:gd name="T18" fmla="*/ 236 w 1341"/>
                <a:gd name="T19" fmla="*/ 708 h 750"/>
                <a:gd name="T20" fmla="*/ 241 w 1341"/>
                <a:gd name="T21" fmla="*/ 689 h 750"/>
                <a:gd name="T22" fmla="*/ 339 w 1341"/>
                <a:gd name="T23" fmla="*/ 633 h 750"/>
                <a:gd name="T24" fmla="*/ 413 w 1341"/>
                <a:gd name="T25" fmla="*/ 573 h 750"/>
                <a:gd name="T26" fmla="*/ 486 w 1341"/>
                <a:gd name="T27" fmla="*/ 627 h 750"/>
                <a:gd name="T28" fmla="*/ 54 w 1341"/>
                <a:gd name="T29" fmla="*/ 256 h 750"/>
                <a:gd name="T30" fmla="*/ 141 w 1341"/>
                <a:gd name="T31" fmla="*/ 152 h 750"/>
                <a:gd name="T32" fmla="*/ 8 w 1341"/>
                <a:gd name="T33" fmla="*/ 128 h 750"/>
                <a:gd name="T34" fmla="*/ 183 w 1341"/>
                <a:gd name="T35" fmla="*/ 95 h 750"/>
                <a:gd name="T36" fmla="*/ 222 w 1341"/>
                <a:gd name="T37" fmla="*/ 218 h 750"/>
                <a:gd name="T38" fmla="*/ 171 w 1341"/>
                <a:gd name="T39" fmla="*/ 245 h 750"/>
                <a:gd name="T40" fmla="*/ 340 w 1341"/>
                <a:gd name="T41" fmla="*/ 203 h 750"/>
                <a:gd name="T42" fmla="*/ 349 w 1341"/>
                <a:gd name="T43" fmla="*/ 53 h 750"/>
                <a:gd name="T44" fmla="*/ 785 w 1341"/>
                <a:gd name="T45" fmla="*/ 117 h 750"/>
                <a:gd name="T46" fmla="*/ 803 w 1341"/>
                <a:gd name="T47" fmla="*/ 70 h 750"/>
                <a:gd name="T48" fmla="*/ 750 w 1341"/>
                <a:gd name="T49" fmla="*/ 55 h 750"/>
                <a:gd name="T50" fmla="*/ 577 w 1341"/>
                <a:gd name="T51" fmla="*/ 330 h 750"/>
                <a:gd name="T52" fmla="*/ 625 w 1341"/>
                <a:gd name="T53" fmla="*/ 425 h 750"/>
                <a:gd name="T54" fmla="*/ 651 w 1341"/>
                <a:gd name="T55" fmla="*/ 631 h 750"/>
                <a:gd name="T56" fmla="*/ 632 w 1341"/>
                <a:gd name="T57" fmla="*/ 700 h 750"/>
                <a:gd name="T58" fmla="*/ 700 w 1341"/>
                <a:gd name="T59" fmla="*/ 652 h 750"/>
                <a:gd name="T60" fmla="*/ 653 w 1341"/>
                <a:gd name="T61" fmla="*/ 368 h 750"/>
                <a:gd name="T62" fmla="*/ 785 w 1341"/>
                <a:gd name="T63" fmla="*/ 117 h 750"/>
                <a:gd name="T64" fmla="*/ 737 w 1341"/>
                <a:gd name="T65" fmla="*/ 15 h 750"/>
                <a:gd name="T66" fmla="*/ 565 w 1341"/>
                <a:gd name="T67" fmla="*/ 72 h 750"/>
                <a:gd name="T68" fmla="*/ 1206 w 1341"/>
                <a:gd name="T69" fmla="*/ 419 h 750"/>
                <a:gd name="T70" fmla="*/ 796 w 1341"/>
                <a:gd name="T71" fmla="*/ 465 h 750"/>
                <a:gd name="T72" fmla="*/ 817 w 1341"/>
                <a:gd name="T73" fmla="*/ 704 h 750"/>
                <a:gd name="T74" fmla="*/ 856 w 1341"/>
                <a:gd name="T75" fmla="*/ 497 h 750"/>
                <a:gd name="T76" fmla="*/ 1263 w 1341"/>
                <a:gd name="T77" fmla="*/ 448 h 750"/>
                <a:gd name="T78" fmla="*/ 861 w 1341"/>
                <a:gd name="T79" fmla="*/ 361 h 750"/>
                <a:gd name="T80" fmla="*/ 882 w 1341"/>
                <a:gd name="T81" fmla="*/ 277 h 750"/>
                <a:gd name="T82" fmla="*/ 105 w 1341"/>
                <a:gd name="T83" fmla="*/ 376 h 750"/>
                <a:gd name="T84" fmla="*/ 372 w 1341"/>
                <a:gd name="T85" fmla="*/ 428 h 750"/>
                <a:gd name="T86" fmla="*/ 454 w 1341"/>
                <a:gd name="T87" fmla="*/ 383 h 750"/>
                <a:gd name="T88" fmla="*/ 1111 w 1341"/>
                <a:gd name="T89" fmla="*/ 323 h 750"/>
                <a:gd name="T90" fmla="*/ 1243 w 1341"/>
                <a:gd name="T91" fmla="*/ 235 h 750"/>
                <a:gd name="T92" fmla="*/ 1182 w 1341"/>
                <a:gd name="T93" fmla="*/ 240 h 750"/>
                <a:gd name="T94" fmla="*/ 1090 w 1341"/>
                <a:gd name="T95" fmla="*/ 201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750">
                  <a:moveTo>
                    <a:pt x="123" y="596"/>
                  </a:moveTo>
                  <a:cubicBezTo>
                    <a:pt x="108" y="600"/>
                    <a:pt x="90" y="597"/>
                    <a:pt x="79" y="586"/>
                  </a:cubicBezTo>
                  <a:cubicBezTo>
                    <a:pt x="67" y="573"/>
                    <a:pt x="68" y="554"/>
                    <a:pt x="83" y="544"/>
                  </a:cubicBezTo>
                  <a:cubicBezTo>
                    <a:pt x="89" y="539"/>
                    <a:pt x="99" y="541"/>
                    <a:pt x="104" y="546"/>
                  </a:cubicBezTo>
                  <a:cubicBezTo>
                    <a:pt x="105" y="547"/>
                    <a:pt x="105" y="547"/>
                    <a:pt x="105" y="547"/>
                  </a:cubicBezTo>
                  <a:cubicBezTo>
                    <a:pt x="106" y="547"/>
                    <a:pt x="106" y="546"/>
                    <a:pt x="105" y="547"/>
                  </a:cubicBezTo>
                  <a:cubicBezTo>
                    <a:pt x="109" y="543"/>
                    <a:pt x="109" y="540"/>
                    <a:pt x="110" y="534"/>
                  </a:cubicBezTo>
                  <a:cubicBezTo>
                    <a:pt x="111" y="533"/>
                    <a:pt x="111" y="533"/>
                    <a:pt x="111" y="532"/>
                  </a:cubicBezTo>
                  <a:cubicBezTo>
                    <a:pt x="111" y="532"/>
                    <a:pt x="111" y="531"/>
                    <a:pt x="111" y="529"/>
                  </a:cubicBezTo>
                  <a:cubicBezTo>
                    <a:pt x="112" y="523"/>
                    <a:pt x="113" y="518"/>
                    <a:pt x="117" y="512"/>
                  </a:cubicBezTo>
                  <a:cubicBezTo>
                    <a:pt x="129" y="492"/>
                    <a:pt x="157" y="498"/>
                    <a:pt x="165" y="519"/>
                  </a:cubicBezTo>
                  <a:cubicBezTo>
                    <a:pt x="170" y="533"/>
                    <a:pt x="164" y="555"/>
                    <a:pt x="157" y="568"/>
                  </a:cubicBezTo>
                  <a:cubicBezTo>
                    <a:pt x="150" y="581"/>
                    <a:pt x="137" y="592"/>
                    <a:pt x="123" y="596"/>
                  </a:cubicBezTo>
                  <a:close/>
                  <a:moveTo>
                    <a:pt x="413" y="573"/>
                  </a:moveTo>
                  <a:cubicBezTo>
                    <a:pt x="403" y="564"/>
                    <a:pt x="387" y="562"/>
                    <a:pt x="377" y="573"/>
                  </a:cubicBezTo>
                  <a:cubicBezTo>
                    <a:pt x="371" y="579"/>
                    <a:pt x="369" y="586"/>
                    <a:pt x="367" y="593"/>
                  </a:cubicBezTo>
                  <a:cubicBezTo>
                    <a:pt x="368" y="590"/>
                    <a:pt x="367" y="593"/>
                    <a:pt x="366" y="594"/>
                  </a:cubicBezTo>
                  <a:cubicBezTo>
                    <a:pt x="363" y="593"/>
                    <a:pt x="359" y="592"/>
                    <a:pt x="355" y="593"/>
                  </a:cubicBezTo>
                  <a:cubicBezTo>
                    <a:pt x="333" y="598"/>
                    <a:pt x="310" y="616"/>
                    <a:pt x="291" y="629"/>
                  </a:cubicBezTo>
                  <a:cubicBezTo>
                    <a:pt x="275" y="640"/>
                    <a:pt x="259" y="651"/>
                    <a:pt x="244" y="664"/>
                  </a:cubicBezTo>
                  <a:cubicBezTo>
                    <a:pt x="241" y="666"/>
                    <a:pt x="238" y="669"/>
                    <a:pt x="235" y="671"/>
                  </a:cubicBezTo>
                  <a:cubicBezTo>
                    <a:pt x="235" y="671"/>
                    <a:pt x="235" y="671"/>
                    <a:pt x="235" y="671"/>
                  </a:cubicBezTo>
                  <a:cubicBezTo>
                    <a:pt x="238" y="669"/>
                    <a:pt x="241" y="666"/>
                    <a:pt x="244" y="664"/>
                  </a:cubicBezTo>
                  <a:cubicBezTo>
                    <a:pt x="244" y="663"/>
                    <a:pt x="244" y="663"/>
                    <a:pt x="243" y="663"/>
                  </a:cubicBezTo>
                  <a:cubicBezTo>
                    <a:pt x="233" y="645"/>
                    <a:pt x="207" y="644"/>
                    <a:pt x="200" y="664"/>
                  </a:cubicBezTo>
                  <a:cubicBezTo>
                    <a:pt x="200" y="664"/>
                    <a:pt x="200" y="665"/>
                    <a:pt x="200" y="665"/>
                  </a:cubicBezTo>
                  <a:cubicBezTo>
                    <a:pt x="200" y="665"/>
                    <a:pt x="200" y="665"/>
                    <a:pt x="200" y="665"/>
                  </a:cubicBezTo>
                  <a:cubicBezTo>
                    <a:pt x="200" y="664"/>
                    <a:pt x="200" y="664"/>
                    <a:pt x="200" y="664"/>
                  </a:cubicBezTo>
                  <a:cubicBezTo>
                    <a:pt x="201" y="662"/>
                    <a:pt x="201" y="662"/>
                    <a:pt x="200" y="665"/>
                  </a:cubicBezTo>
                  <a:cubicBezTo>
                    <a:pt x="199" y="665"/>
                    <a:pt x="199" y="665"/>
                    <a:pt x="199" y="665"/>
                  </a:cubicBezTo>
                  <a:cubicBezTo>
                    <a:pt x="198" y="666"/>
                    <a:pt x="197" y="667"/>
                    <a:pt x="196" y="668"/>
                  </a:cubicBezTo>
                  <a:cubicBezTo>
                    <a:pt x="192" y="671"/>
                    <a:pt x="190" y="675"/>
                    <a:pt x="188" y="679"/>
                  </a:cubicBezTo>
                  <a:cubicBezTo>
                    <a:pt x="187" y="679"/>
                    <a:pt x="187" y="680"/>
                    <a:pt x="186" y="681"/>
                  </a:cubicBezTo>
                  <a:cubicBezTo>
                    <a:pt x="177" y="690"/>
                    <a:pt x="174" y="684"/>
                    <a:pt x="162" y="688"/>
                  </a:cubicBezTo>
                  <a:cubicBezTo>
                    <a:pt x="159" y="688"/>
                    <a:pt x="157" y="688"/>
                    <a:pt x="155" y="689"/>
                  </a:cubicBezTo>
                  <a:cubicBezTo>
                    <a:pt x="138" y="695"/>
                    <a:pt x="132" y="714"/>
                    <a:pt x="141" y="729"/>
                  </a:cubicBezTo>
                  <a:cubicBezTo>
                    <a:pt x="149" y="743"/>
                    <a:pt x="165" y="750"/>
                    <a:pt x="180" y="750"/>
                  </a:cubicBezTo>
                  <a:cubicBezTo>
                    <a:pt x="195" y="750"/>
                    <a:pt x="211" y="742"/>
                    <a:pt x="221" y="731"/>
                  </a:cubicBezTo>
                  <a:cubicBezTo>
                    <a:pt x="226" y="726"/>
                    <a:pt x="232" y="718"/>
                    <a:pt x="236" y="709"/>
                  </a:cubicBezTo>
                  <a:cubicBezTo>
                    <a:pt x="236" y="709"/>
                    <a:pt x="236" y="709"/>
                    <a:pt x="236" y="708"/>
                  </a:cubicBezTo>
                  <a:cubicBezTo>
                    <a:pt x="240" y="702"/>
                    <a:pt x="244" y="694"/>
                    <a:pt x="246" y="687"/>
                  </a:cubicBezTo>
                  <a:cubicBezTo>
                    <a:pt x="245" y="687"/>
                    <a:pt x="243" y="688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3" y="688"/>
                    <a:pt x="245" y="687"/>
                    <a:pt x="246" y="687"/>
                  </a:cubicBezTo>
                  <a:cubicBezTo>
                    <a:pt x="265" y="676"/>
                    <a:pt x="283" y="666"/>
                    <a:pt x="302" y="655"/>
                  </a:cubicBezTo>
                  <a:cubicBezTo>
                    <a:pt x="313" y="649"/>
                    <a:pt x="326" y="640"/>
                    <a:pt x="339" y="633"/>
                  </a:cubicBezTo>
                  <a:cubicBezTo>
                    <a:pt x="342" y="641"/>
                    <a:pt x="350" y="648"/>
                    <a:pt x="359" y="649"/>
                  </a:cubicBezTo>
                  <a:cubicBezTo>
                    <a:pt x="371" y="652"/>
                    <a:pt x="382" y="648"/>
                    <a:pt x="392" y="641"/>
                  </a:cubicBezTo>
                  <a:cubicBezTo>
                    <a:pt x="401" y="634"/>
                    <a:pt x="409" y="627"/>
                    <a:pt x="416" y="618"/>
                  </a:cubicBezTo>
                  <a:cubicBezTo>
                    <a:pt x="424" y="605"/>
                    <a:pt x="426" y="584"/>
                    <a:pt x="413" y="573"/>
                  </a:cubicBezTo>
                  <a:close/>
                  <a:moveTo>
                    <a:pt x="486" y="606"/>
                  </a:moveTo>
                  <a:cubicBezTo>
                    <a:pt x="471" y="599"/>
                    <a:pt x="454" y="601"/>
                    <a:pt x="438" y="599"/>
                  </a:cubicBezTo>
                  <a:cubicBezTo>
                    <a:pt x="420" y="596"/>
                    <a:pt x="413" y="619"/>
                    <a:pt x="430" y="625"/>
                  </a:cubicBezTo>
                  <a:cubicBezTo>
                    <a:pt x="447" y="631"/>
                    <a:pt x="469" y="638"/>
                    <a:pt x="486" y="627"/>
                  </a:cubicBezTo>
                  <a:cubicBezTo>
                    <a:pt x="493" y="623"/>
                    <a:pt x="494" y="610"/>
                    <a:pt x="486" y="606"/>
                  </a:cubicBezTo>
                  <a:close/>
                  <a:moveTo>
                    <a:pt x="21" y="284"/>
                  </a:moveTo>
                  <a:cubicBezTo>
                    <a:pt x="12" y="276"/>
                    <a:pt x="17" y="262"/>
                    <a:pt x="28" y="259"/>
                  </a:cubicBezTo>
                  <a:cubicBezTo>
                    <a:pt x="36" y="256"/>
                    <a:pt x="45" y="256"/>
                    <a:pt x="54" y="256"/>
                  </a:cubicBezTo>
                  <a:cubicBezTo>
                    <a:pt x="75" y="246"/>
                    <a:pt x="96" y="237"/>
                    <a:pt x="117" y="228"/>
                  </a:cubicBezTo>
                  <a:cubicBezTo>
                    <a:pt x="131" y="222"/>
                    <a:pt x="136" y="218"/>
                    <a:pt x="136" y="203"/>
                  </a:cubicBezTo>
                  <a:cubicBezTo>
                    <a:pt x="136" y="194"/>
                    <a:pt x="135" y="186"/>
                    <a:pt x="134" y="178"/>
                  </a:cubicBezTo>
                  <a:cubicBezTo>
                    <a:pt x="131" y="169"/>
                    <a:pt x="133" y="157"/>
                    <a:pt x="141" y="152"/>
                  </a:cubicBezTo>
                  <a:cubicBezTo>
                    <a:pt x="144" y="149"/>
                    <a:pt x="148" y="147"/>
                    <a:pt x="152" y="146"/>
                  </a:cubicBezTo>
                  <a:cubicBezTo>
                    <a:pt x="158" y="144"/>
                    <a:pt x="164" y="141"/>
                    <a:pt x="169" y="136"/>
                  </a:cubicBezTo>
                  <a:cubicBezTo>
                    <a:pt x="146" y="139"/>
                    <a:pt x="121" y="137"/>
                    <a:pt x="98" y="137"/>
                  </a:cubicBezTo>
                  <a:cubicBezTo>
                    <a:pt x="69" y="136"/>
                    <a:pt x="37" y="137"/>
                    <a:pt x="8" y="128"/>
                  </a:cubicBezTo>
                  <a:cubicBezTo>
                    <a:pt x="0" y="125"/>
                    <a:pt x="0" y="114"/>
                    <a:pt x="8" y="111"/>
                  </a:cubicBezTo>
                  <a:cubicBezTo>
                    <a:pt x="46" y="100"/>
                    <a:pt x="90" y="102"/>
                    <a:pt x="129" y="100"/>
                  </a:cubicBezTo>
                  <a:cubicBezTo>
                    <a:pt x="139" y="99"/>
                    <a:pt x="148" y="99"/>
                    <a:pt x="158" y="98"/>
                  </a:cubicBezTo>
                  <a:cubicBezTo>
                    <a:pt x="166" y="97"/>
                    <a:pt x="175" y="93"/>
                    <a:pt x="183" y="95"/>
                  </a:cubicBezTo>
                  <a:cubicBezTo>
                    <a:pt x="191" y="97"/>
                    <a:pt x="198" y="105"/>
                    <a:pt x="197" y="114"/>
                  </a:cubicBezTo>
                  <a:cubicBezTo>
                    <a:pt x="197" y="119"/>
                    <a:pt x="195" y="123"/>
                    <a:pt x="193" y="127"/>
                  </a:cubicBezTo>
                  <a:cubicBezTo>
                    <a:pt x="198" y="127"/>
                    <a:pt x="203" y="130"/>
                    <a:pt x="206" y="133"/>
                  </a:cubicBezTo>
                  <a:cubicBezTo>
                    <a:pt x="227" y="150"/>
                    <a:pt x="221" y="194"/>
                    <a:pt x="222" y="218"/>
                  </a:cubicBezTo>
                  <a:cubicBezTo>
                    <a:pt x="224" y="242"/>
                    <a:pt x="234" y="278"/>
                    <a:pt x="203" y="287"/>
                  </a:cubicBezTo>
                  <a:cubicBezTo>
                    <a:pt x="172" y="295"/>
                    <a:pt x="136" y="295"/>
                    <a:pt x="105" y="298"/>
                  </a:cubicBezTo>
                  <a:cubicBezTo>
                    <a:pt x="78" y="301"/>
                    <a:pt x="42" y="305"/>
                    <a:pt x="21" y="284"/>
                  </a:cubicBezTo>
                  <a:close/>
                  <a:moveTo>
                    <a:pt x="171" y="245"/>
                  </a:moveTo>
                  <a:cubicBezTo>
                    <a:pt x="173" y="245"/>
                    <a:pt x="176" y="244"/>
                    <a:pt x="179" y="244"/>
                  </a:cubicBezTo>
                  <a:cubicBezTo>
                    <a:pt x="178" y="240"/>
                    <a:pt x="178" y="237"/>
                    <a:pt x="177" y="233"/>
                  </a:cubicBezTo>
                  <a:cubicBezTo>
                    <a:pt x="176" y="237"/>
                    <a:pt x="173" y="241"/>
                    <a:pt x="171" y="245"/>
                  </a:cubicBezTo>
                  <a:close/>
                  <a:moveTo>
                    <a:pt x="340" y="203"/>
                  </a:moveTo>
                  <a:cubicBezTo>
                    <a:pt x="364" y="200"/>
                    <a:pt x="380" y="182"/>
                    <a:pt x="389" y="162"/>
                  </a:cubicBezTo>
                  <a:cubicBezTo>
                    <a:pt x="400" y="136"/>
                    <a:pt x="400" y="105"/>
                    <a:pt x="397" y="78"/>
                  </a:cubicBezTo>
                  <a:cubicBezTo>
                    <a:pt x="395" y="60"/>
                    <a:pt x="388" y="26"/>
                    <a:pt x="366" y="23"/>
                  </a:cubicBezTo>
                  <a:cubicBezTo>
                    <a:pt x="349" y="21"/>
                    <a:pt x="337" y="38"/>
                    <a:pt x="349" y="53"/>
                  </a:cubicBezTo>
                  <a:cubicBezTo>
                    <a:pt x="377" y="85"/>
                    <a:pt x="368" y="200"/>
                    <a:pt x="306" y="171"/>
                  </a:cubicBezTo>
                  <a:cubicBezTo>
                    <a:pt x="298" y="168"/>
                    <a:pt x="292" y="175"/>
                    <a:pt x="295" y="182"/>
                  </a:cubicBezTo>
                  <a:cubicBezTo>
                    <a:pt x="303" y="199"/>
                    <a:pt x="322" y="206"/>
                    <a:pt x="340" y="203"/>
                  </a:cubicBezTo>
                  <a:close/>
                  <a:moveTo>
                    <a:pt x="785" y="117"/>
                  </a:moveTo>
                  <a:cubicBezTo>
                    <a:pt x="788" y="118"/>
                    <a:pt x="792" y="118"/>
                    <a:pt x="795" y="117"/>
                  </a:cubicBezTo>
                  <a:cubicBezTo>
                    <a:pt x="840" y="101"/>
                    <a:pt x="886" y="98"/>
                    <a:pt x="933" y="100"/>
                  </a:cubicBezTo>
                  <a:cubicBezTo>
                    <a:pt x="943" y="101"/>
                    <a:pt x="948" y="85"/>
                    <a:pt x="938" y="80"/>
                  </a:cubicBezTo>
                  <a:cubicBezTo>
                    <a:pt x="895" y="62"/>
                    <a:pt x="849" y="60"/>
                    <a:pt x="803" y="70"/>
                  </a:cubicBezTo>
                  <a:cubicBezTo>
                    <a:pt x="802" y="67"/>
                    <a:pt x="800" y="65"/>
                    <a:pt x="798" y="63"/>
                  </a:cubicBezTo>
                  <a:cubicBezTo>
                    <a:pt x="792" y="59"/>
                    <a:pt x="784" y="57"/>
                    <a:pt x="777" y="58"/>
                  </a:cubicBezTo>
                  <a:cubicBezTo>
                    <a:pt x="776" y="57"/>
                    <a:pt x="776" y="56"/>
                    <a:pt x="776" y="55"/>
                  </a:cubicBezTo>
                  <a:cubicBezTo>
                    <a:pt x="773" y="43"/>
                    <a:pt x="752" y="41"/>
                    <a:pt x="750" y="55"/>
                  </a:cubicBezTo>
                  <a:cubicBezTo>
                    <a:pt x="745" y="85"/>
                    <a:pt x="743" y="115"/>
                    <a:pt x="737" y="145"/>
                  </a:cubicBezTo>
                  <a:cubicBezTo>
                    <a:pt x="733" y="173"/>
                    <a:pt x="721" y="189"/>
                    <a:pt x="702" y="209"/>
                  </a:cubicBezTo>
                  <a:cubicBezTo>
                    <a:pt x="673" y="241"/>
                    <a:pt x="644" y="277"/>
                    <a:pt x="637" y="320"/>
                  </a:cubicBezTo>
                  <a:cubicBezTo>
                    <a:pt x="616" y="322"/>
                    <a:pt x="595" y="324"/>
                    <a:pt x="577" y="330"/>
                  </a:cubicBezTo>
                  <a:cubicBezTo>
                    <a:pt x="565" y="334"/>
                    <a:pt x="564" y="351"/>
                    <a:pt x="577" y="354"/>
                  </a:cubicBezTo>
                  <a:cubicBezTo>
                    <a:pt x="588" y="357"/>
                    <a:pt x="601" y="359"/>
                    <a:pt x="613" y="359"/>
                  </a:cubicBezTo>
                  <a:cubicBezTo>
                    <a:pt x="604" y="370"/>
                    <a:pt x="602" y="389"/>
                    <a:pt x="617" y="398"/>
                  </a:cubicBezTo>
                  <a:cubicBezTo>
                    <a:pt x="620" y="399"/>
                    <a:pt x="623" y="416"/>
                    <a:pt x="625" y="425"/>
                  </a:cubicBezTo>
                  <a:cubicBezTo>
                    <a:pt x="619" y="445"/>
                    <a:pt x="622" y="467"/>
                    <a:pt x="624" y="487"/>
                  </a:cubicBezTo>
                  <a:cubicBezTo>
                    <a:pt x="628" y="518"/>
                    <a:pt x="633" y="548"/>
                    <a:pt x="639" y="578"/>
                  </a:cubicBezTo>
                  <a:cubicBezTo>
                    <a:pt x="642" y="592"/>
                    <a:pt x="645" y="606"/>
                    <a:pt x="648" y="620"/>
                  </a:cubicBezTo>
                  <a:cubicBezTo>
                    <a:pt x="648" y="622"/>
                    <a:pt x="650" y="626"/>
                    <a:pt x="651" y="631"/>
                  </a:cubicBezTo>
                  <a:cubicBezTo>
                    <a:pt x="648" y="633"/>
                    <a:pt x="645" y="635"/>
                    <a:pt x="643" y="636"/>
                  </a:cubicBezTo>
                  <a:cubicBezTo>
                    <a:pt x="636" y="641"/>
                    <a:pt x="628" y="646"/>
                    <a:pt x="621" y="651"/>
                  </a:cubicBezTo>
                  <a:cubicBezTo>
                    <a:pt x="613" y="654"/>
                    <a:pt x="606" y="659"/>
                    <a:pt x="600" y="668"/>
                  </a:cubicBezTo>
                  <a:cubicBezTo>
                    <a:pt x="586" y="687"/>
                    <a:pt x="613" y="713"/>
                    <a:pt x="632" y="700"/>
                  </a:cubicBezTo>
                  <a:cubicBezTo>
                    <a:pt x="636" y="697"/>
                    <a:pt x="640" y="695"/>
                    <a:pt x="644" y="692"/>
                  </a:cubicBezTo>
                  <a:cubicBezTo>
                    <a:pt x="650" y="692"/>
                    <a:pt x="661" y="691"/>
                    <a:pt x="664" y="690"/>
                  </a:cubicBezTo>
                  <a:cubicBezTo>
                    <a:pt x="673" y="688"/>
                    <a:pt x="683" y="684"/>
                    <a:pt x="689" y="676"/>
                  </a:cubicBezTo>
                  <a:cubicBezTo>
                    <a:pt x="696" y="669"/>
                    <a:pt x="699" y="660"/>
                    <a:pt x="700" y="652"/>
                  </a:cubicBezTo>
                  <a:cubicBezTo>
                    <a:pt x="705" y="647"/>
                    <a:pt x="710" y="642"/>
                    <a:pt x="714" y="636"/>
                  </a:cubicBezTo>
                  <a:cubicBezTo>
                    <a:pt x="729" y="610"/>
                    <a:pt x="711" y="572"/>
                    <a:pt x="704" y="546"/>
                  </a:cubicBezTo>
                  <a:cubicBezTo>
                    <a:pt x="695" y="510"/>
                    <a:pt x="686" y="474"/>
                    <a:pt x="676" y="438"/>
                  </a:cubicBezTo>
                  <a:cubicBezTo>
                    <a:pt x="671" y="414"/>
                    <a:pt x="668" y="386"/>
                    <a:pt x="653" y="368"/>
                  </a:cubicBezTo>
                  <a:cubicBezTo>
                    <a:pt x="651" y="365"/>
                    <a:pt x="649" y="362"/>
                    <a:pt x="646" y="360"/>
                  </a:cubicBezTo>
                  <a:cubicBezTo>
                    <a:pt x="662" y="369"/>
                    <a:pt x="689" y="360"/>
                    <a:pt x="687" y="338"/>
                  </a:cubicBezTo>
                  <a:cubicBezTo>
                    <a:pt x="690" y="285"/>
                    <a:pt x="737" y="254"/>
                    <a:pt x="764" y="213"/>
                  </a:cubicBezTo>
                  <a:cubicBezTo>
                    <a:pt x="782" y="187"/>
                    <a:pt x="787" y="152"/>
                    <a:pt x="785" y="117"/>
                  </a:cubicBezTo>
                  <a:close/>
                  <a:moveTo>
                    <a:pt x="650" y="48"/>
                  </a:moveTo>
                  <a:cubicBezTo>
                    <a:pt x="665" y="46"/>
                    <a:pt x="680" y="46"/>
                    <a:pt x="694" y="47"/>
                  </a:cubicBezTo>
                  <a:cubicBezTo>
                    <a:pt x="709" y="48"/>
                    <a:pt x="720" y="52"/>
                    <a:pt x="733" y="43"/>
                  </a:cubicBezTo>
                  <a:cubicBezTo>
                    <a:pt x="743" y="37"/>
                    <a:pt x="744" y="24"/>
                    <a:pt x="737" y="15"/>
                  </a:cubicBezTo>
                  <a:cubicBezTo>
                    <a:pt x="724" y="0"/>
                    <a:pt x="702" y="2"/>
                    <a:pt x="683" y="2"/>
                  </a:cubicBezTo>
                  <a:cubicBezTo>
                    <a:pt x="662" y="3"/>
                    <a:pt x="640" y="6"/>
                    <a:pt x="619" y="12"/>
                  </a:cubicBezTo>
                  <a:cubicBezTo>
                    <a:pt x="594" y="20"/>
                    <a:pt x="541" y="37"/>
                    <a:pt x="546" y="70"/>
                  </a:cubicBezTo>
                  <a:cubicBezTo>
                    <a:pt x="548" y="79"/>
                    <a:pt x="560" y="79"/>
                    <a:pt x="565" y="72"/>
                  </a:cubicBezTo>
                  <a:cubicBezTo>
                    <a:pt x="570" y="64"/>
                    <a:pt x="595" y="60"/>
                    <a:pt x="605" y="57"/>
                  </a:cubicBezTo>
                  <a:cubicBezTo>
                    <a:pt x="619" y="53"/>
                    <a:pt x="635" y="50"/>
                    <a:pt x="650" y="48"/>
                  </a:cubicBezTo>
                  <a:close/>
                  <a:moveTo>
                    <a:pt x="1330" y="393"/>
                  </a:moveTo>
                  <a:cubicBezTo>
                    <a:pt x="1290" y="371"/>
                    <a:pt x="1242" y="401"/>
                    <a:pt x="1206" y="419"/>
                  </a:cubicBezTo>
                  <a:cubicBezTo>
                    <a:pt x="1159" y="442"/>
                    <a:pt x="1112" y="467"/>
                    <a:pt x="1064" y="489"/>
                  </a:cubicBezTo>
                  <a:cubicBezTo>
                    <a:pt x="1022" y="508"/>
                    <a:pt x="985" y="505"/>
                    <a:pt x="943" y="485"/>
                  </a:cubicBezTo>
                  <a:cubicBezTo>
                    <a:pt x="904" y="467"/>
                    <a:pt x="868" y="445"/>
                    <a:pt x="826" y="435"/>
                  </a:cubicBezTo>
                  <a:cubicBezTo>
                    <a:pt x="809" y="432"/>
                    <a:pt x="791" y="446"/>
                    <a:pt x="796" y="465"/>
                  </a:cubicBezTo>
                  <a:cubicBezTo>
                    <a:pt x="804" y="487"/>
                    <a:pt x="812" y="510"/>
                    <a:pt x="815" y="534"/>
                  </a:cubicBezTo>
                  <a:cubicBezTo>
                    <a:pt x="818" y="557"/>
                    <a:pt x="799" y="568"/>
                    <a:pt x="781" y="579"/>
                  </a:cubicBezTo>
                  <a:cubicBezTo>
                    <a:pt x="769" y="586"/>
                    <a:pt x="768" y="599"/>
                    <a:pt x="772" y="610"/>
                  </a:cubicBezTo>
                  <a:cubicBezTo>
                    <a:pt x="786" y="642"/>
                    <a:pt x="798" y="676"/>
                    <a:pt x="817" y="704"/>
                  </a:cubicBezTo>
                  <a:cubicBezTo>
                    <a:pt x="828" y="720"/>
                    <a:pt x="850" y="710"/>
                    <a:pt x="847" y="692"/>
                  </a:cubicBezTo>
                  <a:cubicBezTo>
                    <a:pt x="842" y="663"/>
                    <a:pt x="831" y="636"/>
                    <a:pt x="820" y="609"/>
                  </a:cubicBezTo>
                  <a:cubicBezTo>
                    <a:pt x="839" y="596"/>
                    <a:pt x="855" y="580"/>
                    <a:pt x="861" y="558"/>
                  </a:cubicBezTo>
                  <a:cubicBezTo>
                    <a:pt x="865" y="539"/>
                    <a:pt x="862" y="517"/>
                    <a:pt x="856" y="497"/>
                  </a:cubicBezTo>
                  <a:cubicBezTo>
                    <a:pt x="881" y="508"/>
                    <a:pt x="905" y="522"/>
                    <a:pt x="930" y="534"/>
                  </a:cubicBezTo>
                  <a:cubicBezTo>
                    <a:pt x="971" y="551"/>
                    <a:pt x="1012" y="559"/>
                    <a:pt x="1055" y="546"/>
                  </a:cubicBezTo>
                  <a:cubicBezTo>
                    <a:pt x="1103" y="531"/>
                    <a:pt x="1148" y="504"/>
                    <a:pt x="1193" y="482"/>
                  </a:cubicBezTo>
                  <a:cubicBezTo>
                    <a:pt x="1216" y="470"/>
                    <a:pt x="1239" y="458"/>
                    <a:pt x="1263" y="448"/>
                  </a:cubicBezTo>
                  <a:cubicBezTo>
                    <a:pt x="1285" y="438"/>
                    <a:pt x="1309" y="434"/>
                    <a:pt x="1330" y="421"/>
                  </a:cubicBezTo>
                  <a:cubicBezTo>
                    <a:pt x="1339" y="415"/>
                    <a:pt x="1341" y="400"/>
                    <a:pt x="1330" y="393"/>
                  </a:cubicBezTo>
                  <a:close/>
                  <a:moveTo>
                    <a:pt x="863" y="291"/>
                  </a:moveTo>
                  <a:cubicBezTo>
                    <a:pt x="857" y="315"/>
                    <a:pt x="856" y="337"/>
                    <a:pt x="861" y="361"/>
                  </a:cubicBezTo>
                  <a:cubicBezTo>
                    <a:pt x="864" y="375"/>
                    <a:pt x="884" y="370"/>
                    <a:pt x="886" y="357"/>
                  </a:cubicBezTo>
                  <a:cubicBezTo>
                    <a:pt x="887" y="340"/>
                    <a:pt x="892" y="322"/>
                    <a:pt x="899" y="307"/>
                  </a:cubicBezTo>
                  <a:cubicBezTo>
                    <a:pt x="903" y="298"/>
                    <a:pt x="903" y="290"/>
                    <a:pt x="896" y="283"/>
                  </a:cubicBezTo>
                  <a:cubicBezTo>
                    <a:pt x="893" y="279"/>
                    <a:pt x="888" y="277"/>
                    <a:pt x="882" y="277"/>
                  </a:cubicBezTo>
                  <a:cubicBezTo>
                    <a:pt x="874" y="277"/>
                    <a:pt x="866" y="283"/>
                    <a:pt x="863" y="291"/>
                  </a:cubicBezTo>
                  <a:close/>
                  <a:moveTo>
                    <a:pt x="200" y="366"/>
                  </a:moveTo>
                  <a:cubicBezTo>
                    <a:pt x="171" y="362"/>
                    <a:pt x="141" y="352"/>
                    <a:pt x="112" y="351"/>
                  </a:cubicBezTo>
                  <a:cubicBezTo>
                    <a:pt x="97" y="350"/>
                    <a:pt x="95" y="369"/>
                    <a:pt x="105" y="376"/>
                  </a:cubicBezTo>
                  <a:cubicBezTo>
                    <a:pt x="129" y="393"/>
                    <a:pt x="161" y="401"/>
                    <a:pt x="189" y="407"/>
                  </a:cubicBezTo>
                  <a:cubicBezTo>
                    <a:pt x="204" y="411"/>
                    <a:pt x="219" y="414"/>
                    <a:pt x="235" y="414"/>
                  </a:cubicBezTo>
                  <a:cubicBezTo>
                    <a:pt x="249" y="413"/>
                    <a:pt x="263" y="408"/>
                    <a:pt x="278" y="408"/>
                  </a:cubicBezTo>
                  <a:cubicBezTo>
                    <a:pt x="309" y="407"/>
                    <a:pt x="342" y="421"/>
                    <a:pt x="372" y="428"/>
                  </a:cubicBezTo>
                  <a:cubicBezTo>
                    <a:pt x="397" y="435"/>
                    <a:pt x="437" y="454"/>
                    <a:pt x="461" y="439"/>
                  </a:cubicBezTo>
                  <a:cubicBezTo>
                    <a:pt x="470" y="434"/>
                    <a:pt x="473" y="423"/>
                    <a:pt x="468" y="414"/>
                  </a:cubicBezTo>
                  <a:cubicBezTo>
                    <a:pt x="468" y="413"/>
                    <a:pt x="467" y="412"/>
                    <a:pt x="466" y="411"/>
                  </a:cubicBezTo>
                  <a:cubicBezTo>
                    <a:pt x="470" y="401"/>
                    <a:pt x="466" y="388"/>
                    <a:pt x="454" y="383"/>
                  </a:cubicBezTo>
                  <a:cubicBezTo>
                    <a:pt x="423" y="372"/>
                    <a:pt x="385" y="370"/>
                    <a:pt x="353" y="365"/>
                  </a:cubicBezTo>
                  <a:cubicBezTo>
                    <a:pt x="325" y="361"/>
                    <a:pt x="293" y="353"/>
                    <a:pt x="266" y="361"/>
                  </a:cubicBezTo>
                  <a:cubicBezTo>
                    <a:pt x="244" y="364"/>
                    <a:pt x="223" y="369"/>
                    <a:pt x="200" y="366"/>
                  </a:cubicBezTo>
                  <a:close/>
                  <a:moveTo>
                    <a:pt x="1111" y="323"/>
                  </a:moveTo>
                  <a:cubicBezTo>
                    <a:pt x="1133" y="333"/>
                    <a:pt x="1166" y="336"/>
                    <a:pt x="1189" y="327"/>
                  </a:cubicBezTo>
                  <a:cubicBezTo>
                    <a:pt x="1212" y="318"/>
                    <a:pt x="1232" y="292"/>
                    <a:pt x="1227" y="267"/>
                  </a:cubicBezTo>
                  <a:cubicBezTo>
                    <a:pt x="1226" y="261"/>
                    <a:pt x="1223" y="258"/>
                    <a:pt x="1220" y="255"/>
                  </a:cubicBezTo>
                  <a:cubicBezTo>
                    <a:pt x="1228" y="249"/>
                    <a:pt x="1235" y="241"/>
                    <a:pt x="1243" y="235"/>
                  </a:cubicBezTo>
                  <a:cubicBezTo>
                    <a:pt x="1256" y="225"/>
                    <a:pt x="1269" y="215"/>
                    <a:pt x="1281" y="206"/>
                  </a:cubicBezTo>
                  <a:cubicBezTo>
                    <a:pt x="1292" y="198"/>
                    <a:pt x="1287" y="178"/>
                    <a:pt x="1272" y="183"/>
                  </a:cubicBezTo>
                  <a:cubicBezTo>
                    <a:pt x="1255" y="188"/>
                    <a:pt x="1238" y="195"/>
                    <a:pt x="1223" y="205"/>
                  </a:cubicBezTo>
                  <a:cubicBezTo>
                    <a:pt x="1208" y="214"/>
                    <a:pt x="1191" y="224"/>
                    <a:pt x="1182" y="240"/>
                  </a:cubicBezTo>
                  <a:cubicBezTo>
                    <a:pt x="1177" y="249"/>
                    <a:pt x="1180" y="258"/>
                    <a:pt x="1187" y="262"/>
                  </a:cubicBezTo>
                  <a:cubicBezTo>
                    <a:pt x="1182" y="269"/>
                    <a:pt x="1178" y="278"/>
                    <a:pt x="1170" y="282"/>
                  </a:cubicBezTo>
                  <a:cubicBezTo>
                    <a:pt x="1159" y="288"/>
                    <a:pt x="1136" y="283"/>
                    <a:pt x="1126" y="279"/>
                  </a:cubicBezTo>
                  <a:cubicBezTo>
                    <a:pt x="1094" y="264"/>
                    <a:pt x="1105" y="227"/>
                    <a:pt x="1090" y="201"/>
                  </a:cubicBezTo>
                  <a:cubicBezTo>
                    <a:pt x="1088" y="197"/>
                    <a:pt x="1083" y="195"/>
                    <a:pt x="1079" y="198"/>
                  </a:cubicBezTo>
                  <a:cubicBezTo>
                    <a:pt x="1035" y="230"/>
                    <a:pt x="1070" y="305"/>
                    <a:pt x="1111" y="323"/>
                  </a:cubicBezTo>
                  <a:close/>
                </a:path>
              </a:pathLst>
            </a:custGeom>
            <a:solidFill>
              <a:srgbClr val="FFFFFF">
                <a:alpha val="14902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25981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27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Analýza reziduí</a:t>
            </a:r>
            <a:endParaRPr lang="cs-CZ" dirty="0"/>
          </a:p>
        </p:txBody>
      </p:sp>
      <p:sp>
        <p:nvSpPr>
          <p:cNvPr id="7" name="Zástupný symbol pro obsah 4"/>
          <p:cNvSpPr>
            <a:spLocks noGrp="1"/>
          </p:cNvSpPr>
          <p:nvPr>
            <p:ph sz="quarter" idx="13"/>
          </p:nvPr>
        </p:nvSpPr>
        <p:spPr>
          <a:xfrm>
            <a:off x="274320" y="1037292"/>
            <a:ext cx="11283696" cy="1244269"/>
          </a:xfrm>
        </p:spPr>
        <p:txBody>
          <a:bodyPr/>
          <a:lstStyle/>
          <a:p>
            <a:r>
              <a:rPr lang="cs-CZ" dirty="0"/>
              <a:t>Rezidua </a:t>
            </a:r>
            <a:r>
              <a:rPr lang="cs-CZ" dirty="0" smtClean="0"/>
              <a:t>představují </a:t>
            </a:r>
            <a:r>
              <a:rPr lang="cs-CZ" dirty="0"/>
              <a:t>základní diagnostický </a:t>
            </a:r>
            <a:r>
              <a:rPr lang="cs-CZ" dirty="0" smtClean="0"/>
              <a:t>nástroj</a:t>
            </a:r>
            <a:r>
              <a:rPr lang="cs-CZ" dirty="0"/>
              <a:t>,</a:t>
            </a:r>
            <a:endParaRPr lang="cs-CZ" dirty="0" smtClean="0"/>
          </a:p>
          <a:p>
            <a:r>
              <a:rPr lang="cs-CZ" dirty="0" smtClean="0"/>
              <a:t>Nejde </a:t>
            </a:r>
            <a:r>
              <a:rPr lang="cs-CZ" dirty="0"/>
              <a:t>jen o </a:t>
            </a:r>
            <a:r>
              <a:rPr lang="cs-CZ" dirty="0" smtClean="0"/>
              <a:t>reziduální </a:t>
            </a:r>
            <a:r>
              <a:rPr lang="cs-CZ" dirty="0"/>
              <a:t>součet čtverců, ale jde i systematičnost v chování </a:t>
            </a:r>
            <a:r>
              <a:rPr lang="cs-CZ" dirty="0" smtClean="0"/>
              <a:t>reziduí,</a:t>
            </a:r>
          </a:p>
          <a:p>
            <a:r>
              <a:rPr lang="cs-CZ" dirty="0" smtClean="0"/>
              <a:t>Pomocí </a:t>
            </a:r>
            <a:r>
              <a:rPr lang="cs-CZ" dirty="0"/>
              <a:t>reziduí zkoumáme nejen porušení předpokladů KLRM (autokorelaci, normalitu, </a:t>
            </a:r>
            <a:r>
              <a:rPr lang="cs-CZ" dirty="0" err="1"/>
              <a:t>heteroskedasticitu</a:t>
            </a:r>
            <a:r>
              <a:rPr lang="cs-CZ" dirty="0"/>
              <a:t>), ale také hledáme vlivné či odlehlé hodnoty. </a:t>
            </a:r>
          </a:p>
          <a:p>
            <a:pPr lvl="1"/>
            <a:r>
              <a:rPr lang="cs-CZ" b="1" dirty="0"/>
              <a:t>klasická </a:t>
            </a:r>
            <a:r>
              <a:rPr lang="cs-CZ" b="1" dirty="0" smtClean="0"/>
              <a:t>rezidua</a:t>
            </a:r>
            <a:r>
              <a:rPr lang="cs-CZ" b="1" dirty="0"/>
              <a:t> </a:t>
            </a:r>
            <a:r>
              <a:rPr lang="cs-CZ" dirty="0"/>
              <a:t>ve smyslu, jak je známe i z bakalářského kurzu,</a:t>
            </a:r>
          </a:p>
          <a:p>
            <a:pPr lvl="1"/>
            <a:r>
              <a:rPr lang="cs-CZ" b="1" dirty="0"/>
              <a:t>predikovaná rezidua</a:t>
            </a:r>
            <a:r>
              <a:rPr lang="cs-CZ" dirty="0"/>
              <a:t> (</a:t>
            </a:r>
            <a:r>
              <a:rPr lang="cs-CZ" dirty="0" err="1"/>
              <a:t>deleted</a:t>
            </a:r>
            <a:r>
              <a:rPr lang="cs-CZ" dirty="0"/>
              <a:t>) představují </a:t>
            </a:r>
            <a:r>
              <a:rPr lang="cs-CZ" dirty="0" smtClean="0"/>
              <a:t>rezidua </a:t>
            </a:r>
            <a:r>
              <a:rPr lang="cs-CZ" dirty="0"/>
              <a:t>při vypuštění i-</a:t>
            </a:r>
            <a:r>
              <a:rPr lang="cs-CZ" dirty="0" err="1"/>
              <a:t>tého</a:t>
            </a:r>
            <a:r>
              <a:rPr lang="cs-CZ" dirty="0"/>
              <a:t> pozorování při konstrukci odhadu Y</a:t>
            </a:r>
            <a:r>
              <a:rPr lang="cs-CZ" dirty="0" smtClean="0"/>
              <a:t> </a:t>
            </a:r>
            <a:r>
              <a:rPr lang="cs-CZ" dirty="0"/>
              <a:t>a ukazují na citlivost daného pozorování pro celý regresní model,</a:t>
            </a:r>
          </a:p>
          <a:p>
            <a:pPr lvl="1"/>
            <a:r>
              <a:rPr lang="cs-CZ" b="1" dirty="0" err="1"/>
              <a:t>studentizovaná</a:t>
            </a:r>
            <a:r>
              <a:rPr lang="cs-CZ" b="1" dirty="0"/>
              <a:t> rezidua, </a:t>
            </a:r>
            <a:r>
              <a:rPr lang="cs-CZ" dirty="0"/>
              <a:t>která vznikají normováním a lze je také použít pro analýzu vlivných bodů,</a:t>
            </a:r>
          </a:p>
          <a:p>
            <a:pPr lvl="1"/>
            <a:r>
              <a:rPr lang="cs-CZ" b="1" dirty="0" err="1"/>
              <a:t>jackknife</a:t>
            </a:r>
            <a:r>
              <a:rPr lang="cs-CZ" b="1" dirty="0"/>
              <a:t> rezidua, </a:t>
            </a:r>
            <a:r>
              <a:rPr lang="cs-CZ" dirty="0"/>
              <a:t>která jsou založena na vypuštění i-</a:t>
            </a:r>
            <a:r>
              <a:rPr lang="cs-CZ" dirty="0" err="1"/>
              <a:t>tého</a:t>
            </a:r>
            <a:r>
              <a:rPr lang="cs-CZ" dirty="0"/>
              <a:t> pozorování a lze je použít k testování odlehlosti pozorování, neb mají </a:t>
            </a:r>
            <a:r>
              <a:rPr lang="cs-CZ" dirty="0" smtClean="0"/>
              <a:t>Studentova </a:t>
            </a:r>
            <a:r>
              <a:rPr lang="cs-CZ" dirty="0"/>
              <a:t>rozdělení, t(n-p-1</a:t>
            </a:r>
            <a:r>
              <a:rPr lang="cs-CZ" dirty="0" smtClean="0"/>
              <a:t>) (</a:t>
            </a:r>
            <a:r>
              <a:rPr lang="cs-CZ" i="1" dirty="0" err="1" smtClean="0"/>
              <a:t>studres</a:t>
            </a:r>
            <a:r>
              <a:rPr lang="cs-CZ" i="1" dirty="0" smtClean="0"/>
              <a:t> v R</a:t>
            </a:r>
            <a:r>
              <a:rPr lang="cs-CZ" dirty="0" smtClean="0"/>
              <a:t>); vliv &gt;3</a:t>
            </a:r>
            <a:endParaRPr lang="cs-CZ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7" y="5090975"/>
            <a:ext cx="8301853" cy="117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28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Příklad</a:t>
            </a:r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1" y="1251751"/>
            <a:ext cx="5450068" cy="425971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346" y="913868"/>
            <a:ext cx="6304888" cy="49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487772" y="1499913"/>
            <a:ext cx="6174286" cy="4203114"/>
          </a:xfrm>
        </p:spPr>
        <p:txBody>
          <a:bodyPr/>
          <a:lstStyle/>
          <a:p>
            <a:r>
              <a:rPr lang="cs-CZ" dirty="0" smtClean="0"/>
              <a:t>Hledání vlivných pozorování</a:t>
            </a:r>
            <a:endParaRPr lang="cs-CZ" dirty="0"/>
          </a:p>
        </p:txBody>
      </p:sp>
      <p:grpSp>
        <p:nvGrpSpPr>
          <p:cNvPr id="8" name="Skupina 7"/>
          <p:cNvGrpSpPr/>
          <p:nvPr/>
        </p:nvGrpSpPr>
        <p:grpSpPr>
          <a:xfrm>
            <a:off x="6145124" y="1499913"/>
            <a:ext cx="5029200" cy="2962574"/>
            <a:chOff x="6541939" y="2069262"/>
            <a:chExt cx="5029200" cy="296257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1939" y="2069262"/>
              <a:ext cx="5029200" cy="285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6541939" y="2218787"/>
              <a:ext cx="5029200" cy="2813049"/>
            </a:xfrm>
            <a:custGeom>
              <a:avLst/>
              <a:gdLst>
                <a:gd name="T0" fmla="*/ 104 w 1341"/>
                <a:gd name="T1" fmla="*/ 546 h 750"/>
                <a:gd name="T2" fmla="*/ 111 w 1341"/>
                <a:gd name="T3" fmla="*/ 532 h 750"/>
                <a:gd name="T4" fmla="*/ 157 w 1341"/>
                <a:gd name="T5" fmla="*/ 568 h 750"/>
                <a:gd name="T6" fmla="*/ 367 w 1341"/>
                <a:gd name="T7" fmla="*/ 593 h 750"/>
                <a:gd name="T8" fmla="*/ 244 w 1341"/>
                <a:gd name="T9" fmla="*/ 664 h 750"/>
                <a:gd name="T10" fmla="*/ 243 w 1341"/>
                <a:gd name="T11" fmla="*/ 663 h 750"/>
                <a:gd name="T12" fmla="*/ 200 w 1341"/>
                <a:gd name="T13" fmla="*/ 664 h 750"/>
                <a:gd name="T14" fmla="*/ 188 w 1341"/>
                <a:gd name="T15" fmla="*/ 679 h 750"/>
                <a:gd name="T16" fmla="*/ 141 w 1341"/>
                <a:gd name="T17" fmla="*/ 729 h 750"/>
                <a:gd name="T18" fmla="*/ 236 w 1341"/>
                <a:gd name="T19" fmla="*/ 708 h 750"/>
                <a:gd name="T20" fmla="*/ 241 w 1341"/>
                <a:gd name="T21" fmla="*/ 689 h 750"/>
                <a:gd name="T22" fmla="*/ 339 w 1341"/>
                <a:gd name="T23" fmla="*/ 633 h 750"/>
                <a:gd name="T24" fmla="*/ 413 w 1341"/>
                <a:gd name="T25" fmla="*/ 573 h 750"/>
                <a:gd name="T26" fmla="*/ 486 w 1341"/>
                <a:gd name="T27" fmla="*/ 627 h 750"/>
                <a:gd name="T28" fmla="*/ 54 w 1341"/>
                <a:gd name="T29" fmla="*/ 256 h 750"/>
                <a:gd name="T30" fmla="*/ 141 w 1341"/>
                <a:gd name="T31" fmla="*/ 152 h 750"/>
                <a:gd name="T32" fmla="*/ 8 w 1341"/>
                <a:gd name="T33" fmla="*/ 128 h 750"/>
                <a:gd name="T34" fmla="*/ 183 w 1341"/>
                <a:gd name="T35" fmla="*/ 95 h 750"/>
                <a:gd name="T36" fmla="*/ 222 w 1341"/>
                <a:gd name="T37" fmla="*/ 218 h 750"/>
                <a:gd name="T38" fmla="*/ 171 w 1341"/>
                <a:gd name="T39" fmla="*/ 245 h 750"/>
                <a:gd name="T40" fmla="*/ 340 w 1341"/>
                <a:gd name="T41" fmla="*/ 203 h 750"/>
                <a:gd name="T42" fmla="*/ 349 w 1341"/>
                <a:gd name="T43" fmla="*/ 53 h 750"/>
                <a:gd name="T44" fmla="*/ 785 w 1341"/>
                <a:gd name="T45" fmla="*/ 117 h 750"/>
                <a:gd name="T46" fmla="*/ 803 w 1341"/>
                <a:gd name="T47" fmla="*/ 70 h 750"/>
                <a:gd name="T48" fmla="*/ 750 w 1341"/>
                <a:gd name="T49" fmla="*/ 55 h 750"/>
                <a:gd name="T50" fmla="*/ 577 w 1341"/>
                <a:gd name="T51" fmla="*/ 330 h 750"/>
                <a:gd name="T52" fmla="*/ 625 w 1341"/>
                <a:gd name="T53" fmla="*/ 425 h 750"/>
                <a:gd name="T54" fmla="*/ 651 w 1341"/>
                <a:gd name="T55" fmla="*/ 631 h 750"/>
                <a:gd name="T56" fmla="*/ 632 w 1341"/>
                <a:gd name="T57" fmla="*/ 700 h 750"/>
                <a:gd name="T58" fmla="*/ 700 w 1341"/>
                <a:gd name="T59" fmla="*/ 652 h 750"/>
                <a:gd name="T60" fmla="*/ 653 w 1341"/>
                <a:gd name="T61" fmla="*/ 368 h 750"/>
                <a:gd name="T62" fmla="*/ 785 w 1341"/>
                <a:gd name="T63" fmla="*/ 117 h 750"/>
                <a:gd name="T64" fmla="*/ 737 w 1341"/>
                <a:gd name="T65" fmla="*/ 15 h 750"/>
                <a:gd name="T66" fmla="*/ 565 w 1341"/>
                <a:gd name="T67" fmla="*/ 72 h 750"/>
                <a:gd name="T68" fmla="*/ 1206 w 1341"/>
                <a:gd name="T69" fmla="*/ 419 h 750"/>
                <a:gd name="T70" fmla="*/ 796 w 1341"/>
                <a:gd name="T71" fmla="*/ 465 h 750"/>
                <a:gd name="T72" fmla="*/ 817 w 1341"/>
                <a:gd name="T73" fmla="*/ 704 h 750"/>
                <a:gd name="T74" fmla="*/ 856 w 1341"/>
                <a:gd name="T75" fmla="*/ 497 h 750"/>
                <a:gd name="T76" fmla="*/ 1263 w 1341"/>
                <a:gd name="T77" fmla="*/ 448 h 750"/>
                <a:gd name="T78" fmla="*/ 861 w 1341"/>
                <a:gd name="T79" fmla="*/ 361 h 750"/>
                <a:gd name="T80" fmla="*/ 882 w 1341"/>
                <a:gd name="T81" fmla="*/ 277 h 750"/>
                <a:gd name="T82" fmla="*/ 105 w 1341"/>
                <a:gd name="T83" fmla="*/ 376 h 750"/>
                <a:gd name="T84" fmla="*/ 372 w 1341"/>
                <a:gd name="T85" fmla="*/ 428 h 750"/>
                <a:gd name="T86" fmla="*/ 454 w 1341"/>
                <a:gd name="T87" fmla="*/ 383 h 750"/>
                <a:gd name="T88" fmla="*/ 1111 w 1341"/>
                <a:gd name="T89" fmla="*/ 323 h 750"/>
                <a:gd name="T90" fmla="*/ 1243 w 1341"/>
                <a:gd name="T91" fmla="*/ 235 h 750"/>
                <a:gd name="T92" fmla="*/ 1182 w 1341"/>
                <a:gd name="T93" fmla="*/ 240 h 750"/>
                <a:gd name="T94" fmla="*/ 1090 w 1341"/>
                <a:gd name="T95" fmla="*/ 201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750">
                  <a:moveTo>
                    <a:pt x="123" y="596"/>
                  </a:moveTo>
                  <a:cubicBezTo>
                    <a:pt x="108" y="600"/>
                    <a:pt x="90" y="597"/>
                    <a:pt x="79" y="586"/>
                  </a:cubicBezTo>
                  <a:cubicBezTo>
                    <a:pt x="67" y="573"/>
                    <a:pt x="68" y="554"/>
                    <a:pt x="83" y="544"/>
                  </a:cubicBezTo>
                  <a:cubicBezTo>
                    <a:pt x="89" y="539"/>
                    <a:pt x="99" y="541"/>
                    <a:pt x="104" y="546"/>
                  </a:cubicBezTo>
                  <a:cubicBezTo>
                    <a:pt x="105" y="547"/>
                    <a:pt x="105" y="547"/>
                    <a:pt x="105" y="547"/>
                  </a:cubicBezTo>
                  <a:cubicBezTo>
                    <a:pt x="106" y="547"/>
                    <a:pt x="106" y="546"/>
                    <a:pt x="105" y="547"/>
                  </a:cubicBezTo>
                  <a:cubicBezTo>
                    <a:pt x="109" y="543"/>
                    <a:pt x="109" y="540"/>
                    <a:pt x="110" y="534"/>
                  </a:cubicBezTo>
                  <a:cubicBezTo>
                    <a:pt x="111" y="533"/>
                    <a:pt x="111" y="533"/>
                    <a:pt x="111" y="532"/>
                  </a:cubicBezTo>
                  <a:cubicBezTo>
                    <a:pt x="111" y="532"/>
                    <a:pt x="111" y="531"/>
                    <a:pt x="111" y="529"/>
                  </a:cubicBezTo>
                  <a:cubicBezTo>
                    <a:pt x="112" y="523"/>
                    <a:pt x="113" y="518"/>
                    <a:pt x="117" y="512"/>
                  </a:cubicBezTo>
                  <a:cubicBezTo>
                    <a:pt x="129" y="492"/>
                    <a:pt x="157" y="498"/>
                    <a:pt x="165" y="519"/>
                  </a:cubicBezTo>
                  <a:cubicBezTo>
                    <a:pt x="170" y="533"/>
                    <a:pt x="164" y="555"/>
                    <a:pt x="157" y="568"/>
                  </a:cubicBezTo>
                  <a:cubicBezTo>
                    <a:pt x="150" y="581"/>
                    <a:pt x="137" y="592"/>
                    <a:pt x="123" y="596"/>
                  </a:cubicBezTo>
                  <a:close/>
                  <a:moveTo>
                    <a:pt x="413" y="573"/>
                  </a:moveTo>
                  <a:cubicBezTo>
                    <a:pt x="403" y="564"/>
                    <a:pt x="387" y="562"/>
                    <a:pt x="377" y="573"/>
                  </a:cubicBezTo>
                  <a:cubicBezTo>
                    <a:pt x="371" y="579"/>
                    <a:pt x="369" y="586"/>
                    <a:pt x="367" y="593"/>
                  </a:cubicBezTo>
                  <a:cubicBezTo>
                    <a:pt x="368" y="590"/>
                    <a:pt x="367" y="593"/>
                    <a:pt x="366" y="594"/>
                  </a:cubicBezTo>
                  <a:cubicBezTo>
                    <a:pt x="363" y="593"/>
                    <a:pt x="359" y="592"/>
                    <a:pt x="355" y="593"/>
                  </a:cubicBezTo>
                  <a:cubicBezTo>
                    <a:pt x="333" y="598"/>
                    <a:pt x="310" y="616"/>
                    <a:pt x="291" y="629"/>
                  </a:cubicBezTo>
                  <a:cubicBezTo>
                    <a:pt x="275" y="640"/>
                    <a:pt x="259" y="651"/>
                    <a:pt x="244" y="664"/>
                  </a:cubicBezTo>
                  <a:cubicBezTo>
                    <a:pt x="241" y="666"/>
                    <a:pt x="238" y="669"/>
                    <a:pt x="235" y="671"/>
                  </a:cubicBezTo>
                  <a:cubicBezTo>
                    <a:pt x="235" y="671"/>
                    <a:pt x="235" y="671"/>
                    <a:pt x="235" y="671"/>
                  </a:cubicBezTo>
                  <a:cubicBezTo>
                    <a:pt x="238" y="669"/>
                    <a:pt x="241" y="666"/>
                    <a:pt x="244" y="664"/>
                  </a:cubicBezTo>
                  <a:cubicBezTo>
                    <a:pt x="244" y="663"/>
                    <a:pt x="244" y="663"/>
                    <a:pt x="243" y="663"/>
                  </a:cubicBezTo>
                  <a:cubicBezTo>
                    <a:pt x="233" y="645"/>
                    <a:pt x="207" y="644"/>
                    <a:pt x="200" y="664"/>
                  </a:cubicBezTo>
                  <a:cubicBezTo>
                    <a:pt x="200" y="664"/>
                    <a:pt x="200" y="665"/>
                    <a:pt x="200" y="665"/>
                  </a:cubicBezTo>
                  <a:cubicBezTo>
                    <a:pt x="200" y="665"/>
                    <a:pt x="200" y="665"/>
                    <a:pt x="200" y="665"/>
                  </a:cubicBezTo>
                  <a:cubicBezTo>
                    <a:pt x="200" y="664"/>
                    <a:pt x="200" y="664"/>
                    <a:pt x="200" y="664"/>
                  </a:cubicBezTo>
                  <a:cubicBezTo>
                    <a:pt x="201" y="662"/>
                    <a:pt x="201" y="662"/>
                    <a:pt x="200" y="665"/>
                  </a:cubicBezTo>
                  <a:cubicBezTo>
                    <a:pt x="199" y="665"/>
                    <a:pt x="199" y="665"/>
                    <a:pt x="199" y="665"/>
                  </a:cubicBezTo>
                  <a:cubicBezTo>
                    <a:pt x="198" y="666"/>
                    <a:pt x="197" y="667"/>
                    <a:pt x="196" y="668"/>
                  </a:cubicBezTo>
                  <a:cubicBezTo>
                    <a:pt x="192" y="671"/>
                    <a:pt x="190" y="675"/>
                    <a:pt x="188" y="679"/>
                  </a:cubicBezTo>
                  <a:cubicBezTo>
                    <a:pt x="187" y="679"/>
                    <a:pt x="187" y="680"/>
                    <a:pt x="186" y="681"/>
                  </a:cubicBezTo>
                  <a:cubicBezTo>
                    <a:pt x="177" y="690"/>
                    <a:pt x="174" y="684"/>
                    <a:pt x="162" y="688"/>
                  </a:cubicBezTo>
                  <a:cubicBezTo>
                    <a:pt x="159" y="688"/>
                    <a:pt x="157" y="688"/>
                    <a:pt x="155" y="689"/>
                  </a:cubicBezTo>
                  <a:cubicBezTo>
                    <a:pt x="138" y="695"/>
                    <a:pt x="132" y="714"/>
                    <a:pt x="141" y="729"/>
                  </a:cubicBezTo>
                  <a:cubicBezTo>
                    <a:pt x="149" y="743"/>
                    <a:pt x="165" y="750"/>
                    <a:pt x="180" y="750"/>
                  </a:cubicBezTo>
                  <a:cubicBezTo>
                    <a:pt x="195" y="750"/>
                    <a:pt x="211" y="742"/>
                    <a:pt x="221" y="731"/>
                  </a:cubicBezTo>
                  <a:cubicBezTo>
                    <a:pt x="226" y="726"/>
                    <a:pt x="232" y="718"/>
                    <a:pt x="236" y="709"/>
                  </a:cubicBezTo>
                  <a:cubicBezTo>
                    <a:pt x="236" y="709"/>
                    <a:pt x="236" y="709"/>
                    <a:pt x="236" y="708"/>
                  </a:cubicBezTo>
                  <a:cubicBezTo>
                    <a:pt x="240" y="702"/>
                    <a:pt x="244" y="694"/>
                    <a:pt x="246" y="687"/>
                  </a:cubicBezTo>
                  <a:cubicBezTo>
                    <a:pt x="245" y="687"/>
                    <a:pt x="243" y="688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3" y="688"/>
                    <a:pt x="245" y="687"/>
                    <a:pt x="246" y="687"/>
                  </a:cubicBezTo>
                  <a:cubicBezTo>
                    <a:pt x="265" y="676"/>
                    <a:pt x="283" y="666"/>
                    <a:pt x="302" y="655"/>
                  </a:cubicBezTo>
                  <a:cubicBezTo>
                    <a:pt x="313" y="649"/>
                    <a:pt x="326" y="640"/>
                    <a:pt x="339" y="633"/>
                  </a:cubicBezTo>
                  <a:cubicBezTo>
                    <a:pt x="342" y="641"/>
                    <a:pt x="350" y="648"/>
                    <a:pt x="359" y="649"/>
                  </a:cubicBezTo>
                  <a:cubicBezTo>
                    <a:pt x="371" y="652"/>
                    <a:pt x="382" y="648"/>
                    <a:pt x="392" y="641"/>
                  </a:cubicBezTo>
                  <a:cubicBezTo>
                    <a:pt x="401" y="634"/>
                    <a:pt x="409" y="627"/>
                    <a:pt x="416" y="618"/>
                  </a:cubicBezTo>
                  <a:cubicBezTo>
                    <a:pt x="424" y="605"/>
                    <a:pt x="426" y="584"/>
                    <a:pt x="413" y="573"/>
                  </a:cubicBezTo>
                  <a:close/>
                  <a:moveTo>
                    <a:pt x="486" y="606"/>
                  </a:moveTo>
                  <a:cubicBezTo>
                    <a:pt x="471" y="599"/>
                    <a:pt x="454" y="601"/>
                    <a:pt x="438" y="599"/>
                  </a:cubicBezTo>
                  <a:cubicBezTo>
                    <a:pt x="420" y="596"/>
                    <a:pt x="413" y="619"/>
                    <a:pt x="430" y="625"/>
                  </a:cubicBezTo>
                  <a:cubicBezTo>
                    <a:pt x="447" y="631"/>
                    <a:pt x="469" y="638"/>
                    <a:pt x="486" y="627"/>
                  </a:cubicBezTo>
                  <a:cubicBezTo>
                    <a:pt x="493" y="623"/>
                    <a:pt x="494" y="610"/>
                    <a:pt x="486" y="606"/>
                  </a:cubicBezTo>
                  <a:close/>
                  <a:moveTo>
                    <a:pt x="21" y="284"/>
                  </a:moveTo>
                  <a:cubicBezTo>
                    <a:pt x="12" y="276"/>
                    <a:pt x="17" y="262"/>
                    <a:pt x="28" y="259"/>
                  </a:cubicBezTo>
                  <a:cubicBezTo>
                    <a:pt x="36" y="256"/>
                    <a:pt x="45" y="256"/>
                    <a:pt x="54" y="256"/>
                  </a:cubicBezTo>
                  <a:cubicBezTo>
                    <a:pt x="75" y="246"/>
                    <a:pt x="96" y="237"/>
                    <a:pt x="117" y="228"/>
                  </a:cubicBezTo>
                  <a:cubicBezTo>
                    <a:pt x="131" y="222"/>
                    <a:pt x="136" y="218"/>
                    <a:pt x="136" y="203"/>
                  </a:cubicBezTo>
                  <a:cubicBezTo>
                    <a:pt x="136" y="194"/>
                    <a:pt x="135" y="186"/>
                    <a:pt x="134" y="178"/>
                  </a:cubicBezTo>
                  <a:cubicBezTo>
                    <a:pt x="131" y="169"/>
                    <a:pt x="133" y="157"/>
                    <a:pt x="141" y="152"/>
                  </a:cubicBezTo>
                  <a:cubicBezTo>
                    <a:pt x="144" y="149"/>
                    <a:pt x="148" y="147"/>
                    <a:pt x="152" y="146"/>
                  </a:cubicBezTo>
                  <a:cubicBezTo>
                    <a:pt x="158" y="144"/>
                    <a:pt x="164" y="141"/>
                    <a:pt x="169" y="136"/>
                  </a:cubicBezTo>
                  <a:cubicBezTo>
                    <a:pt x="146" y="139"/>
                    <a:pt x="121" y="137"/>
                    <a:pt x="98" y="137"/>
                  </a:cubicBezTo>
                  <a:cubicBezTo>
                    <a:pt x="69" y="136"/>
                    <a:pt x="37" y="137"/>
                    <a:pt x="8" y="128"/>
                  </a:cubicBezTo>
                  <a:cubicBezTo>
                    <a:pt x="0" y="125"/>
                    <a:pt x="0" y="114"/>
                    <a:pt x="8" y="111"/>
                  </a:cubicBezTo>
                  <a:cubicBezTo>
                    <a:pt x="46" y="100"/>
                    <a:pt x="90" y="102"/>
                    <a:pt x="129" y="100"/>
                  </a:cubicBezTo>
                  <a:cubicBezTo>
                    <a:pt x="139" y="99"/>
                    <a:pt x="148" y="99"/>
                    <a:pt x="158" y="98"/>
                  </a:cubicBezTo>
                  <a:cubicBezTo>
                    <a:pt x="166" y="97"/>
                    <a:pt x="175" y="93"/>
                    <a:pt x="183" y="95"/>
                  </a:cubicBezTo>
                  <a:cubicBezTo>
                    <a:pt x="191" y="97"/>
                    <a:pt x="198" y="105"/>
                    <a:pt x="197" y="114"/>
                  </a:cubicBezTo>
                  <a:cubicBezTo>
                    <a:pt x="197" y="119"/>
                    <a:pt x="195" y="123"/>
                    <a:pt x="193" y="127"/>
                  </a:cubicBezTo>
                  <a:cubicBezTo>
                    <a:pt x="198" y="127"/>
                    <a:pt x="203" y="130"/>
                    <a:pt x="206" y="133"/>
                  </a:cubicBezTo>
                  <a:cubicBezTo>
                    <a:pt x="227" y="150"/>
                    <a:pt x="221" y="194"/>
                    <a:pt x="222" y="218"/>
                  </a:cubicBezTo>
                  <a:cubicBezTo>
                    <a:pt x="224" y="242"/>
                    <a:pt x="234" y="278"/>
                    <a:pt x="203" y="287"/>
                  </a:cubicBezTo>
                  <a:cubicBezTo>
                    <a:pt x="172" y="295"/>
                    <a:pt x="136" y="295"/>
                    <a:pt x="105" y="298"/>
                  </a:cubicBezTo>
                  <a:cubicBezTo>
                    <a:pt x="78" y="301"/>
                    <a:pt x="42" y="305"/>
                    <a:pt x="21" y="284"/>
                  </a:cubicBezTo>
                  <a:close/>
                  <a:moveTo>
                    <a:pt x="171" y="245"/>
                  </a:moveTo>
                  <a:cubicBezTo>
                    <a:pt x="173" y="245"/>
                    <a:pt x="176" y="244"/>
                    <a:pt x="179" y="244"/>
                  </a:cubicBezTo>
                  <a:cubicBezTo>
                    <a:pt x="178" y="240"/>
                    <a:pt x="178" y="237"/>
                    <a:pt x="177" y="233"/>
                  </a:cubicBezTo>
                  <a:cubicBezTo>
                    <a:pt x="176" y="237"/>
                    <a:pt x="173" y="241"/>
                    <a:pt x="171" y="245"/>
                  </a:cubicBezTo>
                  <a:close/>
                  <a:moveTo>
                    <a:pt x="340" y="203"/>
                  </a:moveTo>
                  <a:cubicBezTo>
                    <a:pt x="364" y="200"/>
                    <a:pt x="380" y="182"/>
                    <a:pt x="389" y="162"/>
                  </a:cubicBezTo>
                  <a:cubicBezTo>
                    <a:pt x="400" y="136"/>
                    <a:pt x="400" y="105"/>
                    <a:pt x="397" y="78"/>
                  </a:cubicBezTo>
                  <a:cubicBezTo>
                    <a:pt x="395" y="60"/>
                    <a:pt x="388" y="26"/>
                    <a:pt x="366" y="23"/>
                  </a:cubicBezTo>
                  <a:cubicBezTo>
                    <a:pt x="349" y="21"/>
                    <a:pt x="337" y="38"/>
                    <a:pt x="349" y="53"/>
                  </a:cubicBezTo>
                  <a:cubicBezTo>
                    <a:pt x="377" y="85"/>
                    <a:pt x="368" y="200"/>
                    <a:pt x="306" y="171"/>
                  </a:cubicBezTo>
                  <a:cubicBezTo>
                    <a:pt x="298" y="168"/>
                    <a:pt x="292" y="175"/>
                    <a:pt x="295" y="182"/>
                  </a:cubicBezTo>
                  <a:cubicBezTo>
                    <a:pt x="303" y="199"/>
                    <a:pt x="322" y="206"/>
                    <a:pt x="340" y="203"/>
                  </a:cubicBezTo>
                  <a:close/>
                  <a:moveTo>
                    <a:pt x="785" y="117"/>
                  </a:moveTo>
                  <a:cubicBezTo>
                    <a:pt x="788" y="118"/>
                    <a:pt x="792" y="118"/>
                    <a:pt x="795" y="117"/>
                  </a:cubicBezTo>
                  <a:cubicBezTo>
                    <a:pt x="840" y="101"/>
                    <a:pt x="886" y="98"/>
                    <a:pt x="933" y="100"/>
                  </a:cubicBezTo>
                  <a:cubicBezTo>
                    <a:pt x="943" y="101"/>
                    <a:pt x="948" y="85"/>
                    <a:pt x="938" y="80"/>
                  </a:cubicBezTo>
                  <a:cubicBezTo>
                    <a:pt x="895" y="62"/>
                    <a:pt x="849" y="60"/>
                    <a:pt x="803" y="70"/>
                  </a:cubicBezTo>
                  <a:cubicBezTo>
                    <a:pt x="802" y="67"/>
                    <a:pt x="800" y="65"/>
                    <a:pt x="798" y="63"/>
                  </a:cubicBezTo>
                  <a:cubicBezTo>
                    <a:pt x="792" y="59"/>
                    <a:pt x="784" y="57"/>
                    <a:pt x="777" y="58"/>
                  </a:cubicBezTo>
                  <a:cubicBezTo>
                    <a:pt x="776" y="57"/>
                    <a:pt x="776" y="56"/>
                    <a:pt x="776" y="55"/>
                  </a:cubicBezTo>
                  <a:cubicBezTo>
                    <a:pt x="773" y="43"/>
                    <a:pt x="752" y="41"/>
                    <a:pt x="750" y="55"/>
                  </a:cubicBezTo>
                  <a:cubicBezTo>
                    <a:pt x="745" y="85"/>
                    <a:pt x="743" y="115"/>
                    <a:pt x="737" y="145"/>
                  </a:cubicBezTo>
                  <a:cubicBezTo>
                    <a:pt x="733" y="173"/>
                    <a:pt x="721" y="189"/>
                    <a:pt x="702" y="209"/>
                  </a:cubicBezTo>
                  <a:cubicBezTo>
                    <a:pt x="673" y="241"/>
                    <a:pt x="644" y="277"/>
                    <a:pt x="637" y="320"/>
                  </a:cubicBezTo>
                  <a:cubicBezTo>
                    <a:pt x="616" y="322"/>
                    <a:pt x="595" y="324"/>
                    <a:pt x="577" y="330"/>
                  </a:cubicBezTo>
                  <a:cubicBezTo>
                    <a:pt x="565" y="334"/>
                    <a:pt x="564" y="351"/>
                    <a:pt x="577" y="354"/>
                  </a:cubicBezTo>
                  <a:cubicBezTo>
                    <a:pt x="588" y="357"/>
                    <a:pt x="601" y="359"/>
                    <a:pt x="613" y="359"/>
                  </a:cubicBezTo>
                  <a:cubicBezTo>
                    <a:pt x="604" y="370"/>
                    <a:pt x="602" y="389"/>
                    <a:pt x="617" y="398"/>
                  </a:cubicBezTo>
                  <a:cubicBezTo>
                    <a:pt x="620" y="399"/>
                    <a:pt x="623" y="416"/>
                    <a:pt x="625" y="425"/>
                  </a:cubicBezTo>
                  <a:cubicBezTo>
                    <a:pt x="619" y="445"/>
                    <a:pt x="622" y="467"/>
                    <a:pt x="624" y="487"/>
                  </a:cubicBezTo>
                  <a:cubicBezTo>
                    <a:pt x="628" y="518"/>
                    <a:pt x="633" y="548"/>
                    <a:pt x="639" y="578"/>
                  </a:cubicBezTo>
                  <a:cubicBezTo>
                    <a:pt x="642" y="592"/>
                    <a:pt x="645" y="606"/>
                    <a:pt x="648" y="620"/>
                  </a:cubicBezTo>
                  <a:cubicBezTo>
                    <a:pt x="648" y="622"/>
                    <a:pt x="650" y="626"/>
                    <a:pt x="651" y="631"/>
                  </a:cubicBezTo>
                  <a:cubicBezTo>
                    <a:pt x="648" y="633"/>
                    <a:pt x="645" y="635"/>
                    <a:pt x="643" y="636"/>
                  </a:cubicBezTo>
                  <a:cubicBezTo>
                    <a:pt x="636" y="641"/>
                    <a:pt x="628" y="646"/>
                    <a:pt x="621" y="651"/>
                  </a:cubicBezTo>
                  <a:cubicBezTo>
                    <a:pt x="613" y="654"/>
                    <a:pt x="606" y="659"/>
                    <a:pt x="600" y="668"/>
                  </a:cubicBezTo>
                  <a:cubicBezTo>
                    <a:pt x="586" y="687"/>
                    <a:pt x="613" y="713"/>
                    <a:pt x="632" y="700"/>
                  </a:cubicBezTo>
                  <a:cubicBezTo>
                    <a:pt x="636" y="697"/>
                    <a:pt x="640" y="695"/>
                    <a:pt x="644" y="692"/>
                  </a:cubicBezTo>
                  <a:cubicBezTo>
                    <a:pt x="650" y="692"/>
                    <a:pt x="661" y="691"/>
                    <a:pt x="664" y="690"/>
                  </a:cubicBezTo>
                  <a:cubicBezTo>
                    <a:pt x="673" y="688"/>
                    <a:pt x="683" y="684"/>
                    <a:pt x="689" y="676"/>
                  </a:cubicBezTo>
                  <a:cubicBezTo>
                    <a:pt x="696" y="669"/>
                    <a:pt x="699" y="660"/>
                    <a:pt x="700" y="652"/>
                  </a:cubicBezTo>
                  <a:cubicBezTo>
                    <a:pt x="705" y="647"/>
                    <a:pt x="710" y="642"/>
                    <a:pt x="714" y="636"/>
                  </a:cubicBezTo>
                  <a:cubicBezTo>
                    <a:pt x="729" y="610"/>
                    <a:pt x="711" y="572"/>
                    <a:pt x="704" y="546"/>
                  </a:cubicBezTo>
                  <a:cubicBezTo>
                    <a:pt x="695" y="510"/>
                    <a:pt x="686" y="474"/>
                    <a:pt x="676" y="438"/>
                  </a:cubicBezTo>
                  <a:cubicBezTo>
                    <a:pt x="671" y="414"/>
                    <a:pt x="668" y="386"/>
                    <a:pt x="653" y="368"/>
                  </a:cubicBezTo>
                  <a:cubicBezTo>
                    <a:pt x="651" y="365"/>
                    <a:pt x="649" y="362"/>
                    <a:pt x="646" y="360"/>
                  </a:cubicBezTo>
                  <a:cubicBezTo>
                    <a:pt x="662" y="369"/>
                    <a:pt x="689" y="360"/>
                    <a:pt x="687" y="338"/>
                  </a:cubicBezTo>
                  <a:cubicBezTo>
                    <a:pt x="690" y="285"/>
                    <a:pt x="737" y="254"/>
                    <a:pt x="764" y="213"/>
                  </a:cubicBezTo>
                  <a:cubicBezTo>
                    <a:pt x="782" y="187"/>
                    <a:pt x="787" y="152"/>
                    <a:pt x="785" y="117"/>
                  </a:cubicBezTo>
                  <a:close/>
                  <a:moveTo>
                    <a:pt x="650" y="48"/>
                  </a:moveTo>
                  <a:cubicBezTo>
                    <a:pt x="665" y="46"/>
                    <a:pt x="680" y="46"/>
                    <a:pt x="694" y="47"/>
                  </a:cubicBezTo>
                  <a:cubicBezTo>
                    <a:pt x="709" y="48"/>
                    <a:pt x="720" y="52"/>
                    <a:pt x="733" y="43"/>
                  </a:cubicBezTo>
                  <a:cubicBezTo>
                    <a:pt x="743" y="37"/>
                    <a:pt x="744" y="24"/>
                    <a:pt x="737" y="15"/>
                  </a:cubicBezTo>
                  <a:cubicBezTo>
                    <a:pt x="724" y="0"/>
                    <a:pt x="702" y="2"/>
                    <a:pt x="683" y="2"/>
                  </a:cubicBezTo>
                  <a:cubicBezTo>
                    <a:pt x="662" y="3"/>
                    <a:pt x="640" y="6"/>
                    <a:pt x="619" y="12"/>
                  </a:cubicBezTo>
                  <a:cubicBezTo>
                    <a:pt x="594" y="20"/>
                    <a:pt x="541" y="37"/>
                    <a:pt x="546" y="70"/>
                  </a:cubicBezTo>
                  <a:cubicBezTo>
                    <a:pt x="548" y="79"/>
                    <a:pt x="560" y="79"/>
                    <a:pt x="565" y="72"/>
                  </a:cubicBezTo>
                  <a:cubicBezTo>
                    <a:pt x="570" y="64"/>
                    <a:pt x="595" y="60"/>
                    <a:pt x="605" y="57"/>
                  </a:cubicBezTo>
                  <a:cubicBezTo>
                    <a:pt x="619" y="53"/>
                    <a:pt x="635" y="50"/>
                    <a:pt x="650" y="48"/>
                  </a:cubicBezTo>
                  <a:close/>
                  <a:moveTo>
                    <a:pt x="1330" y="393"/>
                  </a:moveTo>
                  <a:cubicBezTo>
                    <a:pt x="1290" y="371"/>
                    <a:pt x="1242" y="401"/>
                    <a:pt x="1206" y="419"/>
                  </a:cubicBezTo>
                  <a:cubicBezTo>
                    <a:pt x="1159" y="442"/>
                    <a:pt x="1112" y="467"/>
                    <a:pt x="1064" y="489"/>
                  </a:cubicBezTo>
                  <a:cubicBezTo>
                    <a:pt x="1022" y="508"/>
                    <a:pt x="985" y="505"/>
                    <a:pt x="943" y="485"/>
                  </a:cubicBezTo>
                  <a:cubicBezTo>
                    <a:pt x="904" y="467"/>
                    <a:pt x="868" y="445"/>
                    <a:pt x="826" y="435"/>
                  </a:cubicBezTo>
                  <a:cubicBezTo>
                    <a:pt x="809" y="432"/>
                    <a:pt x="791" y="446"/>
                    <a:pt x="796" y="465"/>
                  </a:cubicBezTo>
                  <a:cubicBezTo>
                    <a:pt x="804" y="487"/>
                    <a:pt x="812" y="510"/>
                    <a:pt x="815" y="534"/>
                  </a:cubicBezTo>
                  <a:cubicBezTo>
                    <a:pt x="818" y="557"/>
                    <a:pt x="799" y="568"/>
                    <a:pt x="781" y="579"/>
                  </a:cubicBezTo>
                  <a:cubicBezTo>
                    <a:pt x="769" y="586"/>
                    <a:pt x="768" y="599"/>
                    <a:pt x="772" y="610"/>
                  </a:cubicBezTo>
                  <a:cubicBezTo>
                    <a:pt x="786" y="642"/>
                    <a:pt x="798" y="676"/>
                    <a:pt x="817" y="704"/>
                  </a:cubicBezTo>
                  <a:cubicBezTo>
                    <a:pt x="828" y="720"/>
                    <a:pt x="850" y="710"/>
                    <a:pt x="847" y="692"/>
                  </a:cubicBezTo>
                  <a:cubicBezTo>
                    <a:pt x="842" y="663"/>
                    <a:pt x="831" y="636"/>
                    <a:pt x="820" y="609"/>
                  </a:cubicBezTo>
                  <a:cubicBezTo>
                    <a:pt x="839" y="596"/>
                    <a:pt x="855" y="580"/>
                    <a:pt x="861" y="558"/>
                  </a:cubicBezTo>
                  <a:cubicBezTo>
                    <a:pt x="865" y="539"/>
                    <a:pt x="862" y="517"/>
                    <a:pt x="856" y="497"/>
                  </a:cubicBezTo>
                  <a:cubicBezTo>
                    <a:pt x="881" y="508"/>
                    <a:pt x="905" y="522"/>
                    <a:pt x="930" y="534"/>
                  </a:cubicBezTo>
                  <a:cubicBezTo>
                    <a:pt x="971" y="551"/>
                    <a:pt x="1012" y="559"/>
                    <a:pt x="1055" y="546"/>
                  </a:cubicBezTo>
                  <a:cubicBezTo>
                    <a:pt x="1103" y="531"/>
                    <a:pt x="1148" y="504"/>
                    <a:pt x="1193" y="482"/>
                  </a:cubicBezTo>
                  <a:cubicBezTo>
                    <a:pt x="1216" y="470"/>
                    <a:pt x="1239" y="458"/>
                    <a:pt x="1263" y="448"/>
                  </a:cubicBezTo>
                  <a:cubicBezTo>
                    <a:pt x="1285" y="438"/>
                    <a:pt x="1309" y="434"/>
                    <a:pt x="1330" y="421"/>
                  </a:cubicBezTo>
                  <a:cubicBezTo>
                    <a:pt x="1339" y="415"/>
                    <a:pt x="1341" y="400"/>
                    <a:pt x="1330" y="393"/>
                  </a:cubicBezTo>
                  <a:close/>
                  <a:moveTo>
                    <a:pt x="863" y="291"/>
                  </a:moveTo>
                  <a:cubicBezTo>
                    <a:pt x="857" y="315"/>
                    <a:pt x="856" y="337"/>
                    <a:pt x="861" y="361"/>
                  </a:cubicBezTo>
                  <a:cubicBezTo>
                    <a:pt x="864" y="375"/>
                    <a:pt x="884" y="370"/>
                    <a:pt x="886" y="357"/>
                  </a:cubicBezTo>
                  <a:cubicBezTo>
                    <a:pt x="887" y="340"/>
                    <a:pt x="892" y="322"/>
                    <a:pt x="899" y="307"/>
                  </a:cubicBezTo>
                  <a:cubicBezTo>
                    <a:pt x="903" y="298"/>
                    <a:pt x="903" y="290"/>
                    <a:pt x="896" y="283"/>
                  </a:cubicBezTo>
                  <a:cubicBezTo>
                    <a:pt x="893" y="279"/>
                    <a:pt x="888" y="277"/>
                    <a:pt x="882" y="277"/>
                  </a:cubicBezTo>
                  <a:cubicBezTo>
                    <a:pt x="874" y="277"/>
                    <a:pt x="866" y="283"/>
                    <a:pt x="863" y="291"/>
                  </a:cubicBezTo>
                  <a:close/>
                  <a:moveTo>
                    <a:pt x="200" y="366"/>
                  </a:moveTo>
                  <a:cubicBezTo>
                    <a:pt x="171" y="362"/>
                    <a:pt x="141" y="352"/>
                    <a:pt x="112" y="351"/>
                  </a:cubicBezTo>
                  <a:cubicBezTo>
                    <a:pt x="97" y="350"/>
                    <a:pt x="95" y="369"/>
                    <a:pt x="105" y="376"/>
                  </a:cubicBezTo>
                  <a:cubicBezTo>
                    <a:pt x="129" y="393"/>
                    <a:pt x="161" y="401"/>
                    <a:pt x="189" y="407"/>
                  </a:cubicBezTo>
                  <a:cubicBezTo>
                    <a:pt x="204" y="411"/>
                    <a:pt x="219" y="414"/>
                    <a:pt x="235" y="414"/>
                  </a:cubicBezTo>
                  <a:cubicBezTo>
                    <a:pt x="249" y="413"/>
                    <a:pt x="263" y="408"/>
                    <a:pt x="278" y="408"/>
                  </a:cubicBezTo>
                  <a:cubicBezTo>
                    <a:pt x="309" y="407"/>
                    <a:pt x="342" y="421"/>
                    <a:pt x="372" y="428"/>
                  </a:cubicBezTo>
                  <a:cubicBezTo>
                    <a:pt x="397" y="435"/>
                    <a:pt x="437" y="454"/>
                    <a:pt x="461" y="439"/>
                  </a:cubicBezTo>
                  <a:cubicBezTo>
                    <a:pt x="470" y="434"/>
                    <a:pt x="473" y="423"/>
                    <a:pt x="468" y="414"/>
                  </a:cubicBezTo>
                  <a:cubicBezTo>
                    <a:pt x="468" y="413"/>
                    <a:pt x="467" y="412"/>
                    <a:pt x="466" y="411"/>
                  </a:cubicBezTo>
                  <a:cubicBezTo>
                    <a:pt x="470" y="401"/>
                    <a:pt x="466" y="388"/>
                    <a:pt x="454" y="383"/>
                  </a:cubicBezTo>
                  <a:cubicBezTo>
                    <a:pt x="423" y="372"/>
                    <a:pt x="385" y="370"/>
                    <a:pt x="353" y="365"/>
                  </a:cubicBezTo>
                  <a:cubicBezTo>
                    <a:pt x="325" y="361"/>
                    <a:pt x="293" y="353"/>
                    <a:pt x="266" y="361"/>
                  </a:cubicBezTo>
                  <a:cubicBezTo>
                    <a:pt x="244" y="364"/>
                    <a:pt x="223" y="369"/>
                    <a:pt x="200" y="366"/>
                  </a:cubicBezTo>
                  <a:close/>
                  <a:moveTo>
                    <a:pt x="1111" y="323"/>
                  </a:moveTo>
                  <a:cubicBezTo>
                    <a:pt x="1133" y="333"/>
                    <a:pt x="1166" y="336"/>
                    <a:pt x="1189" y="327"/>
                  </a:cubicBezTo>
                  <a:cubicBezTo>
                    <a:pt x="1212" y="318"/>
                    <a:pt x="1232" y="292"/>
                    <a:pt x="1227" y="267"/>
                  </a:cubicBezTo>
                  <a:cubicBezTo>
                    <a:pt x="1226" y="261"/>
                    <a:pt x="1223" y="258"/>
                    <a:pt x="1220" y="255"/>
                  </a:cubicBezTo>
                  <a:cubicBezTo>
                    <a:pt x="1228" y="249"/>
                    <a:pt x="1235" y="241"/>
                    <a:pt x="1243" y="235"/>
                  </a:cubicBezTo>
                  <a:cubicBezTo>
                    <a:pt x="1256" y="225"/>
                    <a:pt x="1269" y="215"/>
                    <a:pt x="1281" y="206"/>
                  </a:cubicBezTo>
                  <a:cubicBezTo>
                    <a:pt x="1292" y="198"/>
                    <a:pt x="1287" y="178"/>
                    <a:pt x="1272" y="183"/>
                  </a:cubicBezTo>
                  <a:cubicBezTo>
                    <a:pt x="1255" y="188"/>
                    <a:pt x="1238" y="195"/>
                    <a:pt x="1223" y="205"/>
                  </a:cubicBezTo>
                  <a:cubicBezTo>
                    <a:pt x="1208" y="214"/>
                    <a:pt x="1191" y="224"/>
                    <a:pt x="1182" y="240"/>
                  </a:cubicBezTo>
                  <a:cubicBezTo>
                    <a:pt x="1177" y="249"/>
                    <a:pt x="1180" y="258"/>
                    <a:pt x="1187" y="262"/>
                  </a:cubicBezTo>
                  <a:cubicBezTo>
                    <a:pt x="1182" y="269"/>
                    <a:pt x="1178" y="278"/>
                    <a:pt x="1170" y="282"/>
                  </a:cubicBezTo>
                  <a:cubicBezTo>
                    <a:pt x="1159" y="288"/>
                    <a:pt x="1136" y="283"/>
                    <a:pt x="1126" y="279"/>
                  </a:cubicBezTo>
                  <a:cubicBezTo>
                    <a:pt x="1094" y="264"/>
                    <a:pt x="1105" y="227"/>
                    <a:pt x="1090" y="201"/>
                  </a:cubicBezTo>
                  <a:cubicBezTo>
                    <a:pt x="1088" y="197"/>
                    <a:pt x="1083" y="195"/>
                    <a:pt x="1079" y="198"/>
                  </a:cubicBezTo>
                  <a:cubicBezTo>
                    <a:pt x="1035" y="230"/>
                    <a:pt x="1070" y="305"/>
                    <a:pt x="1111" y="323"/>
                  </a:cubicBezTo>
                  <a:close/>
                </a:path>
              </a:pathLst>
            </a:custGeom>
            <a:solidFill>
              <a:srgbClr val="FFFFFF">
                <a:alpha val="14902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81898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487772" y="1499913"/>
            <a:ext cx="6174286" cy="4203114"/>
          </a:xfrm>
        </p:spPr>
        <p:txBody>
          <a:bodyPr/>
          <a:lstStyle/>
          <a:p>
            <a:r>
              <a:rPr lang="cs-CZ" dirty="0" smtClean="0"/>
              <a:t>Úvod a historické okénko</a:t>
            </a:r>
            <a:endParaRPr lang="cs-CZ" dirty="0"/>
          </a:p>
        </p:txBody>
      </p:sp>
      <p:grpSp>
        <p:nvGrpSpPr>
          <p:cNvPr id="8" name="Skupina 7"/>
          <p:cNvGrpSpPr/>
          <p:nvPr/>
        </p:nvGrpSpPr>
        <p:grpSpPr>
          <a:xfrm>
            <a:off x="6145124" y="1499913"/>
            <a:ext cx="5029200" cy="2962574"/>
            <a:chOff x="6541939" y="2069262"/>
            <a:chExt cx="5029200" cy="296257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1939" y="2069262"/>
              <a:ext cx="5029200" cy="285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6541939" y="2218787"/>
              <a:ext cx="5029200" cy="2813049"/>
            </a:xfrm>
            <a:custGeom>
              <a:avLst/>
              <a:gdLst>
                <a:gd name="T0" fmla="*/ 104 w 1341"/>
                <a:gd name="T1" fmla="*/ 546 h 750"/>
                <a:gd name="T2" fmla="*/ 111 w 1341"/>
                <a:gd name="T3" fmla="*/ 532 h 750"/>
                <a:gd name="T4" fmla="*/ 157 w 1341"/>
                <a:gd name="T5" fmla="*/ 568 h 750"/>
                <a:gd name="T6" fmla="*/ 367 w 1341"/>
                <a:gd name="T7" fmla="*/ 593 h 750"/>
                <a:gd name="T8" fmla="*/ 244 w 1341"/>
                <a:gd name="T9" fmla="*/ 664 h 750"/>
                <a:gd name="T10" fmla="*/ 243 w 1341"/>
                <a:gd name="T11" fmla="*/ 663 h 750"/>
                <a:gd name="T12" fmla="*/ 200 w 1341"/>
                <a:gd name="T13" fmla="*/ 664 h 750"/>
                <a:gd name="T14" fmla="*/ 188 w 1341"/>
                <a:gd name="T15" fmla="*/ 679 h 750"/>
                <a:gd name="T16" fmla="*/ 141 w 1341"/>
                <a:gd name="T17" fmla="*/ 729 h 750"/>
                <a:gd name="T18" fmla="*/ 236 w 1341"/>
                <a:gd name="T19" fmla="*/ 708 h 750"/>
                <a:gd name="T20" fmla="*/ 241 w 1341"/>
                <a:gd name="T21" fmla="*/ 689 h 750"/>
                <a:gd name="T22" fmla="*/ 339 w 1341"/>
                <a:gd name="T23" fmla="*/ 633 h 750"/>
                <a:gd name="T24" fmla="*/ 413 w 1341"/>
                <a:gd name="T25" fmla="*/ 573 h 750"/>
                <a:gd name="T26" fmla="*/ 486 w 1341"/>
                <a:gd name="T27" fmla="*/ 627 h 750"/>
                <a:gd name="T28" fmla="*/ 54 w 1341"/>
                <a:gd name="T29" fmla="*/ 256 h 750"/>
                <a:gd name="T30" fmla="*/ 141 w 1341"/>
                <a:gd name="T31" fmla="*/ 152 h 750"/>
                <a:gd name="T32" fmla="*/ 8 w 1341"/>
                <a:gd name="T33" fmla="*/ 128 h 750"/>
                <a:gd name="T34" fmla="*/ 183 w 1341"/>
                <a:gd name="T35" fmla="*/ 95 h 750"/>
                <a:gd name="T36" fmla="*/ 222 w 1341"/>
                <a:gd name="T37" fmla="*/ 218 h 750"/>
                <a:gd name="T38" fmla="*/ 171 w 1341"/>
                <a:gd name="T39" fmla="*/ 245 h 750"/>
                <a:gd name="T40" fmla="*/ 340 w 1341"/>
                <a:gd name="T41" fmla="*/ 203 h 750"/>
                <a:gd name="T42" fmla="*/ 349 w 1341"/>
                <a:gd name="T43" fmla="*/ 53 h 750"/>
                <a:gd name="T44" fmla="*/ 785 w 1341"/>
                <a:gd name="T45" fmla="*/ 117 h 750"/>
                <a:gd name="T46" fmla="*/ 803 w 1341"/>
                <a:gd name="T47" fmla="*/ 70 h 750"/>
                <a:gd name="T48" fmla="*/ 750 w 1341"/>
                <a:gd name="T49" fmla="*/ 55 h 750"/>
                <a:gd name="T50" fmla="*/ 577 w 1341"/>
                <a:gd name="T51" fmla="*/ 330 h 750"/>
                <a:gd name="T52" fmla="*/ 625 w 1341"/>
                <a:gd name="T53" fmla="*/ 425 h 750"/>
                <a:gd name="T54" fmla="*/ 651 w 1341"/>
                <a:gd name="T55" fmla="*/ 631 h 750"/>
                <a:gd name="T56" fmla="*/ 632 w 1341"/>
                <a:gd name="T57" fmla="*/ 700 h 750"/>
                <a:gd name="T58" fmla="*/ 700 w 1341"/>
                <a:gd name="T59" fmla="*/ 652 h 750"/>
                <a:gd name="T60" fmla="*/ 653 w 1341"/>
                <a:gd name="T61" fmla="*/ 368 h 750"/>
                <a:gd name="T62" fmla="*/ 785 w 1341"/>
                <a:gd name="T63" fmla="*/ 117 h 750"/>
                <a:gd name="T64" fmla="*/ 737 w 1341"/>
                <a:gd name="T65" fmla="*/ 15 h 750"/>
                <a:gd name="T66" fmla="*/ 565 w 1341"/>
                <a:gd name="T67" fmla="*/ 72 h 750"/>
                <a:gd name="T68" fmla="*/ 1206 w 1341"/>
                <a:gd name="T69" fmla="*/ 419 h 750"/>
                <a:gd name="T70" fmla="*/ 796 w 1341"/>
                <a:gd name="T71" fmla="*/ 465 h 750"/>
                <a:gd name="T72" fmla="*/ 817 w 1341"/>
                <a:gd name="T73" fmla="*/ 704 h 750"/>
                <a:gd name="T74" fmla="*/ 856 w 1341"/>
                <a:gd name="T75" fmla="*/ 497 h 750"/>
                <a:gd name="T76" fmla="*/ 1263 w 1341"/>
                <a:gd name="T77" fmla="*/ 448 h 750"/>
                <a:gd name="T78" fmla="*/ 861 w 1341"/>
                <a:gd name="T79" fmla="*/ 361 h 750"/>
                <a:gd name="T80" fmla="*/ 882 w 1341"/>
                <a:gd name="T81" fmla="*/ 277 h 750"/>
                <a:gd name="T82" fmla="*/ 105 w 1341"/>
                <a:gd name="T83" fmla="*/ 376 h 750"/>
                <a:gd name="T84" fmla="*/ 372 w 1341"/>
                <a:gd name="T85" fmla="*/ 428 h 750"/>
                <a:gd name="T86" fmla="*/ 454 w 1341"/>
                <a:gd name="T87" fmla="*/ 383 h 750"/>
                <a:gd name="T88" fmla="*/ 1111 w 1341"/>
                <a:gd name="T89" fmla="*/ 323 h 750"/>
                <a:gd name="T90" fmla="*/ 1243 w 1341"/>
                <a:gd name="T91" fmla="*/ 235 h 750"/>
                <a:gd name="T92" fmla="*/ 1182 w 1341"/>
                <a:gd name="T93" fmla="*/ 240 h 750"/>
                <a:gd name="T94" fmla="*/ 1090 w 1341"/>
                <a:gd name="T95" fmla="*/ 201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750">
                  <a:moveTo>
                    <a:pt x="123" y="596"/>
                  </a:moveTo>
                  <a:cubicBezTo>
                    <a:pt x="108" y="600"/>
                    <a:pt x="90" y="597"/>
                    <a:pt x="79" y="586"/>
                  </a:cubicBezTo>
                  <a:cubicBezTo>
                    <a:pt x="67" y="573"/>
                    <a:pt x="68" y="554"/>
                    <a:pt x="83" y="544"/>
                  </a:cubicBezTo>
                  <a:cubicBezTo>
                    <a:pt x="89" y="539"/>
                    <a:pt x="99" y="541"/>
                    <a:pt x="104" y="546"/>
                  </a:cubicBezTo>
                  <a:cubicBezTo>
                    <a:pt x="105" y="547"/>
                    <a:pt x="105" y="547"/>
                    <a:pt x="105" y="547"/>
                  </a:cubicBezTo>
                  <a:cubicBezTo>
                    <a:pt x="106" y="547"/>
                    <a:pt x="106" y="546"/>
                    <a:pt x="105" y="547"/>
                  </a:cubicBezTo>
                  <a:cubicBezTo>
                    <a:pt x="109" y="543"/>
                    <a:pt x="109" y="540"/>
                    <a:pt x="110" y="534"/>
                  </a:cubicBezTo>
                  <a:cubicBezTo>
                    <a:pt x="111" y="533"/>
                    <a:pt x="111" y="533"/>
                    <a:pt x="111" y="532"/>
                  </a:cubicBezTo>
                  <a:cubicBezTo>
                    <a:pt x="111" y="532"/>
                    <a:pt x="111" y="531"/>
                    <a:pt x="111" y="529"/>
                  </a:cubicBezTo>
                  <a:cubicBezTo>
                    <a:pt x="112" y="523"/>
                    <a:pt x="113" y="518"/>
                    <a:pt x="117" y="512"/>
                  </a:cubicBezTo>
                  <a:cubicBezTo>
                    <a:pt x="129" y="492"/>
                    <a:pt x="157" y="498"/>
                    <a:pt x="165" y="519"/>
                  </a:cubicBezTo>
                  <a:cubicBezTo>
                    <a:pt x="170" y="533"/>
                    <a:pt x="164" y="555"/>
                    <a:pt x="157" y="568"/>
                  </a:cubicBezTo>
                  <a:cubicBezTo>
                    <a:pt x="150" y="581"/>
                    <a:pt x="137" y="592"/>
                    <a:pt x="123" y="596"/>
                  </a:cubicBezTo>
                  <a:close/>
                  <a:moveTo>
                    <a:pt x="413" y="573"/>
                  </a:moveTo>
                  <a:cubicBezTo>
                    <a:pt x="403" y="564"/>
                    <a:pt x="387" y="562"/>
                    <a:pt x="377" y="573"/>
                  </a:cubicBezTo>
                  <a:cubicBezTo>
                    <a:pt x="371" y="579"/>
                    <a:pt x="369" y="586"/>
                    <a:pt x="367" y="593"/>
                  </a:cubicBezTo>
                  <a:cubicBezTo>
                    <a:pt x="368" y="590"/>
                    <a:pt x="367" y="593"/>
                    <a:pt x="366" y="594"/>
                  </a:cubicBezTo>
                  <a:cubicBezTo>
                    <a:pt x="363" y="593"/>
                    <a:pt x="359" y="592"/>
                    <a:pt x="355" y="593"/>
                  </a:cubicBezTo>
                  <a:cubicBezTo>
                    <a:pt x="333" y="598"/>
                    <a:pt x="310" y="616"/>
                    <a:pt x="291" y="629"/>
                  </a:cubicBezTo>
                  <a:cubicBezTo>
                    <a:pt x="275" y="640"/>
                    <a:pt x="259" y="651"/>
                    <a:pt x="244" y="664"/>
                  </a:cubicBezTo>
                  <a:cubicBezTo>
                    <a:pt x="241" y="666"/>
                    <a:pt x="238" y="669"/>
                    <a:pt x="235" y="671"/>
                  </a:cubicBezTo>
                  <a:cubicBezTo>
                    <a:pt x="235" y="671"/>
                    <a:pt x="235" y="671"/>
                    <a:pt x="235" y="671"/>
                  </a:cubicBezTo>
                  <a:cubicBezTo>
                    <a:pt x="238" y="669"/>
                    <a:pt x="241" y="666"/>
                    <a:pt x="244" y="664"/>
                  </a:cubicBezTo>
                  <a:cubicBezTo>
                    <a:pt x="244" y="663"/>
                    <a:pt x="244" y="663"/>
                    <a:pt x="243" y="663"/>
                  </a:cubicBezTo>
                  <a:cubicBezTo>
                    <a:pt x="233" y="645"/>
                    <a:pt x="207" y="644"/>
                    <a:pt x="200" y="664"/>
                  </a:cubicBezTo>
                  <a:cubicBezTo>
                    <a:pt x="200" y="664"/>
                    <a:pt x="200" y="665"/>
                    <a:pt x="200" y="665"/>
                  </a:cubicBezTo>
                  <a:cubicBezTo>
                    <a:pt x="200" y="665"/>
                    <a:pt x="200" y="665"/>
                    <a:pt x="200" y="665"/>
                  </a:cubicBezTo>
                  <a:cubicBezTo>
                    <a:pt x="200" y="664"/>
                    <a:pt x="200" y="664"/>
                    <a:pt x="200" y="664"/>
                  </a:cubicBezTo>
                  <a:cubicBezTo>
                    <a:pt x="201" y="662"/>
                    <a:pt x="201" y="662"/>
                    <a:pt x="200" y="665"/>
                  </a:cubicBezTo>
                  <a:cubicBezTo>
                    <a:pt x="199" y="665"/>
                    <a:pt x="199" y="665"/>
                    <a:pt x="199" y="665"/>
                  </a:cubicBezTo>
                  <a:cubicBezTo>
                    <a:pt x="198" y="666"/>
                    <a:pt x="197" y="667"/>
                    <a:pt x="196" y="668"/>
                  </a:cubicBezTo>
                  <a:cubicBezTo>
                    <a:pt x="192" y="671"/>
                    <a:pt x="190" y="675"/>
                    <a:pt x="188" y="679"/>
                  </a:cubicBezTo>
                  <a:cubicBezTo>
                    <a:pt x="187" y="679"/>
                    <a:pt x="187" y="680"/>
                    <a:pt x="186" y="681"/>
                  </a:cubicBezTo>
                  <a:cubicBezTo>
                    <a:pt x="177" y="690"/>
                    <a:pt x="174" y="684"/>
                    <a:pt x="162" y="688"/>
                  </a:cubicBezTo>
                  <a:cubicBezTo>
                    <a:pt x="159" y="688"/>
                    <a:pt x="157" y="688"/>
                    <a:pt x="155" y="689"/>
                  </a:cubicBezTo>
                  <a:cubicBezTo>
                    <a:pt x="138" y="695"/>
                    <a:pt x="132" y="714"/>
                    <a:pt x="141" y="729"/>
                  </a:cubicBezTo>
                  <a:cubicBezTo>
                    <a:pt x="149" y="743"/>
                    <a:pt x="165" y="750"/>
                    <a:pt x="180" y="750"/>
                  </a:cubicBezTo>
                  <a:cubicBezTo>
                    <a:pt x="195" y="750"/>
                    <a:pt x="211" y="742"/>
                    <a:pt x="221" y="731"/>
                  </a:cubicBezTo>
                  <a:cubicBezTo>
                    <a:pt x="226" y="726"/>
                    <a:pt x="232" y="718"/>
                    <a:pt x="236" y="709"/>
                  </a:cubicBezTo>
                  <a:cubicBezTo>
                    <a:pt x="236" y="709"/>
                    <a:pt x="236" y="709"/>
                    <a:pt x="236" y="708"/>
                  </a:cubicBezTo>
                  <a:cubicBezTo>
                    <a:pt x="240" y="702"/>
                    <a:pt x="244" y="694"/>
                    <a:pt x="246" y="687"/>
                  </a:cubicBezTo>
                  <a:cubicBezTo>
                    <a:pt x="245" y="687"/>
                    <a:pt x="243" y="688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3" y="688"/>
                    <a:pt x="245" y="687"/>
                    <a:pt x="246" y="687"/>
                  </a:cubicBezTo>
                  <a:cubicBezTo>
                    <a:pt x="265" y="676"/>
                    <a:pt x="283" y="666"/>
                    <a:pt x="302" y="655"/>
                  </a:cubicBezTo>
                  <a:cubicBezTo>
                    <a:pt x="313" y="649"/>
                    <a:pt x="326" y="640"/>
                    <a:pt x="339" y="633"/>
                  </a:cubicBezTo>
                  <a:cubicBezTo>
                    <a:pt x="342" y="641"/>
                    <a:pt x="350" y="648"/>
                    <a:pt x="359" y="649"/>
                  </a:cubicBezTo>
                  <a:cubicBezTo>
                    <a:pt x="371" y="652"/>
                    <a:pt x="382" y="648"/>
                    <a:pt x="392" y="641"/>
                  </a:cubicBezTo>
                  <a:cubicBezTo>
                    <a:pt x="401" y="634"/>
                    <a:pt x="409" y="627"/>
                    <a:pt x="416" y="618"/>
                  </a:cubicBezTo>
                  <a:cubicBezTo>
                    <a:pt x="424" y="605"/>
                    <a:pt x="426" y="584"/>
                    <a:pt x="413" y="573"/>
                  </a:cubicBezTo>
                  <a:close/>
                  <a:moveTo>
                    <a:pt x="486" y="606"/>
                  </a:moveTo>
                  <a:cubicBezTo>
                    <a:pt x="471" y="599"/>
                    <a:pt x="454" y="601"/>
                    <a:pt x="438" y="599"/>
                  </a:cubicBezTo>
                  <a:cubicBezTo>
                    <a:pt x="420" y="596"/>
                    <a:pt x="413" y="619"/>
                    <a:pt x="430" y="625"/>
                  </a:cubicBezTo>
                  <a:cubicBezTo>
                    <a:pt x="447" y="631"/>
                    <a:pt x="469" y="638"/>
                    <a:pt x="486" y="627"/>
                  </a:cubicBezTo>
                  <a:cubicBezTo>
                    <a:pt x="493" y="623"/>
                    <a:pt x="494" y="610"/>
                    <a:pt x="486" y="606"/>
                  </a:cubicBezTo>
                  <a:close/>
                  <a:moveTo>
                    <a:pt x="21" y="284"/>
                  </a:moveTo>
                  <a:cubicBezTo>
                    <a:pt x="12" y="276"/>
                    <a:pt x="17" y="262"/>
                    <a:pt x="28" y="259"/>
                  </a:cubicBezTo>
                  <a:cubicBezTo>
                    <a:pt x="36" y="256"/>
                    <a:pt x="45" y="256"/>
                    <a:pt x="54" y="256"/>
                  </a:cubicBezTo>
                  <a:cubicBezTo>
                    <a:pt x="75" y="246"/>
                    <a:pt x="96" y="237"/>
                    <a:pt x="117" y="228"/>
                  </a:cubicBezTo>
                  <a:cubicBezTo>
                    <a:pt x="131" y="222"/>
                    <a:pt x="136" y="218"/>
                    <a:pt x="136" y="203"/>
                  </a:cubicBezTo>
                  <a:cubicBezTo>
                    <a:pt x="136" y="194"/>
                    <a:pt x="135" y="186"/>
                    <a:pt x="134" y="178"/>
                  </a:cubicBezTo>
                  <a:cubicBezTo>
                    <a:pt x="131" y="169"/>
                    <a:pt x="133" y="157"/>
                    <a:pt x="141" y="152"/>
                  </a:cubicBezTo>
                  <a:cubicBezTo>
                    <a:pt x="144" y="149"/>
                    <a:pt x="148" y="147"/>
                    <a:pt x="152" y="146"/>
                  </a:cubicBezTo>
                  <a:cubicBezTo>
                    <a:pt x="158" y="144"/>
                    <a:pt x="164" y="141"/>
                    <a:pt x="169" y="136"/>
                  </a:cubicBezTo>
                  <a:cubicBezTo>
                    <a:pt x="146" y="139"/>
                    <a:pt x="121" y="137"/>
                    <a:pt x="98" y="137"/>
                  </a:cubicBezTo>
                  <a:cubicBezTo>
                    <a:pt x="69" y="136"/>
                    <a:pt x="37" y="137"/>
                    <a:pt x="8" y="128"/>
                  </a:cubicBezTo>
                  <a:cubicBezTo>
                    <a:pt x="0" y="125"/>
                    <a:pt x="0" y="114"/>
                    <a:pt x="8" y="111"/>
                  </a:cubicBezTo>
                  <a:cubicBezTo>
                    <a:pt x="46" y="100"/>
                    <a:pt x="90" y="102"/>
                    <a:pt x="129" y="100"/>
                  </a:cubicBezTo>
                  <a:cubicBezTo>
                    <a:pt x="139" y="99"/>
                    <a:pt x="148" y="99"/>
                    <a:pt x="158" y="98"/>
                  </a:cubicBezTo>
                  <a:cubicBezTo>
                    <a:pt x="166" y="97"/>
                    <a:pt x="175" y="93"/>
                    <a:pt x="183" y="95"/>
                  </a:cubicBezTo>
                  <a:cubicBezTo>
                    <a:pt x="191" y="97"/>
                    <a:pt x="198" y="105"/>
                    <a:pt x="197" y="114"/>
                  </a:cubicBezTo>
                  <a:cubicBezTo>
                    <a:pt x="197" y="119"/>
                    <a:pt x="195" y="123"/>
                    <a:pt x="193" y="127"/>
                  </a:cubicBezTo>
                  <a:cubicBezTo>
                    <a:pt x="198" y="127"/>
                    <a:pt x="203" y="130"/>
                    <a:pt x="206" y="133"/>
                  </a:cubicBezTo>
                  <a:cubicBezTo>
                    <a:pt x="227" y="150"/>
                    <a:pt x="221" y="194"/>
                    <a:pt x="222" y="218"/>
                  </a:cubicBezTo>
                  <a:cubicBezTo>
                    <a:pt x="224" y="242"/>
                    <a:pt x="234" y="278"/>
                    <a:pt x="203" y="287"/>
                  </a:cubicBezTo>
                  <a:cubicBezTo>
                    <a:pt x="172" y="295"/>
                    <a:pt x="136" y="295"/>
                    <a:pt x="105" y="298"/>
                  </a:cubicBezTo>
                  <a:cubicBezTo>
                    <a:pt x="78" y="301"/>
                    <a:pt x="42" y="305"/>
                    <a:pt x="21" y="284"/>
                  </a:cubicBezTo>
                  <a:close/>
                  <a:moveTo>
                    <a:pt x="171" y="245"/>
                  </a:moveTo>
                  <a:cubicBezTo>
                    <a:pt x="173" y="245"/>
                    <a:pt x="176" y="244"/>
                    <a:pt x="179" y="244"/>
                  </a:cubicBezTo>
                  <a:cubicBezTo>
                    <a:pt x="178" y="240"/>
                    <a:pt x="178" y="237"/>
                    <a:pt x="177" y="233"/>
                  </a:cubicBezTo>
                  <a:cubicBezTo>
                    <a:pt x="176" y="237"/>
                    <a:pt x="173" y="241"/>
                    <a:pt x="171" y="245"/>
                  </a:cubicBezTo>
                  <a:close/>
                  <a:moveTo>
                    <a:pt x="340" y="203"/>
                  </a:moveTo>
                  <a:cubicBezTo>
                    <a:pt x="364" y="200"/>
                    <a:pt x="380" y="182"/>
                    <a:pt x="389" y="162"/>
                  </a:cubicBezTo>
                  <a:cubicBezTo>
                    <a:pt x="400" y="136"/>
                    <a:pt x="400" y="105"/>
                    <a:pt x="397" y="78"/>
                  </a:cubicBezTo>
                  <a:cubicBezTo>
                    <a:pt x="395" y="60"/>
                    <a:pt x="388" y="26"/>
                    <a:pt x="366" y="23"/>
                  </a:cubicBezTo>
                  <a:cubicBezTo>
                    <a:pt x="349" y="21"/>
                    <a:pt x="337" y="38"/>
                    <a:pt x="349" y="53"/>
                  </a:cubicBezTo>
                  <a:cubicBezTo>
                    <a:pt x="377" y="85"/>
                    <a:pt x="368" y="200"/>
                    <a:pt x="306" y="171"/>
                  </a:cubicBezTo>
                  <a:cubicBezTo>
                    <a:pt x="298" y="168"/>
                    <a:pt x="292" y="175"/>
                    <a:pt x="295" y="182"/>
                  </a:cubicBezTo>
                  <a:cubicBezTo>
                    <a:pt x="303" y="199"/>
                    <a:pt x="322" y="206"/>
                    <a:pt x="340" y="203"/>
                  </a:cubicBezTo>
                  <a:close/>
                  <a:moveTo>
                    <a:pt x="785" y="117"/>
                  </a:moveTo>
                  <a:cubicBezTo>
                    <a:pt x="788" y="118"/>
                    <a:pt x="792" y="118"/>
                    <a:pt x="795" y="117"/>
                  </a:cubicBezTo>
                  <a:cubicBezTo>
                    <a:pt x="840" y="101"/>
                    <a:pt x="886" y="98"/>
                    <a:pt x="933" y="100"/>
                  </a:cubicBezTo>
                  <a:cubicBezTo>
                    <a:pt x="943" y="101"/>
                    <a:pt x="948" y="85"/>
                    <a:pt x="938" y="80"/>
                  </a:cubicBezTo>
                  <a:cubicBezTo>
                    <a:pt x="895" y="62"/>
                    <a:pt x="849" y="60"/>
                    <a:pt x="803" y="70"/>
                  </a:cubicBezTo>
                  <a:cubicBezTo>
                    <a:pt x="802" y="67"/>
                    <a:pt x="800" y="65"/>
                    <a:pt x="798" y="63"/>
                  </a:cubicBezTo>
                  <a:cubicBezTo>
                    <a:pt x="792" y="59"/>
                    <a:pt x="784" y="57"/>
                    <a:pt x="777" y="58"/>
                  </a:cubicBezTo>
                  <a:cubicBezTo>
                    <a:pt x="776" y="57"/>
                    <a:pt x="776" y="56"/>
                    <a:pt x="776" y="55"/>
                  </a:cubicBezTo>
                  <a:cubicBezTo>
                    <a:pt x="773" y="43"/>
                    <a:pt x="752" y="41"/>
                    <a:pt x="750" y="55"/>
                  </a:cubicBezTo>
                  <a:cubicBezTo>
                    <a:pt x="745" y="85"/>
                    <a:pt x="743" y="115"/>
                    <a:pt x="737" y="145"/>
                  </a:cubicBezTo>
                  <a:cubicBezTo>
                    <a:pt x="733" y="173"/>
                    <a:pt x="721" y="189"/>
                    <a:pt x="702" y="209"/>
                  </a:cubicBezTo>
                  <a:cubicBezTo>
                    <a:pt x="673" y="241"/>
                    <a:pt x="644" y="277"/>
                    <a:pt x="637" y="320"/>
                  </a:cubicBezTo>
                  <a:cubicBezTo>
                    <a:pt x="616" y="322"/>
                    <a:pt x="595" y="324"/>
                    <a:pt x="577" y="330"/>
                  </a:cubicBezTo>
                  <a:cubicBezTo>
                    <a:pt x="565" y="334"/>
                    <a:pt x="564" y="351"/>
                    <a:pt x="577" y="354"/>
                  </a:cubicBezTo>
                  <a:cubicBezTo>
                    <a:pt x="588" y="357"/>
                    <a:pt x="601" y="359"/>
                    <a:pt x="613" y="359"/>
                  </a:cubicBezTo>
                  <a:cubicBezTo>
                    <a:pt x="604" y="370"/>
                    <a:pt x="602" y="389"/>
                    <a:pt x="617" y="398"/>
                  </a:cubicBezTo>
                  <a:cubicBezTo>
                    <a:pt x="620" y="399"/>
                    <a:pt x="623" y="416"/>
                    <a:pt x="625" y="425"/>
                  </a:cubicBezTo>
                  <a:cubicBezTo>
                    <a:pt x="619" y="445"/>
                    <a:pt x="622" y="467"/>
                    <a:pt x="624" y="487"/>
                  </a:cubicBezTo>
                  <a:cubicBezTo>
                    <a:pt x="628" y="518"/>
                    <a:pt x="633" y="548"/>
                    <a:pt x="639" y="578"/>
                  </a:cubicBezTo>
                  <a:cubicBezTo>
                    <a:pt x="642" y="592"/>
                    <a:pt x="645" y="606"/>
                    <a:pt x="648" y="620"/>
                  </a:cubicBezTo>
                  <a:cubicBezTo>
                    <a:pt x="648" y="622"/>
                    <a:pt x="650" y="626"/>
                    <a:pt x="651" y="631"/>
                  </a:cubicBezTo>
                  <a:cubicBezTo>
                    <a:pt x="648" y="633"/>
                    <a:pt x="645" y="635"/>
                    <a:pt x="643" y="636"/>
                  </a:cubicBezTo>
                  <a:cubicBezTo>
                    <a:pt x="636" y="641"/>
                    <a:pt x="628" y="646"/>
                    <a:pt x="621" y="651"/>
                  </a:cubicBezTo>
                  <a:cubicBezTo>
                    <a:pt x="613" y="654"/>
                    <a:pt x="606" y="659"/>
                    <a:pt x="600" y="668"/>
                  </a:cubicBezTo>
                  <a:cubicBezTo>
                    <a:pt x="586" y="687"/>
                    <a:pt x="613" y="713"/>
                    <a:pt x="632" y="700"/>
                  </a:cubicBezTo>
                  <a:cubicBezTo>
                    <a:pt x="636" y="697"/>
                    <a:pt x="640" y="695"/>
                    <a:pt x="644" y="692"/>
                  </a:cubicBezTo>
                  <a:cubicBezTo>
                    <a:pt x="650" y="692"/>
                    <a:pt x="661" y="691"/>
                    <a:pt x="664" y="690"/>
                  </a:cubicBezTo>
                  <a:cubicBezTo>
                    <a:pt x="673" y="688"/>
                    <a:pt x="683" y="684"/>
                    <a:pt x="689" y="676"/>
                  </a:cubicBezTo>
                  <a:cubicBezTo>
                    <a:pt x="696" y="669"/>
                    <a:pt x="699" y="660"/>
                    <a:pt x="700" y="652"/>
                  </a:cubicBezTo>
                  <a:cubicBezTo>
                    <a:pt x="705" y="647"/>
                    <a:pt x="710" y="642"/>
                    <a:pt x="714" y="636"/>
                  </a:cubicBezTo>
                  <a:cubicBezTo>
                    <a:pt x="729" y="610"/>
                    <a:pt x="711" y="572"/>
                    <a:pt x="704" y="546"/>
                  </a:cubicBezTo>
                  <a:cubicBezTo>
                    <a:pt x="695" y="510"/>
                    <a:pt x="686" y="474"/>
                    <a:pt x="676" y="438"/>
                  </a:cubicBezTo>
                  <a:cubicBezTo>
                    <a:pt x="671" y="414"/>
                    <a:pt x="668" y="386"/>
                    <a:pt x="653" y="368"/>
                  </a:cubicBezTo>
                  <a:cubicBezTo>
                    <a:pt x="651" y="365"/>
                    <a:pt x="649" y="362"/>
                    <a:pt x="646" y="360"/>
                  </a:cubicBezTo>
                  <a:cubicBezTo>
                    <a:pt x="662" y="369"/>
                    <a:pt x="689" y="360"/>
                    <a:pt x="687" y="338"/>
                  </a:cubicBezTo>
                  <a:cubicBezTo>
                    <a:pt x="690" y="285"/>
                    <a:pt x="737" y="254"/>
                    <a:pt x="764" y="213"/>
                  </a:cubicBezTo>
                  <a:cubicBezTo>
                    <a:pt x="782" y="187"/>
                    <a:pt x="787" y="152"/>
                    <a:pt x="785" y="117"/>
                  </a:cubicBezTo>
                  <a:close/>
                  <a:moveTo>
                    <a:pt x="650" y="48"/>
                  </a:moveTo>
                  <a:cubicBezTo>
                    <a:pt x="665" y="46"/>
                    <a:pt x="680" y="46"/>
                    <a:pt x="694" y="47"/>
                  </a:cubicBezTo>
                  <a:cubicBezTo>
                    <a:pt x="709" y="48"/>
                    <a:pt x="720" y="52"/>
                    <a:pt x="733" y="43"/>
                  </a:cubicBezTo>
                  <a:cubicBezTo>
                    <a:pt x="743" y="37"/>
                    <a:pt x="744" y="24"/>
                    <a:pt x="737" y="15"/>
                  </a:cubicBezTo>
                  <a:cubicBezTo>
                    <a:pt x="724" y="0"/>
                    <a:pt x="702" y="2"/>
                    <a:pt x="683" y="2"/>
                  </a:cubicBezTo>
                  <a:cubicBezTo>
                    <a:pt x="662" y="3"/>
                    <a:pt x="640" y="6"/>
                    <a:pt x="619" y="12"/>
                  </a:cubicBezTo>
                  <a:cubicBezTo>
                    <a:pt x="594" y="20"/>
                    <a:pt x="541" y="37"/>
                    <a:pt x="546" y="70"/>
                  </a:cubicBezTo>
                  <a:cubicBezTo>
                    <a:pt x="548" y="79"/>
                    <a:pt x="560" y="79"/>
                    <a:pt x="565" y="72"/>
                  </a:cubicBezTo>
                  <a:cubicBezTo>
                    <a:pt x="570" y="64"/>
                    <a:pt x="595" y="60"/>
                    <a:pt x="605" y="57"/>
                  </a:cubicBezTo>
                  <a:cubicBezTo>
                    <a:pt x="619" y="53"/>
                    <a:pt x="635" y="50"/>
                    <a:pt x="650" y="48"/>
                  </a:cubicBezTo>
                  <a:close/>
                  <a:moveTo>
                    <a:pt x="1330" y="393"/>
                  </a:moveTo>
                  <a:cubicBezTo>
                    <a:pt x="1290" y="371"/>
                    <a:pt x="1242" y="401"/>
                    <a:pt x="1206" y="419"/>
                  </a:cubicBezTo>
                  <a:cubicBezTo>
                    <a:pt x="1159" y="442"/>
                    <a:pt x="1112" y="467"/>
                    <a:pt x="1064" y="489"/>
                  </a:cubicBezTo>
                  <a:cubicBezTo>
                    <a:pt x="1022" y="508"/>
                    <a:pt x="985" y="505"/>
                    <a:pt x="943" y="485"/>
                  </a:cubicBezTo>
                  <a:cubicBezTo>
                    <a:pt x="904" y="467"/>
                    <a:pt x="868" y="445"/>
                    <a:pt x="826" y="435"/>
                  </a:cubicBezTo>
                  <a:cubicBezTo>
                    <a:pt x="809" y="432"/>
                    <a:pt x="791" y="446"/>
                    <a:pt x="796" y="465"/>
                  </a:cubicBezTo>
                  <a:cubicBezTo>
                    <a:pt x="804" y="487"/>
                    <a:pt x="812" y="510"/>
                    <a:pt x="815" y="534"/>
                  </a:cubicBezTo>
                  <a:cubicBezTo>
                    <a:pt x="818" y="557"/>
                    <a:pt x="799" y="568"/>
                    <a:pt x="781" y="579"/>
                  </a:cubicBezTo>
                  <a:cubicBezTo>
                    <a:pt x="769" y="586"/>
                    <a:pt x="768" y="599"/>
                    <a:pt x="772" y="610"/>
                  </a:cubicBezTo>
                  <a:cubicBezTo>
                    <a:pt x="786" y="642"/>
                    <a:pt x="798" y="676"/>
                    <a:pt x="817" y="704"/>
                  </a:cubicBezTo>
                  <a:cubicBezTo>
                    <a:pt x="828" y="720"/>
                    <a:pt x="850" y="710"/>
                    <a:pt x="847" y="692"/>
                  </a:cubicBezTo>
                  <a:cubicBezTo>
                    <a:pt x="842" y="663"/>
                    <a:pt x="831" y="636"/>
                    <a:pt x="820" y="609"/>
                  </a:cubicBezTo>
                  <a:cubicBezTo>
                    <a:pt x="839" y="596"/>
                    <a:pt x="855" y="580"/>
                    <a:pt x="861" y="558"/>
                  </a:cubicBezTo>
                  <a:cubicBezTo>
                    <a:pt x="865" y="539"/>
                    <a:pt x="862" y="517"/>
                    <a:pt x="856" y="497"/>
                  </a:cubicBezTo>
                  <a:cubicBezTo>
                    <a:pt x="881" y="508"/>
                    <a:pt x="905" y="522"/>
                    <a:pt x="930" y="534"/>
                  </a:cubicBezTo>
                  <a:cubicBezTo>
                    <a:pt x="971" y="551"/>
                    <a:pt x="1012" y="559"/>
                    <a:pt x="1055" y="546"/>
                  </a:cubicBezTo>
                  <a:cubicBezTo>
                    <a:pt x="1103" y="531"/>
                    <a:pt x="1148" y="504"/>
                    <a:pt x="1193" y="482"/>
                  </a:cubicBezTo>
                  <a:cubicBezTo>
                    <a:pt x="1216" y="470"/>
                    <a:pt x="1239" y="458"/>
                    <a:pt x="1263" y="448"/>
                  </a:cubicBezTo>
                  <a:cubicBezTo>
                    <a:pt x="1285" y="438"/>
                    <a:pt x="1309" y="434"/>
                    <a:pt x="1330" y="421"/>
                  </a:cubicBezTo>
                  <a:cubicBezTo>
                    <a:pt x="1339" y="415"/>
                    <a:pt x="1341" y="400"/>
                    <a:pt x="1330" y="393"/>
                  </a:cubicBezTo>
                  <a:close/>
                  <a:moveTo>
                    <a:pt x="863" y="291"/>
                  </a:moveTo>
                  <a:cubicBezTo>
                    <a:pt x="857" y="315"/>
                    <a:pt x="856" y="337"/>
                    <a:pt x="861" y="361"/>
                  </a:cubicBezTo>
                  <a:cubicBezTo>
                    <a:pt x="864" y="375"/>
                    <a:pt x="884" y="370"/>
                    <a:pt x="886" y="357"/>
                  </a:cubicBezTo>
                  <a:cubicBezTo>
                    <a:pt x="887" y="340"/>
                    <a:pt x="892" y="322"/>
                    <a:pt x="899" y="307"/>
                  </a:cubicBezTo>
                  <a:cubicBezTo>
                    <a:pt x="903" y="298"/>
                    <a:pt x="903" y="290"/>
                    <a:pt x="896" y="283"/>
                  </a:cubicBezTo>
                  <a:cubicBezTo>
                    <a:pt x="893" y="279"/>
                    <a:pt x="888" y="277"/>
                    <a:pt x="882" y="277"/>
                  </a:cubicBezTo>
                  <a:cubicBezTo>
                    <a:pt x="874" y="277"/>
                    <a:pt x="866" y="283"/>
                    <a:pt x="863" y="291"/>
                  </a:cubicBezTo>
                  <a:close/>
                  <a:moveTo>
                    <a:pt x="200" y="366"/>
                  </a:moveTo>
                  <a:cubicBezTo>
                    <a:pt x="171" y="362"/>
                    <a:pt x="141" y="352"/>
                    <a:pt x="112" y="351"/>
                  </a:cubicBezTo>
                  <a:cubicBezTo>
                    <a:pt x="97" y="350"/>
                    <a:pt x="95" y="369"/>
                    <a:pt x="105" y="376"/>
                  </a:cubicBezTo>
                  <a:cubicBezTo>
                    <a:pt x="129" y="393"/>
                    <a:pt x="161" y="401"/>
                    <a:pt x="189" y="407"/>
                  </a:cubicBezTo>
                  <a:cubicBezTo>
                    <a:pt x="204" y="411"/>
                    <a:pt x="219" y="414"/>
                    <a:pt x="235" y="414"/>
                  </a:cubicBezTo>
                  <a:cubicBezTo>
                    <a:pt x="249" y="413"/>
                    <a:pt x="263" y="408"/>
                    <a:pt x="278" y="408"/>
                  </a:cubicBezTo>
                  <a:cubicBezTo>
                    <a:pt x="309" y="407"/>
                    <a:pt x="342" y="421"/>
                    <a:pt x="372" y="428"/>
                  </a:cubicBezTo>
                  <a:cubicBezTo>
                    <a:pt x="397" y="435"/>
                    <a:pt x="437" y="454"/>
                    <a:pt x="461" y="439"/>
                  </a:cubicBezTo>
                  <a:cubicBezTo>
                    <a:pt x="470" y="434"/>
                    <a:pt x="473" y="423"/>
                    <a:pt x="468" y="414"/>
                  </a:cubicBezTo>
                  <a:cubicBezTo>
                    <a:pt x="468" y="413"/>
                    <a:pt x="467" y="412"/>
                    <a:pt x="466" y="411"/>
                  </a:cubicBezTo>
                  <a:cubicBezTo>
                    <a:pt x="470" y="401"/>
                    <a:pt x="466" y="388"/>
                    <a:pt x="454" y="383"/>
                  </a:cubicBezTo>
                  <a:cubicBezTo>
                    <a:pt x="423" y="372"/>
                    <a:pt x="385" y="370"/>
                    <a:pt x="353" y="365"/>
                  </a:cubicBezTo>
                  <a:cubicBezTo>
                    <a:pt x="325" y="361"/>
                    <a:pt x="293" y="353"/>
                    <a:pt x="266" y="361"/>
                  </a:cubicBezTo>
                  <a:cubicBezTo>
                    <a:pt x="244" y="364"/>
                    <a:pt x="223" y="369"/>
                    <a:pt x="200" y="366"/>
                  </a:cubicBezTo>
                  <a:close/>
                  <a:moveTo>
                    <a:pt x="1111" y="323"/>
                  </a:moveTo>
                  <a:cubicBezTo>
                    <a:pt x="1133" y="333"/>
                    <a:pt x="1166" y="336"/>
                    <a:pt x="1189" y="327"/>
                  </a:cubicBezTo>
                  <a:cubicBezTo>
                    <a:pt x="1212" y="318"/>
                    <a:pt x="1232" y="292"/>
                    <a:pt x="1227" y="267"/>
                  </a:cubicBezTo>
                  <a:cubicBezTo>
                    <a:pt x="1226" y="261"/>
                    <a:pt x="1223" y="258"/>
                    <a:pt x="1220" y="255"/>
                  </a:cubicBezTo>
                  <a:cubicBezTo>
                    <a:pt x="1228" y="249"/>
                    <a:pt x="1235" y="241"/>
                    <a:pt x="1243" y="235"/>
                  </a:cubicBezTo>
                  <a:cubicBezTo>
                    <a:pt x="1256" y="225"/>
                    <a:pt x="1269" y="215"/>
                    <a:pt x="1281" y="206"/>
                  </a:cubicBezTo>
                  <a:cubicBezTo>
                    <a:pt x="1292" y="198"/>
                    <a:pt x="1287" y="178"/>
                    <a:pt x="1272" y="183"/>
                  </a:cubicBezTo>
                  <a:cubicBezTo>
                    <a:pt x="1255" y="188"/>
                    <a:pt x="1238" y="195"/>
                    <a:pt x="1223" y="205"/>
                  </a:cubicBezTo>
                  <a:cubicBezTo>
                    <a:pt x="1208" y="214"/>
                    <a:pt x="1191" y="224"/>
                    <a:pt x="1182" y="240"/>
                  </a:cubicBezTo>
                  <a:cubicBezTo>
                    <a:pt x="1177" y="249"/>
                    <a:pt x="1180" y="258"/>
                    <a:pt x="1187" y="262"/>
                  </a:cubicBezTo>
                  <a:cubicBezTo>
                    <a:pt x="1182" y="269"/>
                    <a:pt x="1178" y="278"/>
                    <a:pt x="1170" y="282"/>
                  </a:cubicBezTo>
                  <a:cubicBezTo>
                    <a:pt x="1159" y="288"/>
                    <a:pt x="1136" y="283"/>
                    <a:pt x="1126" y="279"/>
                  </a:cubicBezTo>
                  <a:cubicBezTo>
                    <a:pt x="1094" y="264"/>
                    <a:pt x="1105" y="227"/>
                    <a:pt x="1090" y="201"/>
                  </a:cubicBezTo>
                  <a:cubicBezTo>
                    <a:pt x="1088" y="197"/>
                    <a:pt x="1083" y="195"/>
                    <a:pt x="1079" y="198"/>
                  </a:cubicBezTo>
                  <a:cubicBezTo>
                    <a:pt x="1035" y="230"/>
                    <a:pt x="1070" y="305"/>
                    <a:pt x="1111" y="323"/>
                  </a:cubicBezTo>
                  <a:close/>
                </a:path>
              </a:pathLst>
            </a:custGeom>
            <a:solidFill>
              <a:srgbClr val="FFFFFF">
                <a:alpha val="14902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20417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30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Hledání vlivných pozorování</a:t>
            </a:r>
            <a:endParaRPr lang="cs-CZ" dirty="0"/>
          </a:p>
        </p:txBody>
      </p:sp>
      <p:sp>
        <p:nvSpPr>
          <p:cNvPr id="7" name="Zástupný symbol pro obsah 4"/>
          <p:cNvSpPr>
            <a:spLocks noGrp="1"/>
          </p:cNvSpPr>
          <p:nvPr>
            <p:ph sz="quarter" idx="13"/>
          </p:nvPr>
        </p:nvSpPr>
        <p:spPr>
          <a:xfrm>
            <a:off x="274320" y="1037292"/>
            <a:ext cx="11283696" cy="1244269"/>
          </a:xfrm>
        </p:spPr>
        <p:txBody>
          <a:bodyPr/>
          <a:lstStyle/>
          <a:p>
            <a:r>
              <a:rPr lang="cs-CZ" dirty="0"/>
              <a:t>Při tvorbě regresního modelu je velmi důležité zjistit, jakým způsobem se na výsledném odhadu podílí určité (i-té) pozorování. </a:t>
            </a:r>
            <a:endParaRPr lang="cs-CZ" dirty="0" smtClean="0"/>
          </a:p>
          <a:p>
            <a:r>
              <a:rPr lang="cs-CZ" dirty="0" smtClean="0"/>
              <a:t>Nejde </a:t>
            </a:r>
            <a:r>
              <a:rPr lang="cs-CZ" dirty="0"/>
              <a:t>jen o odlehlost ve smyslu </a:t>
            </a:r>
            <a:r>
              <a:rPr lang="cs-CZ" dirty="0" err="1"/>
              <a:t>exploratorní</a:t>
            </a:r>
            <a:r>
              <a:rPr lang="cs-CZ" dirty="0"/>
              <a:t> analýzy dat, ale jde i o jeho </a:t>
            </a:r>
            <a:r>
              <a:rPr lang="cs-CZ" dirty="0" smtClean="0"/>
              <a:t>vliv na regresní analýzu. </a:t>
            </a:r>
          </a:p>
          <a:p>
            <a:r>
              <a:rPr lang="cs-CZ" dirty="0" smtClean="0"/>
              <a:t>Vhodným nástrojem je tzv. </a:t>
            </a:r>
            <a:r>
              <a:rPr lang="cs-CZ" b="1" dirty="0" smtClean="0"/>
              <a:t>projekční </a:t>
            </a:r>
            <a:r>
              <a:rPr lang="cs-CZ" b="1" dirty="0"/>
              <a:t>matice H</a:t>
            </a:r>
            <a:r>
              <a:rPr lang="cs-CZ" dirty="0"/>
              <a:t> = </a:t>
            </a:r>
            <a:r>
              <a:rPr lang="cs-CZ" dirty="0" smtClean="0"/>
              <a:t>X</a:t>
            </a:r>
            <a:r>
              <a:rPr lang="cs-CZ" baseline="30000" dirty="0" smtClean="0"/>
              <a:t> </a:t>
            </a:r>
            <a:r>
              <a:rPr lang="cs-CZ" dirty="0" smtClean="0"/>
              <a:t>(</a:t>
            </a:r>
            <a:r>
              <a:rPr lang="cs-CZ" dirty="0"/>
              <a:t>X</a:t>
            </a:r>
            <a:r>
              <a:rPr lang="cs-CZ" baseline="30000" dirty="0"/>
              <a:t>T</a:t>
            </a:r>
            <a:r>
              <a:rPr lang="cs-CZ" dirty="0"/>
              <a:t>X)</a:t>
            </a:r>
            <a:r>
              <a:rPr lang="cs-CZ" baseline="30000" dirty="0"/>
              <a:t>-</a:t>
            </a:r>
            <a:r>
              <a:rPr lang="cs-CZ" baseline="30000" dirty="0" smtClean="0"/>
              <a:t>1</a:t>
            </a:r>
            <a:r>
              <a:rPr lang="cs-CZ" dirty="0" smtClean="0"/>
              <a:t>X</a:t>
            </a:r>
            <a:r>
              <a:rPr lang="cs-CZ" baseline="30000" dirty="0" smtClean="0"/>
              <a:t>T</a:t>
            </a:r>
            <a:r>
              <a:rPr lang="cs-CZ" dirty="0"/>
              <a:t> </a:t>
            </a:r>
            <a:r>
              <a:rPr lang="cs-CZ" dirty="0" smtClean="0"/>
              <a:t>a její diagonální </a:t>
            </a:r>
            <a:r>
              <a:rPr lang="cs-CZ" dirty="0"/>
              <a:t>prvky </a:t>
            </a:r>
            <a:r>
              <a:rPr lang="cs-CZ" dirty="0" smtClean="0"/>
              <a:t>(</a:t>
            </a:r>
            <a:r>
              <a:rPr lang="cs-CZ" dirty="0" err="1"/>
              <a:t>h</a:t>
            </a:r>
            <a:r>
              <a:rPr lang="cs-CZ" baseline="-25000" dirty="0" err="1"/>
              <a:t>ii</a:t>
            </a:r>
            <a:r>
              <a:rPr lang="cs-CZ" dirty="0"/>
              <a:t>), které nabývají hodnoty od 0 do 1. </a:t>
            </a:r>
            <a:endParaRPr lang="cs-CZ" dirty="0" smtClean="0"/>
          </a:p>
          <a:p>
            <a:r>
              <a:rPr lang="cs-CZ" dirty="0" smtClean="0"/>
              <a:t>Součet </a:t>
            </a:r>
            <a:r>
              <a:rPr lang="cs-CZ" dirty="0"/>
              <a:t>(</a:t>
            </a:r>
            <a:r>
              <a:rPr lang="cs-CZ" dirty="0" err="1"/>
              <a:t>h</a:t>
            </a:r>
            <a:r>
              <a:rPr lang="cs-CZ" baseline="-25000" dirty="0" err="1"/>
              <a:t>ii</a:t>
            </a:r>
            <a:r>
              <a:rPr lang="cs-CZ" dirty="0"/>
              <a:t>), </a:t>
            </a:r>
            <a:r>
              <a:rPr lang="cs-CZ" dirty="0" smtClean="0"/>
              <a:t>, </a:t>
            </a:r>
            <a:r>
              <a:rPr lang="cs-CZ" dirty="0"/>
              <a:t>st(H) = p, kde p je počet </a:t>
            </a:r>
            <a:r>
              <a:rPr lang="cs-CZ" dirty="0" smtClean="0"/>
              <a:t>parametrů (</a:t>
            </a:r>
            <a:r>
              <a:rPr lang="cs-CZ" i="1" dirty="0"/>
              <a:t>v</a:t>
            </a:r>
            <a:r>
              <a:rPr lang="cs-CZ" i="1" dirty="0" smtClean="0"/>
              <a:t> R lev</a:t>
            </a:r>
            <a:r>
              <a:rPr lang="cs-CZ" dirty="0" smtClean="0"/>
              <a:t>).</a:t>
            </a:r>
          </a:p>
          <a:p>
            <a:r>
              <a:rPr lang="cs-CZ" dirty="0" smtClean="0"/>
              <a:t>Za vlivné pozorování </a:t>
            </a:r>
            <a:r>
              <a:rPr lang="cs-CZ" dirty="0"/>
              <a:t>pak považujeme takové, jehož diagonální prvek matice H je větší než </a:t>
            </a:r>
            <a:r>
              <a:rPr lang="cs-CZ" dirty="0" smtClean="0"/>
              <a:t>2p/n nebo 3p/n</a:t>
            </a:r>
            <a:r>
              <a:rPr lang="cs-CZ" dirty="0"/>
              <a:t>, kde p/n je průměrná hodnota </a:t>
            </a:r>
            <a:r>
              <a:rPr lang="cs-CZ" dirty="0" err="1"/>
              <a:t>h</a:t>
            </a:r>
            <a:r>
              <a:rPr lang="cs-CZ" baseline="-25000" dirty="0" err="1"/>
              <a:t>ii</a:t>
            </a:r>
            <a:r>
              <a:rPr lang="cs-CZ" dirty="0"/>
              <a:t>.</a:t>
            </a:r>
          </a:p>
          <a:p>
            <a:r>
              <a:rPr lang="cs-CZ" dirty="0"/>
              <a:t>Na údajích projekční matice H jsou založené i další statistiky, které využíváme pro hodnocení dopadů na parametry beta, </a:t>
            </a:r>
            <a:r>
              <a:rPr lang="cs-CZ" dirty="0" smtClean="0"/>
              <a:t>vyrovnanou </a:t>
            </a:r>
            <a:r>
              <a:rPr lang="cs-CZ" dirty="0"/>
              <a:t>hodnotu i na </a:t>
            </a:r>
            <a:r>
              <a:rPr lang="cs-CZ" dirty="0" err="1"/>
              <a:t>kovarianční</a:t>
            </a:r>
            <a:r>
              <a:rPr lang="cs-CZ" dirty="0"/>
              <a:t> matici. Jednou z takových statistik je i veličina D (</a:t>
            </a:r>
            <a:r>
              <a:rPr lang="cs-CZ" dirty="0" err="1"/>
              <a:t>Cooks´D</a:t>
            </a:r>
            <a:r>
              <a:rPr lang="cs-CZ" dirty="0"/>
              <a:t>), která pro hodnoty větší než 1 identifikuje vlivné body.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67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31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Hledání vlivných pozorování (2)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319212"/>
            <a:ext cx="115347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32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Příklad</a:t>
            </a:r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13416"/>
            <a:ext cx="5905194" cy="4699617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881" y="1232828"/>
            <a:ext cx="6090353" cy="41204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Rukopis 8"/>
              <p14:cNvContentPartPr/>
              <p14:nvPr/>
            </p14:nvContentPartPr>
            <p14:xfrm>
              <a:off x="1784520" y="1219320"/>
              <a:ext cx="235080" cy="196920"/>
            </p14:xfrm>
          </p:contentPart>
        </mc:Choice>
        <mc:Fallback xmlns="">
          <p:pic>
            <p:nvPicPr>
              <p:cNvPr id="9" name="Rukopis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8320" y="1155600"/>
                <a:ext cx="2671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Rukopis 9"/>
              <p14:cNvContentPartPr/>
              <p14:nvPr/>
            </p14:nvContentPartPr>
            <p14:xfrm>
              <a:off x="2139840" y="1263600"/>
              <a:ext cx="305280" cy="178200"/>
            </p14:xfrm>
          </p:contentPart>
        </mc:Choice>
        <mc:Fallback xmlns="">
          <p:pic>
            <p:nvPicPr>
              <p:cNvPr id="10" name="Rukopis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0480" y="1254240"/>
                <a:ext cx="324000" cy="1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50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487772" y="1499913"/>
            <a:ext cx="6174286" cy="4203114"/>
          </a:xfrm>
        </p:spPr>
        <p:txBody>
          <a:bodyPr/>
          <a:lstStyle/>
          <a:p>
            <a:r>
              <a:rPr lang="cs-CZ" dirty="0" smtClean="0"/>
              <a:t>Kritéria výběru vysvětlujících proměnných</a:t>
            </a:r>
            <a:endParaRPr lang="cs-CZ" dirty="0"/>
          </a:p>
        </p:txBody>
      </p:sp>
      <p:grpSp>
        <p:nvGrpSpPr>
          <p:cNvPr id="8" name="Skupina 7"/>
          <p:cNvGrpSpPr/>
          <p:nvPr/>
        </p:nvGrpSpPr>
        <p:grpSpPr>
          <a:xfrm>
            <a:off x="6145124" y="1499913"/>
            <a:ext cx="5029200" cy="2962574"/>
            <a:chOff x="6541939" y="2069262"/>
            <a:chExt cx="5029200" cy="296257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1939" y="2069262"/>
              <a:ext cx="5029200" cy="285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6541939" y="2218787"/>
              <a:ext cx="5029200" cy="2813049"/>
            </a:xfrm>
            <a:custGeom>
              <a:avLst/>
              <a:gdLst>
                <a:gd name="T0" fmla="*/ 104 w 1341"/>
                <a:gd name="T1" fmla="*/ 546 h 750"/>
                <a:gd name="T2" fmla="*/ 111 w 1341"/>
                <a:gd name="T3" fmla="*/ 532 h 750"/>
                <a:gd name="T4" fmla="*/ 157 w 1341"/>
                <a:gd name="T5" fmla="*/ 568 h 750"/>
                <a:gd name="T6" fmla="*/ 367 w 1341"/>
                <a:gd name="T7" fmla="*/ 593 h 750"/>
                <a:gd name="T8" fmla="*/ 244 w 1341"/>
                <a:gd name="T9" fmla="*/ 664 h 750"/>
                <a:gd name="T10" fmla="*/ 243 w 1341"/>
                <a:gd name="T11" fmla="*/ 663 h 750"/>
                <a:gd name="T12" fmla="*/ 200 w 1341"/>
                <a:gd name="T13" fmla="*/ 664 h 750"/>
                <a:gd name="T14" fmla="*/ 188 w 1341"/>
                <a:gd name="T15" fmla="*/ 679 h 750"/>
                <a:gd name="T16" fmla="*/ 141 w 1341"/>
                <a:gd name="T17" fmla="*/ 729 h 750"/>
                <a:gd name="T18" fmla="*/ 236 w 1341"/>
                <a:gd name="T19" fmla="*/ 708 h 750"/>
                <a:gd name="T20" fmla="*/ 241 w 1341"/>
                <a:gd name="T21" fmla="*/ 689 h 750"/>
                <a:gd name="T22" fmla="*/ 339 w 1341"/>
                <a:gd name="T23" fmla="*/ 633 h 750"/>
                <a:gd name="T24" fmla="*/ 413 w 1341"/>
                <a:gd name="T25" fmla="*/ 573 h 750"/>
                <a:gd name="T26" fmla="*/ 486 w 1341"/>
                <a:gd name="T27" fmla="*/ 627 h 750"/>
                <a:gd name="T28" fmla="*/ 54 w 1341"/>
                <a:gd name="T29" fmla="*/ 256 h 750"/>
                <a:gd name="T30" fmla="*/ 141 w 1341"/>
                <a:gd name="T31" fmla="*/ 152 h 750"/>
                <a:gd name="T32" fmla="*/ 8 w 1341"/>
                <a:gd name="T33" fmla="*/ 128 h 750"/>
                <a:gd name="T34" fmla="*/ 183 w 1341"/>
                <a:gd name="T35" fmla="*/ 95 h 750"/>
                <a:gd name="T36" fmla="*/ 222 w 1341"/>
                <a:gd name="T37" fmla="*/ 218 h 750"/>
                <a:gd name="T38" fmla="*/ 171 w 1341"/>
                <a:gd name="T39" fmla="*/ 245 h 750"/>
                <a:gd name="T40" fmla="*/ 340 w 1341"/>
                <a:gd name="T41" fmla="*/ 203 h 750"/>
                <a:gd name="T42" fmla="*/ 349 w 1341"/>
                <a:gd name="T43" fmla="*/ 53 h 750"/>
                <a:gd name="T44" fmla="*/ 785 w 1341"/>
                <a:gd name="T45" fmla="*/ 117 h 750"/>
                <a:gd name="T46" fmla="*/ 803 w 1341"/>
                <a:gd name="T47" fmla="*/ 70 h 750"/>
                <a:gd name="T48" fmla="*/ 750 w 1341"/>
                <a:gd name="T49" fmla="*/ 55 h 750"/>
                <a:gd name="T50" fmla="*/ 577 w 1341"/>
                <a:gd name="T51" fmla="*/ 330 h 750"/>
                <a:gd name="T52" fmla="*/ 625 w 1341"/>
                <a:gd name="T53" fmla="*/ 425 h 750"/>
                <a:gd name="T54" fmla="*/ 651 w 1341"/>
                <a:gd name="T55" fmla="*/ 631 h 750"/>
                <a:gd name="T56" fmla="*/ 632 w 1341"/>
                <a:gd name="T57" fmla="*/ 700 h 750"/>
                <a:gd name="T58" fmla="*/ 700 w 1341"/>
                <a:gd name="T59" fmla="*/ 652 h 750"/>
                <a:gd name="T60" fmla="*/ 653 w 1341"/>
                <a:gd name="T61" fmla="*/ 368 h 750"/>
                <a:gd name="T62" fmla="*/ 785 w 1341"/>
                <a:gd name="T63" fmla="*/ 117 h 750"/>
                <a:gd name="T64" fmla="*/ 737 w 1341"/>
                <a:gd name="T65" fmla="*/ 15 h 750"/>
                <a:gd name="T66" fmla="*/ 565 w 1341"/>
                <a:gd name="T67" fmla="*/ 72 h 750"/>
                <a:gd name="T68" fmla="*/ 1206 w 1341"/>
                <a:gd name="T69" fmla="*/ 419 h 750"/>
                <a:gd name="T70" fmla="*/ 796 w 1341"/>
                <a:gd name="T71" fmla="*/ 465 h 750"/>
                <a:gd name="T72" fmla="*/ 817 w 1341"/>
                <a:gd name="T73" fmla="*/ 704 h 750"/>
                <a:gd name="T74" fmla="*/ 856 w 1341"/>
                <a:gd name="T75" fmla="*/ 497 h 750"/>
                <a:gd name="T76" fmla="*/ 1263 w 1341"/>
                <a:gd name="T77" fmla="*/ 448 h 750"/>
                <a:gd name="T78" fmla="*/ 861 w 1341"/>
                <a:gd name="T79" fmla="*/ 361 h 750"/>
                <a:gd name="T80" fmla="*/ 882 w 1341"/>
                <a:gd name="T81" fmla="*/ 277 h 750"/>
                <a:gd name="T82" fmla="*/ 105 w 1341"/>
                <a:gd name="T83" fmla="*/ 376 h 750"/>
                <a:gd name="T84" fmla="*/ 372 w 1341"/>
                <a:gd name="T85" fmla="*/ 428 h 750"/>
                <a:gd name="T86" fmla="*/ 454 w 1341"/>
                <a:gd name="T87" fmla="*/ 383 h 750"/>
                <a:gd name="T88" fmla="*/ 1111 w 1341"/>
                <a:gd name="T89" fmla="*/ 323 h 750"/>
                <a:gd name="T90" fmla="*/ 1243 w 1341"/>
                <a:gd name="T91" fmla="*/ 235 h 750"/>
                <a:gd name="T92" fmla="*/ 1182 w 1341"/>
                <a:gd name="T93" fmla="*/ 240 h 750"/>
                <a:gd name="T94" fmla="*/ 1090 w 1341"/>
                <a:gd name="T95" fmla="*/ 201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750">
                  <a:moveTo>
                    <a:pt x="123" y="596"/>
                  </a:moveTo>
                  <a:cubicBezTo>
                    <a:pt x="108" y="600"/>
                    <a:pt x="90" y="597"/>
                    <a:pt x="79" y="586"/>
                  </a:cubicBezTo>
                  <a:cubicBezTo>
                    <a:pt x="67" y="573"/>
                    <a:pt x="68" y="554"/>
                    <a:pt x="83" y="544"/>
                  </a:cubicBezTo>
                  <a:cubicBezTo>
                    <a:pt x="89" y="539"/>
                    <a:pt x="99" y="541"/>
                    <a:pt x="104" y="546"/>
                  </a:cubicBezTo>
                  <a:cubicBezTo>
                    <a:pt x="105" y="547"/>
                    <a:pt x="105" y="547"/>
                    <a:pt x="105" y="547"/>
                  </a:cubicBezTo>
                  <a:cubicBezTo>
                    <a:pt x="106" y="547"/>
                    <a:pt x="106" y="546"/>
                    <a:pt x="105" y="547"/>
                  </a:cubicBezTo>
                  <a:cubicBezTo>
                    <a:pt x="109" y="543"/>
                    <a:pt x="109" y="540"/>
                    <a:pt x="110" y="534"/>
                  </a:cubicBezTo>
                  <a:cubicBezTo>
                    <a:pt x="111" y="533"/>
                    <a:pt x="111" y="533"/>
                    <a:pt x="111" y="532"/>
                  </a:cubicBezTo>
                  <a:cubicBezTo>
                    <a:pt x="111" y="532"/>
                    <a:pt x="111" y="531"/>
                    <a:pt x="111" y="529"/>
                  </a:cubicBezTo>
                  <a:cubicBezTo>
                    <a:pt x="112" y="523"/>
                    <a:pt x="113" y="518"/>
                    <a:pt x="117" y="512"/>
                  </a:cubicBezTo>
                  <a:cubicBezTo>
                    <a:pt x="129" y="492"/>
                    <a:pt x="157" y="498"/>
                    <a:pt x="165" y="519"/>
                  </a:cubicBezTo>
                  <a:cubicBezTo>
                    <a:pt x="170" y="533"/>
                    <a:pt x="164" y="555"/>
                    <a:pt x="157" y="568"/>
                  </a:cubicBezTo>
                  <a:cubicBezTo>
                    <a:pt x="150" y="581"/>
                    <a:pt x="137" y="592"/>
                    <a:pt x="123" y="596"/>
                  </a:cubicBezTo>
                  <a:close/>
                  <a:moveTo>
                    <a:pt x="413" y="573"/>
                  </a:moveTo>
                  <a:cubicBezTo>
                    <a:pt x="403" y="564"/>
                    <a:pt x="387" y="562"/>
                    <a:pt x="377" y="573"/>
                  </a:cubicBezTo>
                  <a:cubicBezTo>
                    <a:pt x="371" y="579"/>
                    <a:pt x="369" y="586"/>
                    <a:pt x="367" y="593"/>
                  </a:cubicBezTo>
                  <a:cubicBezTo>
                    <a:pt x="368" y="590"/>
                    <a:pt x="367" y="593"/>
                    <a:pt x="366" y="594"/>
                  </a:cubicBezTo>
                  <a:cubicBezTo>
                    <a:pt x="363" y="593"/>
                    <a:pt x="359" y="592"/>
                    <a:pt x="355" y="593"/>
                  </a:cubicBezTo>
                  <a:cubicBezTo>
                    <a:pt x="333" y="598"/>
                    <a:pt x="310" y="616"/>
                    <a:pt x="291" y="629"/>
                  </a:cubicBezTo>
                  <a:cubicBezTo>
                    <a:pt x="275" y="640"/>
                    <a:pt x="259" y="651"/>
                    <a:pt x="244" y="664"/>
                  </a:cubicBezTo>
                  <a:cubicBezTo>
                    <a:pt x="241" y="666"/>
                    <a:pt x="238" y="669"/>
                    <a:pt x="235" y="671"/>
                  </a:cubicBezTo>
                  <a:cubicBezTo>
                    <a:pt x="235" y="671"/>
                    <a:pt x="235" y="671"/>
                    <a:pt x="235" y="671"/>
                  </a:cubicBezTo>
                  <a:cubicBezTo>
                    <a:pt x="238" y="669"/>
                    <a:pt x="241" y="666"/>
                    <a:pt x="244" y="664"/>
                  </a:cubicBezTo>
                  <a:cubicBezTo>
                    <a:pt x="244" y="663"/>
                    <a:pt x="244" y="663"/>
                    <a:pt x="243" y="663"/>
                  </a:cubicBezTo>
                  <a:cubicBezTo>
                    <a:pt x="233" y="645"/>
                    <a:pt x="207" y="644"/>
                    <a:pt x="200" y="664"/>
                  </a:cubicBezTo>
                  <a:cubicBezTo>
                    <a:pt x="200" y="664"/>
                    <a:pt x="200" y="665"/>
                    <a:pt x="200" y="665"/>
                  </a:cubicBezTo>
                  <a:cubicBezTo>
                    <a:pt x="200" y="665"/>
                    <a:pt x="200" y="665"/>
                    <a:pt x="200" y="665"/>
                  </a:cubicBezTo>
                  <a:cubicBezTo>
                    <a:pt x="200" y="664"/>
                    <a:pt x="200" y="664"/>
                    <a:pt x="200" y="664"/>
                  </a:cubicBezTo>
                  <a:cubicBezTo>
                    <a:pt x="201" y="662"/>
                    <a:pt x="201" y="662"/>
                    <a:pt x="200" y="665"/>
                  </a:cubicBezTo>
                  <a:cubicBezTo>
                    <a:pt x="199" y="665"/>
                    <a:pt x="199" y="665"/>
                    <a:pt x="199" y="665"/>
                  </a:cubicBezTo>
                  <a:cubicBezTo>
                    <a:pt x="198" y="666"/>
                    <a:pt x="197" y="667"/>
                    <a:pt x="196" y="668"/>
                  </a:cubicBezTo>
                  <a:cubicBezTo>
                    <a:pt x="192" y="671"/>
                    <a:pt x="190" y="675"/>
                    <a:pt x="188" y="679"/>
                  </a:cubicBezTo>
                  <a:cubicBezTo>
                    <a:pt x="187" y="679"/>
                    <a:pt x="187" y="680"/>
                    <a:pt x="186" y="681"/>
                  </a:cubicBezTo>
                  <a:cubicBezTo>
                    <a:pt x="177" y="690"/>
                    <a:pt x="174" y="684"/>
                    <a:pt x="162" y="688"/>
                  </a:cubicBezTo>
                  <a:cubicBezTo>
                    <a:pt x="159" y="688"/>
                    <a:pt x="157" y="688"/>
                    <a:pt x="155" y="689"/>
                  </a:cubicBezTo>
                  <a:cubicBezTo>
                    <a:pt x="138" y="695"/>
                    <a:pt x="132" y="714"/>
                    <a:pt x="141" y="729"/>
                  </a:cubicBezTo>
                  <a:cubicBezTo>
                    <a:pt x="149" y="743"/>
                    <a:pt x="165" y="750"/>
                    <a:pt x="180" y="750"/>
                  </a:cubicBezTo>
                  <a:cubicBezTo>
                    <a:pt x="195" y="750"/>
                    <a:pt x="211" y="742"/>
                    <a:pt x="221" y="731"/>
                  </a:cubicBezTo>
                  <a:cubicBezTo>
                    <a:pt x="226" y="726"/>
                    <a:pt x="232" y="718"/>
                    <a:pt x="236" y="709"/>
                  </a:cubicBezTo>
                  <a:cubicBezTo>
                    <a:pt x="236" y="709"/>
                    <a:pt x="236" y="709"/>
                    <a:pt x="236" y="708"/>
                  </a:cubicBezTo>
                  <a:cubicBezTo>
                    <a:pt x="240" y="702"/>
                    <a:pt x="244" y="694"/>
                    <a:pt x="246" y="687"/>
                  </a:cubicBezTo>
                  <a:cubicBezTo>
                    <a:pt x="245" y="687"/>
                    <a:pt x="243" y="688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3" y="688"/>
                    <a:pt x="245" y="687"/>
                    <a:pt x="246" y="687"/>
                  </a:cubicBezTo>
                  <a:cubicBezTo>
                    <a:pt x="265" y="676"/>
                    <a:pt x="283" y="666"/>
                    <a:pt x="302" y="655"/>
                  </a:cubicBezTo>
                  <a:cubicBezTo>
                    <a:pt x="313" y="649"/>
                    <a:pt x="326" y="640"/>
                    <a:pt x="339" y="633"/>
                  </a:cubicBezTo>
                  <a:cubicBezTo>
                    <a:pt x="342" y="641"/>
                    <a:pt x="350" y="648"/>
                    <a:pt x="359" y="649"/>
                  </a:cubicBezTo>
                  <a:cubicBezTo>
                    <a:pt x="371" y="652"/>
                    <a:pt x="382" y="648"/>
                    <a:pt x="392" y="641"/>
                  </a:cubicBezTo>
                  <a:cubicBezTo>
                    <a:pt x="401" y="634"/>
                    <a:pt x="409" y="627"/>
                    <a:pt x="416" y="618"/>
                  </a:cubicBezTo>
                  <a:cubicBezTo>
                    <a:pt x="424" y="605"/>
                    <a:pt x="426" y="584"/>
                    <a:pt x="413" y="573"/>
                  </a:cubicBezTo>
                  <a:close/>
                  <a:moveTo>
                    <a:pt x="486" y="606"/>
                  </a:moveTo>
                  <a:cubicBezTo>
                    <a:pt x="471" y="599"/>
                    <a:pt x="454" y="601"/>
                    <a:pt x="438" y="599"/>
                  </a:cubicBezTo>
                  <a:cubicBezTo>
                    <a:pt x="420" y="596"/>
                    <a:pt x="413" y="619"/>
                    <a:pt x="430" y="625"/>
                  </a:cubicBezTo>
                  <a:cubicBezTo>
                    <a:pt x="447" y="631"/>
                    <a:pt x="469" y="638"/>
                    <a:pt x="486" y="627"/>
                  </a:cubicBezTo>
                  <a:cubicBezTo>
                    <a:pt x="493" y="623"/>
                    <a:pt x="494" y="610"/>
                    <a:pt x="486" y="606"/>
                  </a:cubicBezTo>
                  <a:close/>
                  <a:moveTo>
                    <a:pt x="21" y="284"/>
                  </a:moveTo>
                  <a:cubicBezTo>
                    <a:pt x="12" y="276"/>
                    <a:pt x="17" y="262"/>
                    <a:pt x="28" y="259"/>
                  </a:cubicBezTo>
                  <a:cubicBezTo>
                    <a:pt x="36" y="256"/>
                    <a:pt x="45" y="256"/>
                    <a:pt x="54" y="256"/>
                  </a:cubicBezTo>
                  <a:cubicBezTo>
                    <a:pt x="75" y="246"/>
                    <a:pt x="96" y="237"/>
                    <a:pt x="117" y="228"/>
                  </a:cubicBezTo>
                  <a:cubicBezTo>
                    <a:pt x="131" y="222"/>
                    <a:pt x="136" y="218"/>
                    <a:pt x="136" y="203"/>
                  </a:cubicBezTo>
                  <a:cubicBezTo>
                    <a:pt x="136" y="194"/>
                    <a:pt x="135" y="186"/>
                    <a:pt x="134" y="178"/>
                  </a:cubicBezTo>
                  <a:cubicBezTo>
                    <a:pt x="131" y="169"/>
                    <a:pt x="133" y="157"/>
                    <a:pt x="141" y="152"/>
                  </a:cubicBezTo>
                  <a:cubicBezTo>
                    <a:pt x="144" y="149"/>
                    <a:pt x="148" y="147"/>
                    <a:pt x="152" y="146"/>
                  </a:cubicBezTo>
                  <a:cubicBezTo>
                    <a:pt x="158" y="144"/>
                    <a:pt x="164" y="141"/>
                    <a:pt x="169" y="136"/>
                  </a:cubicBezTo>
                  <a:cubicBezTo>
                    <a:pt x="146" y="139"/>
                    <a:pt x="121" y="137"/>
                    <a:pt x="98" y="137"/>
                  </a:cubicBezTo>
                  <a:cubicBezTo>
                    <a:pt x="69" y="136"/>
                    <a:pt x="37" y="137"/>
                    <a:pt x="8" y="128"/>
                  </a:cubicBezTo>
                  <a:cubicBezTo>
                    <a:pt x="0" y="125"/>
                    <a:pt x="0" y="114"/>
                    <a:pt x="8" y="111"/>
                  </a:cubicBezTo>
                  <a:cubicBezTo>
                    <a:pt x="46" y="100"/>
                    <a:pt x="90" y="102"/>
                    <a:pt x="129" y="100"/>
                  </a:cubicBezTo>
                  <a:cubicBezTo>
                    <a:pt x="139" y="99"/>
                    <a:pt x="148" y="99"/>
                    <a:pt x="158" y="98"/>
                  </a:cubicBezTo>
                  <a:cubicBezTo>
                    <a:pt x="166" y="97"/>
                    <a:pt x="175" y="93"/>
                    <a:pt x="183" y="95"/>
                  </a:cubicBezTo>
                  <a:cubicBezTo>
                    <a:pt x="191" y="97"/>
                    <a:pt x="198" y="105"/>
                    <a:pt x="197" y="114"/>
                  </a:cubicBezTo>
                  <a:cubicBezTo>
                    <a:pt x="197" y="119"/>
                    <a:pt x="195" y="123"/>
                    <a:pt x="193" y="127"/>
                  </a:cubicBezTo>
                  <a:cubicBezTo>
                    <a:pt x="198" y="127"/>
                    <a:pt x="203" y="130"/>
                    <a:pt x="206" y="133"/>
                  </a:cubicBezTo>
                  <a:cubicBezTo>
                    <a:pt x="227" y="150"/>
                    <a:pt x="221" y="194"/>
                    <a:pt x="222" y="218"/>
                  </a:cubicBezTo>
                  <a:cubicBezTo>
                    <a:pt x="224" y="242"/>
                    <a:pt x="234" y="278"/>
                    <a:pt x="203" y="287"/>
                  </a:cubicBezTo>
                  <a:cubicBezTo>
                    <a:pt x="172" y="295"/>
                    <a:pt x="136" y="295"/>
                    <a:pt x="105" y="298"/>
                  </a:cubicBezTo>
                  <a:cubicBezTo>
                    <a:pt x="78" y="301"/>
                    <a:pt x="42" y="305"/>
                    <a:pt x="21" y="284"/>
                  </a:cubicBezTo>
                  <a:close/>
                  <a:moveTo>
                    <a:pt x="171" y="245"/>
                  </a:moveTo>
                  <a:cubicBezTo>
                    <a:pt x="173" y="245"/>
                    <a:pt x="176" y="244"/>
                    <a:pt x="179" y="244"/>
                  </a:cubicBezTo>
                  <a:cubicBezTo>
                    <a:pt x="178" y="240"/>
                    <a:pt x="178" y="237"/>
                    <a:pt x="177" y="233"/>
                  </a:cubicBezTo>
                  <a:cubicBezTo>
                    <a:pt x="176" y="237"/>
                    <a:pt x="173" y="241"/>
                    <a:pt x="171" y="245"/>
                  </a:cubicBezTo>
                  <a:close/>
                  <a:moveTo>
                    <a:pt x="340" y="203"/>
                  </a:moveTo>
                  <a:cubicBezTo>
                    <a:pt x="364" y="200"/>
                    <a:pt x="380" y="182"/>
                    <a:pt x="389" y="162"/>
                  </a:cubicBezTo>
                  <a:cubicBezTo>
                    <a:pt x="400" y="136"/>
                    <a:pt x="400" y="105"/>
                    <a:pt x="397" y="78"/>
                  </a:cubicBezTo>
                  <a:cubicBezTo>
                    <a:pt x="395" y="60"/>
                    <a:pt x="388" y="26"/>
                    <a:pt x="366" y="23"/>
                  </a:cubicBezTo>
                  <a:cubicBezTo>
                    <a:pt x="349" y="21"/>
                    <a:pt x="337" y="38"/>
                    <a:pt x="349" y="53"/>
                  </a:cubicBezTo>
                  <a:cubicBezTo>
                    <a:pt x="377" y="85"/>
                    <a:pt x="368" y="200"/>
                    <a:pt x="306" y="171"/>
                  </a:cubicBezTo>
                  <a:cubicBezTo>
                    <a:pt x="298" y="168"/>
                    <a:pt x="292" y="175"/>
                    <a:pt x="295" y="182"/>
                  </a:cubicBezTo>
                  <a:cubicBezTo>
                    <a:pt x="303" y="199"/>
                    <a:pt x="322" y="206"/>
                    <a:pt x="340" y="203"/>
                  </a:cubicBezTo>
                  <a:close/>
                  <a:moveTo>
                    <a:pt x="785" y="117"/>
                  </a:moveTo>
                  <a:cubicBezTo>
                    <a:pt x="788" y="118"/>
                    <a:pt x="792" y="118"/>
                    <a:pt x="795" y="117"/>
                  </a:cubicBezTo>
                  <a:cubicBezTo>
                    <a:pt x="840" y="101"/>
                    <a:pt x="886" y="98"/>
                    <a:pt x="933" y="100"/>
                  </a:cubicBezTo>
                  <a:cubicBezTo>
                    <a:pt x="943" y="101"/>
                    <a:pt x="948" y="85"/>
                    <a:pt x="938" y="80"/>
                  </a:cubicBezTo>
                  <a:cubicBezTo>
                    <a:pt x="895" y="62"/>
                    <a:pt x="849" y="60"/>
                    <a:pt x="803" y="70"/>
                  </a:cubicBezTo>
                  <a:cubicBezTo>
                    <a:pt x="802" y="67"/>
                    <a:pt x="800" y="65"/>
                    <a:pt x="798" y="63"/>
                  </a:cubicBezTo>
                  <a:cubicBezTo>
                    <a:pt x="792" y="59"/>
                    <a:pt x="784" y="57"/>
                    <a:pt x="777" y="58"/>
                  </a:cubicBezTo>
                  <a:cubicBezTo>
                    <a:pt x="776" y="57"/>
                    <a:pt x="776" y="56"/>
                    <a:pt x="776" y="55"/>
                  </a:cubicBezTo>
                  <a:cubicBezTo>
                    <a:pt x="773" y="43"/>
                    <a:pt x="752" y="41"/>
                    <a:pt x="750" y="55"/>
                  </a:cubicBezTo>
                  <a:cubicBezTo>
                    <a:pt x="745" y="85"/>
                    <a:pt x="743" y="115"/>
                    <a:pt x="737" y="145"/>
                  </a:cubicBezTo>
                  <a:cubicBezTo>
                    <a:pt x="733" y="173"/>
                    <a:pt x="721" y="189"/>
                    <a:pt x="702" y="209"/>
                  </a:cubicBezTo>
                  <a:cubicBezTo>
                    <a:pt x="673" y="241"/>
                    <a:pt x="644" y="277"/>
                    <a:pt x="637" y="320"/>
                  </a:cubicBezTo>
                  <a:cubicBezTo>
                    <a:pt x="616" y="322"/>
                    <a:pt x="595" y="324"/>
                    <a:pt x="577" y="330"/>
                  </a:cubicBezTo>
                  <a:cubicBezTo>
                    <a:pt x="565" y="334"/>
                    <a:pt x="564" y="351"/>
                    <a:pt x="577" y="354"/>
                  </a:cubicBezTo>
                  <a:cubicBezTo>
                    <a:pt x="588" y="357"/>
                    <a:pt x="601" y="359"/>
                    <a:pt x="613" y="359"/>
                  </a:cubicBezTo>
                  <a:cubicBezTo>
                    <a:pt x="604" y="370"/>
                    <a:pt x="602" y="389"/>
                    <a:pt x="617" y="398"/>
                  </a:cubicBezTo>
                  <a:cubicBezTo>
                    <a:pt x="620" y="399"/>
                    <a:pt x="623" y="416"/>
                    <a:pt x="625" y="425"/>
                  </a:cubicBezTo>
                  <a:cubicBezTo>
                    <a:pt x="619" y="445"/>
                    <a:pt x="622" y="467"/>
                    <a:pt x="624" y="487"/>
                  </a:cubicBezTo>
                  <a:cubicBezTo>
                    <a:pt x="628" y="518"/>
                    <a:pt x="633" y="548"/>
                    <a:pt x="639" y="578"/>
                  </a:cubicBezTo>
                  <a:cubicBezTo>
                    <a:pt x="642" y="592"/>
                    <a:pt x="645" y="606"/>
                    <a:pt x="648" y="620"/>
                  </a:cubicBezTo>
                  <a:cubicBezTo>
                    <a:pt x="648" y="622"/>
                    <a:pt x="650" y="626"/>
                    <a:pt x="651" y="631"/>
                  </a:cubicBezTo>
                  <a:cubicBezTo>
                    <a:pt x="648" y="633"/>
                    <a:pt x="645" y="635"/>
                    <a:pt x="643" y="636"/>
                  </a:cubicBezTo>
                  <a:cubicBezTo>
                    <a:pt x="636" y="641"/>
                    <a:pt x="628" y="646"/>
                    <a:pt x="621" y="651"/>
                  </a:cubicBezTo>
                  <a:cubicBezTo>
                    <a:pt x="613" y="654"/>
                    <a:pt x="606" y="659"/>
                    <a:pt x="600" y="668"/>
                  </a:cubicBezTo>
                  <a:cubicBezTo>
                    <a:pt x="586" y="687"/>
                    <a:pt x="613" y="713"/>
                    <a:pt x="632" y="700"/>
                  </a:cubicBezTo>
                  <a:cubicBezTo>
                    <a:pt x="636" y="697"/>
                    <a:pt x="640" y="695"/>
                    <a:pt x="644" y="692"/>
                  </a:cubicBezTo>
                  <a:cubicBezTo>
                    <a:pt x="650" y="692"/>
                    <a:pt x="661" y="691"/>
                    <a:pt x="664" y="690"/>
                  </a:cubicBezTo>
                  <a:cubicBezTo>
                    <a:pt x="673" y="688"/>
                    <a:pt x="683" y="684"/>
                    <a:pt x="689" y="676"/>
                  </a:cubicBezTo>
                  <a:cubicBezTo>
                    <a:pt x="696" y="669"/>
                    <a:pt x="699" y="660"/>
                    <a:pt x="700" y="652"/>
                  </a:cubicBezTo>
                  <a:cubicBezTo>
                    <a:pt x="705" y="647"/>
                    <a:pt x="710" y="642"/>
                    <a:pt x="714" y="636"/>
                  </a:cubicBezTo>
                  <a:cubicBezTo>
                    <a:pt x="729" y="610"/>
                    <a:pt x="711" y="572"/>
                    <a:pt x="704" y="546"/>
                  </a:cubicBezTo>
                  <a:cubicBezTo>
                    <a:pt x="695" y="510"/>
                    <a:pt x="686" y="474"/>
                    <a:pt x="676" y="438"/>
                  </a:cubicBezTo>
                  <a:cubicBezTo>
                    <a:pt x="671" y="414"/>
                    <a:pt x="668" y="386"/>
                    <a:pt x="653" y="368"/>
                  </a:cubicBezTo>
                  <a:cubicBezTo>
                    <a:pt x="651" y="365"/>
                    <a:pt x="649" y="362"/>
                    <a:pt x="646" y="360"/>
                  </a:cubicBezTo>
                  <a:cubicBezTo>
                    <a:pt x="662" y="369"/>
                    <a:pt x="689" y="360"/>
                    <a:pt x="687" y="338"/>
                  </a:cubicBezTo>
                  <a:cubicBezTo>
                    <a:pt x="690" y="285"/>
                    <a:pt x="737" y="254"/>
                    <a:pt x="764" y="213"/>
                  </a:cubicBezTo>
                  <a:cubicBezTo>
                    <a:pt x="782" y="187"/>
                    <a:pt x="787" y="152"/>
                    <a:pt x="785" y="117"/>
                  </a:cubicBezTo>
                  <a:close/>
                  <a:moveTo>
                    <a:pt x="650" y="48"/>
                  </a:moveTo>
                  <a:cubicBezTo>
                    <a:pt x="665" y="46"/>
                    <a:pt x="680" y="46"/>
                    <a:pt x="694" y="47"/>
                  </a:cubicBezTo>
                  <a:cubicBezTo>
                    <a:pt x="709" y="48"/>
                    <a:pt x="720" y="52"/>
                    <a:pt x="733" y="43"/>
                  </a:cubicBezTo>
                  <a:cubicBezTo>
                    <a:pt x="743" y="37"/>
                    <a:pt x="744" y="24"/>
                    <a:pt x="737" y="15"/>
                  </a:cubicBezTo>
                  <a:cubicBezTo>
                    <a:pt x="724" y="0"/>
                    <a:pt x="702" y="2"/>
                    <a:pt x="683" y="2"/>
                  </a:cubicBezTo>
                  <a:cubicBezTo>
                    <a:pt x="662" y="3"/>
                    <a:pt x="640" y="6"/>
                    <a:pt x="619" y="12"/>
                  </a:cubicBezTo>
                  <a:cubicBezTo>
                    <a:pt x="594" y="20"/>
                    <a:pt x="541" y="37"/>
                    <a:pt x="546" y="70"/>
                  </a:cubicBezTo>
                  <a:cubicBezTo>
                    <a:pt x="548" y="79"/>
                    <a:pt x="560" y="79"/>
                    <a:pt x="565" y="72"/>
                  </a:cubicBezTo>
                  <a:cubicBezTo>
                    <a:pt x="570" y="64"/>
                    <a:pt x="595" y="60"/>
                    <a:pt x="605" y="57"/>
                  </a:cubicBezTo>
                  <a:cubicBezTo>
                    <a:pt x="619" y="53"/>
                    <a:pt x="635" y="50"/>
                    <a:pt x="650" y="48"/>
                  </a:cubicBezTo>
                  <a:close/>
                  <a:moveTo>
                    <a:pt x="1330" y="393"/>
                  </a:moveTo>
                  <a:cubicBezTo>
                    <a:pt x="1290" y="371"/>
                    <a:pt x="1242" y="401"/>
                    <a:pt x="1206" y="419"/>
                  </a:cubicBezTo>
                  <a:cubicBezTo>
                    <a:pt x="1159" y="442"/>
                    <a:pt x="1112" y="467"/>
                    <a:pt x="1064" y="489"/>
                  </a:cubicBezTo>
                  <a:cubicBezTo>
                    <a:pt x="1022" y="508"/>
                    <a:pt x="985" y="505"/>
                    <a:pt x="943" y="485"/>
                  </a:cubicBezTo>
                  <a:cubicBezTo>
                    <a:pt x="904" y="467"/>
                    <a:pt x="868" y="445"/>
                    <a:pt x="826" y="435"/>
                  </a:cubicBezTo>
                  <a:cubicBezTo>
                    <a:pt x="809" y="432"/>
                    <a:pt x="791" y="446"/>
                    <a:pt x="796" y="465"/>
                  </a:cubicBezTo>
                  <a:cubicBezTo>
                    <a:pt x="804" y="487"/>
                    <a:pt x="812" y="510"/>
                    <a:pt x="815" y="534"/>
                  </a:cubicBezTo>
                  <a:cubicBezTo>
                    <a:pt x="818" y="557"/>
                    <a:pt x="799" y="568"/>
                    <a:pt x="781" y="579"/>
                  </a:cubicBezTo>
                  <a:cubicBezTo>
                    <a:pt x="769" y="586"/>
                    <a:pt x="768" y="599"/>
                    <a:pt x="772" y="610"/>
                  </a:cubicBezTo>
                  <a:cubicBezTo>
                    <a:pt x="786" y="642"/>
                    <a:pt x="798" y="676"/>
                    <a:pt x="817" y="704"/>
                  </a:cubicBezTo>
                  <a:cubicBezTo>
                    <a:pt x="828" y="720"/>
                    <a:pt x="850" y="710"/>
                    <a:pt x="847" y="692"/>
                  </a:cubicBezTo>
                  <a:cubicBezTo>
                    <a:pt x="842" y="663"/>
                    <a:pt x="831" y="636"/>
                    <a:pt x="820" y="609"/>
                  </a:cubicBezTo>
                  <a:cubicBezTo>
                    <a:pt x="839" y="596"/>
                    <a:pt x="855" y="580"/>
                    <a:pt x="861" y="558"/>
                  </a:cubicBezTo>
                  <a:cubicBezTo>
                    <a:pt x="865" y="539"/>
                    <a:pt x="862" y="517"/>
                    <a:pt x="856" y="497"/>
                  </a:cubicBezTo>
                  <a:cubicBezTo>
                    <a:pt x="881" y="508"/>
                    <a:pt x="905" y="522"/>
                    <a:pt x="930" y="534"/>
                  </a:cubicBezTo>
                  <a:cubicBezTo>
                    <a:pt x="971" y="551"/>
                    <a:pt x="1012" y="559"/>
                    <a:pt x="1055" y="546"/>
                  </a:cubicBezTo>
                  <a:cubicBezTo>
                    <a:pt x="1103" y="531"/>
                    <a:pt x="1148" y="504"/>
                    <a:pt x="1193" y="482"/>
                  </a:cubicBezTo>
                  <a:cubicBezTo>
                    <a:pt x="1216" y="470"/>
                    <a:pt x="1239" y="458"/>
                    <a:pt x="1263" y="448"/>
                  </a:cubicBezTo>
                  <a:cubicBezTo>
                    <a:pt x="1285" y="438"/>
                    <a:pt x="1309" y="434"/>
                    <a:pt x="1330" y="421"/>
                  </a:cubicBezTo>
                  <a:cubicBezTo>
                    <a:pt x="1339" y="415"/>
                    <a:pt x="1341" y="400"/>
                    <a:pt x="1330" y="393"/>
                  </a:cubicBezTo>
                  <a:close/>
                  <a:moveTo>
                    <a:pt x="863" y="291"/>
                  </a:moveTo>
                  <a:cubicBezTo>
                    <a:pt x="857" y="315"/>
                    <a:pt x="856" y="337"/>
                    <a:pt x="861" y="361"/>
                  </a:cubicBezTo>
                  <a:cubicBezTo>
                    <a:pt x="864" y="375"/>
                    <a:pt x="884" y="370"/>
                    <a:pt x="886" y="357"/>
                  </a:cubicBezTo>
                  <a:cubicBezTo>
                    <a:pt x="887" y="340"/>
                    <a:pt x="892" y="322"/>
                    <a:pt x="899" y="307"/>
                  </a:cubicBezTo>
                  <a:cubicBezTo>
                    <a:pt x="903" y="298"/>
                    <a:pt x="903" y="290"/>
                    <a:pt x="896" y="283"/>
                  </a:cubicBezTo>
                  <a:cubicBezTo>
                    <a:pt x="893" y="279"/>
                    <a:pt x="888" y="277"/>
                    <a:pt x="882" y="277"/>
                  </a:cubicBezTo>
                  <a:cubicBezTo>
                    <a:pt x="874" y="277"/>
                    <a:pt x="866" y="283"/>
                    <a:pt x="863" y="291"/>
                  </a:cubicBezTo>
                  <a:close/>
                  <a:moveTo>
                    <a:pt x="200" y="366"/>
                  </a:moveTo>
                  <a:cubicBezTo>
                    <a:pt x="171" y="362"/>
                    <a:pt x="141" y="352"/>
                    <a:pt x="112" y="351"/>
                  </a:cubicBezTo>
                  <a:cubicBezTo>
                    <a:pt x="97" y="350"/>
                    <a:pt x="95" y="369"/>
                    <a:pt x="105" y="376"/>
                  </a:cubicBezTo>
                  <a:cubicBezTo>
                    <a:pt x="129" y="393"/>
                    <a:pt x="161" y="401"/>
                    <a:pt x="189" y="407"/>
                  </a:cubicBezTo>
                  <a:cubicBezTo>
                    <a:pt x="204" y="411"/>
                    <a:pt x="219" y="414"/>
                    <a:pt x="235" y="414"/>
                  </a:cubicBezTo>
                  <a:cubicBezTo>
                    <a:pt x="249" y="413"/>
                    <a:pt x="263" y="408"/>
                    <a:pt x="278" y="408"/>
                  </a:cubicBezTo>
                  <a:cubicBezTo>
                    <a:pt x="309" y="407"/>
                    <a:pt x="342" y="421"/>
                    <a:pt x="372" y="428"/>
                  </a:cubicBezTo>
                  <a:cubicBezTo>
                    <a:pt x="397" y="435"/>
                    <a:pt x="437" y="454"/>
                    <a:pt x="461" y="439"/>
                  </a:cubicBezTo>
                  <a:cubicBezTo>
                    <a:pt x="470" y="434"/>
                    <a:pt x="473" y="423"/>
                    <a:pt x="468" y="414"/>
                  </a:cubicBezTo>
                  <a:cubicBezTo>
                    <a:pt x="468" y="413"/>
                    <a:pt x="467" y="412"/>
                    <a:pt x="466" y="411"/>
                  </a:cubicBezTo>
                  <a:cubicBezTo>
                    <a:pt x="470" y="401"/>
                    <a:pt x="466" y="388"/>
                    <a:pt x="454" y="383"/>
                  </a:cubicBezTo>
                  <a:cubicBezTo>
                    <a:pt x="423" y="372"/>
                    <a:pt x="385" y="370"/>
                    <a:pt x="353" y="365"/>
                  </a:cubicBezTo>
                  <a:cubicBezTo>
                    <a:pt x="325" y="361"/>
                    <a:pt x="293" y="353"/>
                    <a:pt x="266" y="361"/>
                  </a:cubicBezTo>
                  <a:cubicBezTo>
                    <a:pt x="244" y="364"/>
                    <a:pt x="223" y="369"/>
                    <a:pt x="200" y="366"/>
                  </a:cubicBezTo>
                  <a:close/>
                  <a:moveTo>
                    <a:pt x="1111" y="323"/>
                  </a:moveTo>
                  <a:cubicBezTo>
                    <a:pt x="1133" y="333"/>
                    <a:pt x="1166" y="336"/>
                    <a:pt x="1189" y="327"/>
                  </a:cubicBezTo>
                  <a:cubicBezTo>
                    <a:pt x="1212" y="318"/>
                    <a:pt x="1232" y="292"/>
                    <a:pt x="1227" y="267"/>
                  </a:cubicBezTo>
                  <a:cubicBezTo>
                    <a:pt x="1226" y="261"/>
                    <a:pt x="1223" y="258"/>
                    <a:pt x="1220" y="255"/>
                  </a:cubicBezTo>
                  <a:cubicBezTo>
                    <a:pt x="1228" y="249"/>
                    <a:pt x="1235" y="241"/>
                    <a:pt x="1243" y="235"/>
                  </a:cubicBezTo>
                  <a:cubicBezTo>
                    <a:pt x="1256" y="225"/>
                    <a:pt x="1269" y="215"/>
                    <a:pt x="1281" y="206"/>
                  </a:cubicBezTo>
                  <a:cubicBezTo>
                    <a:pt x="1292" y="198"/>
                    <a:pt x="1287" y="178"/>
                    <a:pt x="1272" y="183"/>
                  </a:cubicBezTo>
                  <a:cubicBezTo>
                    <a:pt x="1255" y="188"/>
                    <a:pt x="1238" y="195"/>
                    <a:pt x="1223" y="205"/>
                  </a:cubicBezTo>
                  <a:cubicBezTo>
                    <a:pt x="1208" y="214"/>
                    <a:pt x="1191" y="224"/>
                    <a:pt x="1182" y="240"/>
                  </a:cubicBezTo>
                  <a:cubicBezTo>
                    <a:pt x="1177" y="249"/>
                    <a:pt x="1180" y="258"/>
                    <a:pt x="1187" y="262"/>
                  </a:cubicBezTo>
                  <a:cubicBezTo>
                    <a:pt x="1182" y="269"/>
                    <a:pt x="1178" y="278"/>
                    <a:pt x="1170" y="282"/>
                  </a:cubicBezTo>
                  <a:cubicBezTo>
                    <a:pt x="1159" y="288"/>
                    <a:pt x="1136" y="283"/>
                    <a:pt x="1126" y="279"/>
                  </a:cubicBezTo>
                  <a:cubicBezTo>
                    <a:pt x="1094" y="264"/>
                    <a:pt x="1105" y="227"/>
                    <a:pt x="1090" y="201"/>
                  </a:cubicBezTo>
                  <a:cubicBezTo>
                    <a:pt x="1088" y="197"/>
                    <a:pt x="1083" y="195"/>
                    <a:pt x="1079" y="198"/>
                  </a:cubicBezTo>
                  <a:cubicBezTo>
                    <a:pt x="1035" y="230"/>
                    <a:pt x="1070" y="305"/>
                    <a:pt x="1111" y="323"/>
                  </a:cubicBezTo>
                  <a:close/>
                </a:path>
              </a:pathLst>
            </a:custGeom>
            <a:solidFill>
              <a:srgbClr val="FFFFFF">
                <a:alpha val="14902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05232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34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Kritéria výběru vysvětlujících proměnných</a:t>
            </a:r>
            <a:endParaRPr lang="cs-CZ" dirty="0"/>
          </a:p>
        </p:txBody>
      </p:sp>
      <p:sp>
        <p:nvSpPr>
          <p:cNvPr id="7" name="Zástupný symbol pro obsah 4"/>
          <p:cNvSpPr>
            <a:spLocks noGrp="1"/>
          </p:cNvSpPr>
          <p:nvPr>
            <p:ph sz="quarter" idx="13"/>
          </p:nvPr>
        </p:nvSpPr>
        <p:spPr>
          <a:xfrm>
            <a:off x="274320" y="1037292"/>
            <a:ext cx="11283696" cy="1244269"/>
          </a:xfrm>
        </p:spPr>
        <p:txBody>
          <a:bodyPr/>
          <a:lstStyle/>
          <a:p>
            <a:r>
              <a:rPr lang="cs-CZ" dirty="0" smtClean="0"/>
              <a:t>Teorie </a:t>
            </a:r>
            <a:r>
              <a:rPr lang="cs-CZ" dirty="0"/>
              <a:t>daného </a:t>
            </a:r>
            <a:r>
              <a:rPr lang="cs-CZ" dirty="0" smtClean="0"/>
              <a:t>oboru! </a:t>
            </a:r>
            <a:r>
              <a:rPr lang="cs-CZ" dirty="0"/>
              <a:t>Žádná statistická metoda nemůže nahradit práci výzkumníka. </a:t>
            </a:r>
            <a:endParaRPr lang="cs-CZ" dirty="0" smtClean="0"/>
          </a:p>
          <a:p>
            <a:r>
              <a:rPr lang="cs-CZ" dirty="0" smtClean="0"/>
              <a:t>Jinak lze použít nějaký statistický postup jako pomoc:</a:t>
            </a:r>
            <a:endParaRPr lang="cs-CZ" dirty="0"/>
          </a:p>
          <a:p>
            <a:pPr lvl="1"/>
            <a:r>
              <a:rPr lang="cs-CZ" dirty="0" smtClean="0"/>
              <a:t>zvolit </a:t>
            </a:r>
            <a:r>
              <a:rPr lang="cs-CZ" dirty="0"/>
              <a:t>relativně širokou skupinu proměnných X a prozkoumat </a:t>
            </a:r>
            <a:r>
              <a:rPr lang="cs-CZ" dirty="0" smtClean="0"/>
              <a:t>významnost </a:t>
            </a:r>
            <a:r>
              <a:rPr lang="cs-CZ" dirty="0"/>
              <a:t>dílčích t-testů,</a:t>
            </a:r>
          </a:p>
          <a:p>
            <a:pPr lvl="1"/>
            <a:r>
              <a:rPr lang="cs-CZ" dirty="0" smtClean="0"/>
              <a:t>zhodnotit </a:t>
            </a:r>
            <a:r>
              <a:rPr lang="cs-CZ" dirty="0"/>
              <a:t>přidání či vypuštění dané vysvětlující proměnné pomocí dopadu na korigovaný index determinace,</a:t>
            </a:r>
          </a:p>
          <a:p>
            <a:pPr lvl="1"/>
            <a:r>
              <a:rPr lang="cs-CZ" dirty="0"/>
              <a:t>vyzkoušet predikční schopnost modelu, tedy dopad na predikci při vypuštění p-té proměnné. Prakticky si lze daný soubor rozdělit na testovací a predikční skupinu, kde kvalitu predikce můžeme posoudit řadou statistických ukazatelů (např. MSE),</a:t>
            </a:r>
          </a:p>
          <a:p>
            <a:pPr lvl="1"/>
            <a:r>
              <a:rPr lang="cs-CZ" dirty="0"/>
              <a:t>použít metodu pro výběr vhodné množiny, jde o metody </a:t>
            </a:r>
            <a:r>
              <a:rPr lang="cs-CZ" b="1" dirty="0"/>
              <a:t>forward, </a:t>
            </a:r>
            <a:r>
              <a:rPr lang="cs-CZ" b="1" dirty="0" err="1"/>
              <a:t>backward</a:t>
            </a:r>
            <a:r>
              <a:rPr lang="cs-CZ" b="1" dirty="0"/>
              <a:t> </a:t>
            </a:r>
            <a:r>
              <a:rPr lang="cs-CZ" dirty="0"/>
              <a:t>a</a:t>
            </a:r>
            <a:r>
              <a:rPr lang="cs-CZ" b="1" dirty="0"/>
              <a:t> </a:t>
            </a:r>
            <a:r>
              <a:rPr lang="cs-CZ" b="1" dirty="0" err="1"/>
              <a:t>stepwise</a:t>
            </a:r>
            <a:r>
              <a:rPr lang="cs-CZ" b="1" dirty="0"/>
              <a:t>. </a:t>
            </a:r>
            <a:r>
              <a:rPr lang="cs-CZ" dirty="0"/>
              <a:t>Tyto metody tak přidávají, ubírají a nebo kombinují vysvětlující proměnné. V praxi lze použít pouze metodu </a:t>
            </a:r>
            <a:r>
              <a:rPr lang="cs-CZ" dirty="0" err="1"/>
              <a:t>stepwise</a:t>
            </a:r>
            <a:r>
              <a:rPr lang="cs-CZ" dirty="0"/>
              <a:t>, neboť u ní nezáleží na pořadí proměnných. Všechny tyto metody zahrnutí či vypuštění proměnných posuzují a testují podle přírůstku reziduálního součtu čtverců.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600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Dotazy?</a:t>
            </a:r>
          </a:p>
        </p:txBody>
      </p:sp>
      <p:grpSp>
        <p:nvGrpSpPr>
          <p:cNvPr id="8" name="Skupina 7"/>
          <p:cNvGrpSpPr/>
          <p:nvPr/>
        </p:nvGrpSpPr>
        <p:grpSpPr>
          <a:xfrm>
            <a:off x="6145124" y="1499913"/>
            <a:ext cx="5029200" cy="2962574"/>
            <a:chOff x="6541939" y="2069262"/>
            <a:chExt cx="5029200" cy="296257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1939" y="2069262"/>
              <a:ext cx="5029200" cy="285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6541939" y="2218787"/>
              <a:ext cx="5029200" cy="2813049"/>
            </a:xfrm>
            <a:custGeom>
              <a:avLst/>
              <a:gdLst>
                <a:gd name="T0" fmla="*/ 104 w 1341"/>
                <a:gd name="T1" fmla="*/ 546 h 750"/>
                <a:gd name="T2" fmla="*/ 111 w 1341"/>
                <a:gd name="T3" fmla="*/ 532 h 750"/>
                <a:gd name="T4" fmla="*/ 157 w 1341"/>
                <a:gd name="T5" fmla="*/ 568 h 750"/>
                <a:gd name="T6" fmla="*/ 367 w 1341"/>
                <a:gd name="T7" fmla="*/ 593 h 750"/>
                <a:gd name="T8" fmla="*/ 244 w 1341"/>
                <a:gd name="T9" fmla="*/ 664 h 750"/>
                <a:gd name="T10" fmla="*/ 243 w 1341"/>
                <a:gd name="T11" fmla="*/ 663 h 750"/>
                <a:gd name="T12" fmla="*/ 200 w 1341"/>
                <a:gd name="T13" fmla="*/ 664 h 750"/>
                <a:gd name="T14" fmla="*/ 188 w 1341"/>
                <a:gd name="T15" fmla="*/ 679 h 750"/>
                <a:gd name="T16" fmla="*/ 141 w 1341"/>
                <a:gd name="T17" fmla="*/ 729 h 750"/>
                <a:gd name="T18" fmla="*/ 236 w 1341"/>
                <a:gd name="T19" fmla="*/ 708 h 750"/>
                <a:gd name="T20" fmla="*/ 241 w 1341"/>
                <a:gd name="T21" fmla="*/ 689 h 750"/>
                <a:gd name="T22" fmla="*/ 339 w 1341"/>
                <a:gd name="T23" fmla="*/ 633 h 750"/>
                <a:gd name="T24" fmla="*/ 413 w 1341"/>
                <a:gd name="T25" fmla="*/ 573 h 750"/>
                <a:gd name="T26" fmla="*/ 486 w 1341"/>
                <a:gd name="T27" fmla="*/ 627 h 750"/>
                <a:gd name="T28" fmla="*/ 54 w 1341"/>
                <a:gd name="T29" fmla="*/ 256 h 750"/>
                <a:gd name="T30" fmla="*/ 141 w 1341"/>
                <a:gd name="T31" fmla="*/ 152 h 750"/>
                <a:gd name="T32" fmla="*/ 8 w 1341"/>
                <a:gd name="T33" fmla="*/ 128 h 750"/>
                <a:gd name="T34" fmla="*/ 183 w 1341"/>
                <a:gd name="T35" fmla="*/ 95 h 750"/>
                <a:gd name="T36" fmla="*/ 222 w 1341"/>
                <a:gd name="T37" fmla="*/ 218 h 750"/>
                <a:gd name="T38" fmla="*/ 171 w 1341"/>
                <a:gd name="T39" fmla="*/ 245 h 750"/>
                <a:gd name="T40" fmla="*/ 340 w 1341"/>
                <a:gd name="T41" fmla="*/ 203 h 750"/>
                <a:gd name="T42" fmla="*/ 349 w 1341"/>
                <a:gd name="T43" fmla="*/ 53 h 750"/>
                <a:gd name="T44" fmla="*/ 785 w 1341"/>
                <a:gd name="T45" fmla="*/ 117 h 750"/>
                <a:gd name="T46" fmla="*/ 803 w 1341"/>
                <a:gd name="T47" fmla="*/ 70 h 750"/>
                <a:gd name="T48" fmla="*/ 750 w 1341"/>
                <a:gd name="T49" fmla="*/ 55 h 750"/>
                <a:gd name="T50" fmla="*/ 577 w 1341"/>
                <a:gd name="T51" fmla="*/ 330 h 750"/>
                <a:gd name="T52" fmla="*/ 625 w 1341"/>
                <a:gd name="T53" fmla="*/ 425 h 750"/>
                <a:gd name="T54" fmla="*/ 651 w 1341"/>
                <a:gd name="T55" fmla="*/ 631 h 750"/>
                <a:gd name="T56" fmla="*/ 632 w 1341"/>
                <a:gd name="T57" fmla="*/ 700 h 750"/>
                <a:gd name="T58" fmla="*/ 700 w 1341"/>
                <a:gd name="T59" fmla="*/ 652 h 750"/>
                <a:gd name="T60" fmla="*/ 653 w 1341"/>
                <a:gd name="T61" fmla="*/ 368 h 750"/>
                <a:gd name="T62" fmla="*/ 785 w 1341"/>
                <a:gd name="T63" fmla="*/ 117 h 750"/>
                <a:gd name="T64" fmla="*/ 737 w 1341"/>
                <a:gd name="T65" fmla="*/ 15 h 750"/>
                <a:gd name="T66" fmla="*/ 565 w 1341"/>
                <a:gd name="T67" fmla="*/ 72 h 750"/>
                <a:gd name="T68" fmla="*/ 1206 w 1341"/>
                <a:gd name="T69" fmla="*/ 419 h 750"/>
                <a:gd name="T70" fmla="*/ 796 w 1341"/>
                <a:gd name="T71" fmla="*/ 465 h 750"/>
                <a:gd name="T72" fmla="*/ 817 w 1341"/>
                <a:gd name="T73" fmla="*/ 704 h 750"/>
                <a:gd name="T74" fmla="*/ 856 w 1341"/>
                <a:gd name="T75" fmla="*/ 497 h 750"/>
                <a:gd name="T76" fmla="*/ 1263 w 1341"/>
                <a:gd name="T77" fmla="*/ 448 h 750"/>
                <a:gd name="T78" fmla="*/ 861 w 1341"/>
                <a:gd name="T79" fmla="*/ 361 h 750"/>
                <a:gd name="T80" fmla="*/ 882 w 1341"/>
                <a:gd name="T81" fmla="*/ 277 h 750"/>
                <a:gd name="T82" fmla="*/ 105 w 1341"/>
                <a:gd name="T83" fmla="*/ 376 h 750"/>
                <a:gd name="T84" fmla="*/ 372 w 1341"/>
                <a:gd name="T85" fmla="*/ 428 h 750"/>
                <a:gd name="T86" fmla="*/ 454 w 1341"/>
                <a:gd name="T87" fmla="*/ 383 h 750"/>
                <a:gd name="T88" fmla="*/ 1111 w 1341"/>
                <a:gd name="T89" fmla="*/ 323 h 750"/>
                <a:gd name="T90" fmla="*/ 1243 w 1341"/>
                <a:gd name="T91" fmla="*/ 235 h 750"/>
                <a:gd name="T92" fmla="*/ 1182 w 1341"/>
                <a:gd name="T93" fmla="*/ 240 h 750"/>
                <a:gd name="T94" fmla="*/ 1090 w 1341"/>
                <a:gd name="T95" fmla="*/ 201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750">
                  <a:moveTo>
                    <a:pt x="123" y="596"/>
                  </a:moveTo>
                  <a:cubicBezTo>
                    <a:pt x="108" y="600"/>
                    <a:pt x="90" y="597"/>
                    <a:pt x="79" y="586"/>
                  </a:cubicBezTo>
                  <a:cubicBezTo>
                    <a:pt x="67" y="573"/>
                    <a:pt x="68" y="554"/>
                    <a:pt x="83" y="544"/>
                  </a:cubicBezTo>
                  <a:cubicBezTo>
                    <a:pt x="89" y="539"/>
                    <a:pt x="99" y="541"/>
                    <a:pt x="104" y="546"/>
                  </a:cubicBezTo>
                  <a:cubicBezTo>
                    <a:pt x="105" y="547"/>
                    <a:pt x="105" y="547"/>
                    <a:pt x="105" y="547"/>
                  </a:cubicBezTo>
                  <a:cubicBezTo>
                    <a:pt x="106" y="547"/>
                    <a:pt x="106" y="546"/>
                    <a:pt x="105" y="547"/>
                  </a:cubicBezTo>
                  <a:cubicBezTo>
                    <a:pt x="109" y="543"/>
                    <a:pt x="109" y="540"/>
                    <a:pt x="110" y="534"/>
                  </a:cubicBezTo>
                  <a:cubicBezTo>
                    <a:pt x="111" y="533"/>
                    <a:pt x="111" y="533"/>
                    <a:pt x="111" y="532"/>
                  </a:cubicBezTo>
                  <a:cubicBezTo>
                    <a:pt x="111" y="532"/>
                    <a:pt x="111" y="531"/>
                    <a:pt x="111" y="529"/>
                  </a:cubicBezTo>
                  <a:cubicBezTo>
                    <a:pt x="112" y="523"/>
                    <a:pt x="113" y="518"/>
                    <a:pt x="117" y="512"/>
                  </a:cubicBezTo>
                  <a:cubicBezTo>
                    <a:pt x="129" y="492"/>
                    <a:pt x="157" y="498"/>
                    <a:pt x="165" y="519"/>
                  </a:cubicBezTo>
                  <a:cubicBezTo>
                    <a:pt x="170" y="533"/>
                    <a:pt x="164" y="555"/>
                    <a:pt x="157" y="568"/>
                  </a:cubicBezTo>
                  <a:cubicBezTo>
                    <a:pt x="150" y="581"/>
                    <a:pt x="137" y="592"/>
                    <a:pt x="123" y="596"/>
                  </a:cubicBezTo>
                  <a:close/>
                  <a:moveTo>
                    <a:pt x="413" y="573"/>
                  </a:moveTo>
                  <a:cubicBezTo>
                    <a:pt x="403" y="564"/>
                    <a:pt x="387" y="562"/>
                    <a:pt x="377" y="573"/>
                  </a:cubicBezTo>
                  <a:cubicBezTo>
                    <a:pt x="371" y="579"/>
                    <a:pt x="369" y="586"/>
                    <a:pt x="367" y="593"/>
                  </a:cubicBezTo>
                  <a:cubicBezTo>
                    <a:pt x="368" y="590"/>
                    <a:pt x="367" y="593"/>
                    <a:pt x="366" y="594"/>
                  </a:cubicBezTo>
                  <a:cubicBezTo>
                    <a:pt x="363" y="593"/>
                    <a:pt x="359" y="592"/>
                    <a:pt x="355" y="593"/>
                  </a:cubicBezTo>
                  <a:cubicBezTo>
                    <a:pt x="333" y="598"/>
                    <a:pt x="310" y="616"/>
                    <a:pt x="291" y="629"/>
                  </a:cubicBezTo>
                  <a:cubicBezTo>
                    <a:pt x="275" y="640"/>
                    <a:pt x="259" y="651"/>
                    <a:pt x="244" y="664"/>
                  </a:cubicBezTo>
                  <a:cubicBezTo>
                    <a:pt x="241" y="666"/>
                    <a:pt x="238" y="669"/>
                    <a:pt x="235" y="671"/>
                  </a:cubicBezTo>
                  <a:cubicBezTo>
                    <a:pt x="235" y="671"/>
                    <a:pt x="235" y="671"/>
                    <a:pt x="235" y="671"/>
                  </a:cubicBezTo>
                  <a:cubicBezTo>
                    <a:pt x="238" y="669"/>
                    <a:pt x="241" y="666"/>
                    <a:pt x="244" y="664"/>
                  </a:cubicBezTo>
                  <a:cubicBezTo>
                    <a:pt x="244" y="663"/>
                    <a:pt x="244" y="663"/>
                    <a:pt x="243" y="663"/>
                  </a:cubicBezTo>
                  <a:cubicBezTo>
                    <a:pt x="233" y="645"/>
                    <a:pt x="207" y="644"/>
                    <a:pt x="200" y="664"/>
                  </a:cubicBezTo>
                  <a:cubicBezTo>
                    <a:pt x="200" y="664"/>
                    <a:pt x="200" y="665"/>
                    <a:pt x="200" y="665"/>
                  </a:cubicBezTo>
                  <a:cubicBezTo>
                    <a:pt x="200" y="665"/>
                    <a:pt x="200" y="665"/>
                    <a:pt x="200" y="665"/>
                  </a:cubicBezTo>
                  <a:cubicBezTo>
                    <a:pt x="200" y="664"/>
                    <a:pt x="200" y="664"/>
                    <a:pt x="200" y="664"/>
                  </a:cubicBezTo>
                  <a:cubicBezTo>
                    <a:pt x="201" y="662"/>
                    <a:pt x="201" y="662"/>
                    <a:pt x="200" y="665"/>
                  </a:cubicBezTo>
                  <a:cubicBezTo>
                    <a:pt x="199" y="665"/>
                    <a:pt x="199" y="665"/>
                    <a:pt x="199" y="665"/>
                  </a:cubicBezTo>
                  <a:cubicBezTo>
                    <a:pt x="198" y="666"/>
                    <a:pt x="197" y="667"/>
                    <a:pt x="196" y="668"/>
                  </a:cubicBezTo>
                  <a:cubicBezTo>
                    <a:pt x="192" y="671"/>
                    <a:pt x="190" y="675"/>
                    <a:pt x="188" y="679"/>
                  </a:cubicBezTo>
                  <a:cubicBezTo>
                    <a:pt x="187" y="679"/>
                    <a:pt x="187" y="680"/>
                    <a:pt x="186" y="681"/>
                  </a:cubicBezTo>
                  <a:cubicBezTo>
                    <a:pt x="177" y="690"/>
                    <a:pt x="174" y="684"/>
                    <a:pt x="162" y="688"/>
                  </a:cubicBezTo>
                  <a:cubicBezTo>
                    <a:pt x="159" y="688"/>
                    <a:pt x="157" y="688"/>
                    <a:pt x="155" y="689"/>
                  </a:cubicBezTo>
                  <a:cubicBezTo>
                    <a:pt x="138" y="695"/>
                    <a:pt x="132" y="714"/>
                    <a:pt x="141" y="729"/>
                  </a:cubicBezTo>
                  <a:cubicBezTo>
                    <a:pt x="149" y="743"/>
                    <a:pt x="165" y="750"/>
                    <a:pt x="180" y="750"/>
                  </a:cubicBezTo>
                  <a:cubicBezTo>
                    <a:pt x="195" y="750"/>
                    <a:pt x="211" y="742"/>
                    <a:pt x="221" y="731"/>
                  </a:cubicBezTo>
                  <a:cubicBezTo>
                    <a:pt x="226" y="726"/>
                    <a:pt x="232" y="718"/>
                    <a:pt x="236" y="709"/>
                  </a:cubicBezTo>
                  <a:cubicBezTo>
                    <a:pt x="236" y="709"/>
                    <a:pt x="236" y="709"/>
                    <a:pt x="236" y="708"/>
                  </a:cubicBezTo>
                  <a:cubicBezTo>
                    <a:pt x="240" y="702"/>
                    <a:pt x="244" y="694"/>
                    <a:pt x="246" y="687"/>
                  </a:cubicBezTo>
                  <a:cubicBezTo>
                    <a:pt x="245" y="687"/>
                    <a:pt x="243" y="688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3" y="688"/>
                    <a:pt x="245" y="687"/>
                    <a:pt x="246" y="687"/>
                  </a:cubicBezTo>
                  <a:cubicBezTo>
                    <a:pt x="265" y="676"/>
                    <a:pt x="283" y="666"/>
                    <a:pt x="302" y="655"/>
                  </a:cubicBezTo>
                  <a:cubicBezTo>
                    <a:pt x="313" y="649"/>
                    <a:pt x="326" y="640"/>
                    <a:pt x="339" y="633"/>
                  </a:cubicBezTo>
                  <a:cubicBezTo>
                    <a:pt x="342" y="641"/>
                    <a:pt x="350" y="648"/>
                    <a:pt x="359" y="649"/>
                  </a:cubicBezTo>
                  <a:cubicBezTo>
                    <a:pt x="371" y="652"/>
                    <a:pt x="382" y="648"/>
                    <a:pt x="392" y="641"/>
                  </a:cubicBezTo>
                  <a:cubicBezTo>
                    <a:pt x="401" y="634"/>
                    <a:pt x="409" y="627"/>
                    <a:pt x="416" y="618"/>
                  </a:cubicBezTo>
                  <a:cubicBezTo>
                    <a:pt x="424" y="605"/>
                    <a:pt x="426" y="584"/>
                    <a:pt x="413" y="573"/>
                  </a:cubicBezTo>
                  <a:close/>
                  <a:moveTo>
                    <a:pt x="486" y="606"/>
                  </a:moveTo>
                  <a:cubicBezTo>
                    <a:pt x="471" y="599"/>
                    <a:pt x="454" y="601"/>
                    <a:pt x="438" y="599"/>
                  </a:cubicBezTo>
                  <a:cubicBezTo>
                    <a:pt x="420" y="596"/>
                    <a:pt x="413" y="619"/>
                    <a:pt x="430" y="625"/>
                  </a:cubicBezTo>
                  <a:cubicBezTo>
                    <a:pt x="447" y="631"/>
                    <a:pt x="469" y="638"/>
                    <a:pt x="486" y="627"/>
                  </a:cubicBezTo>
                  <a:cubicBezTo>
                    <a:pt x="493" y="623"/>
                    <a:pt x="494" y="610"/>
                    <a:pt x="486" y="606"/>
                  </a:cubicBezTo>
                  <a:close/>
                  <a:moveTo>
                    <a:pt x="21" y="284"/>
                  </a:moveTo>
                  <a:cubicBezTo>
                    <a:pt x="12" y="276"/>
                    <a:pt x="17" y="262"/>
                    <a:pt x="28" y="259"/>
                  </a:cubicBezTo>
                  <a:cubicBezTo>
                    <a:pt x="36" y="256"/>
                    <a:pt x="45" y="256"/>
                    <a:pt x="54" y="256"/>
                  </a:cubicBezTo>
                  <a:cubicBezTo>
                    <a:pt x="75" y="246"/>
                    <a:pt x="96" y="237"/>
                    <a:pt x="117" y="228"/>
                  </a:cubicBezTo>
                  <a:cubicBezTo>
                    <a:pt x="131" y="222"/>
                    <a:pt x="136" y="218"/>
                    <a:pt x="136" y="203"/>
                  </a:cubicBezTo>
                  <a:cubicBezTo>
                    <a:pt x="136" y="194"/>
                    <a:pt x="135" y="186"/>
                    <a:pt x="134" y="178"/>
                  </a:cubicBezTo>
                  <a:cubicBezTo>
                    <a:pt x="131" y="169"/>
                    <a:pt x="133" y="157"/>
                    <a:pt x="141" y="152"/>
                  </a:cubicBezTo>
                  <a:cubicBezTo>
                    <a:pt x="144" y="149"/>
                    <a:pt x="148" y="147"/>
                    <a:pt x="152" y="146"/>
                  </a:cubicBezTo>
                  <a:cubicBezTo>
                    <a:pt x="158" y="144"/>
                    <a:pt x="164" y="141"/>
                    <a:pt x="169" y="136"/>
                  </a:cubicBezTo>
                  <a:cubicBezTo>
                    <a:pt x="146" y="139"/>
                    <a:pt x="121" y="137"/>
                    <a:pt x="98" y="137"/>
                  </a:cubicBezTo>
                  <a:cubicBezTo>
                    <a:pt x="69" y="136"/>
                    <a:pt x="37" y="137"/>
                    <a:pt x="8" y="128"/>
                  </a:cubicBezTo>
                  <a:cubicBezTo>
                    <a:pt x="0" y="125"/>
                    <a:pt x="0" y="114"/>
                    <a:pt x="8" y="111"/>
                  </a:cubicBezTo>
                  <a:cubicBezTo>
                    <a:pt x="46" y="100"/>
                    <a:pt x="90" y="102"/>
                    <a:pt x="129" y="100"/>
                  </a:cubicBezTo>
                  <a:cubicBezTo>
                    <a:pt x="139" y="99"/>
                    <a:pt x="148" y="99"/>
                    <a:pt x="158" y="98"/>
                  </a:cubicBezTo>
                  <a:cubicBezTo>
                    <a:pt x="166" y="97"/>
                    <a:pt x="175" y="93"/>
                    <a:pt x="183" y="95"/>
                  </a:cubicBezTo>
                  <a:cubicBezTo>
                    <a:pt x="191" y="97"/>
                    <a:pt x="198" y="105"/>
                    <a:pt x="197" y="114"/>
                  </a:cubicBezTo>
                  <a:cubicBezTo>
                    <a:pt x="197" y="119"/>
                    <a:pt x="195" y="123"/>
                    <a:pt x="193" y="127"/>
                  </a:cubicBezTo>
                  <a:cubicBezTo>
                    <a:pt x="198" y="127"/>
                    <a:pt x="203" y="130"/>
                    <a:pt x="206" y="133"/>
                  </a:cubicBezTo>
                  <a:cubicBezTo>
                    <a:pt x="227" y="150"/>
                    <a:pt x="221" y="194"/>
                    <a:pt x="222" y="218"/>
                  </a:cubicBezTo>
                  <a:cubicBezTo>
                    <a:pt x="224" y="242"/>
                    <a:pt x="234" y="278"/>
                    <a:pt x="203" y="287"/>
                  </a:cubicBezTo>
                  <a:cubicBezTo>
                    <a:pt x="172" y="295"/>
                    <a:pt x="136" y="295"/>
                    <a:pt x="105" y="298"/>
                  </a:cubicBezTo>
                  <a:cubicBezTo>
                    <a:pt x="78" y="301"/>
                    <a:pt x="42" y="305"/>
                    <a:pt x="21" y="284"/>
                  </a:cubicBezTo>
                  <a:close/>
                  <a:moveTo>
                    <a:pt x="171" y="245"/>
                  </a:moveTo>
                  <a:cubicBezTo>
                    <a:pt x="173" y="245"/>
                    <a:pt x="176" y="244"/>
                    <a:pt x="179" y="244"/>
                  </a:cubicBezTo>
                  <a:cubicBezTo>
                    <a:pt x="178" y="240"/>
                    <a:pt x="178" y="237"/>
                    <a:pt x="177" y="233"/>
                  </a:cubicBezTo>
                  <a:cubicBezTo>
                    <a:pt x="176" y="237"/>
                    <a:pt x="173" y="241"/>
                    <a:pt x="171" y="245"/>
                  </a:cubicBezTo>
                  <a:close/>
                  <a:moveTo>
                    <a:pt x="340" y="203"/>
                  </a:moveTo>
                  <a:cubicBezTo>
                    <a:pt x="364" y="200"/>
                    <a:pt x="380" y="182"/>
                    <a:pt x="389" y="162"/>
                  </a:cubicBezTo>
                  <a:cubicBezTo>
                    <a:pt x="400" y="136"/>
                    <a:pt x="400" y="105"/>
                    <a:pt x="397" y="78"/>
                  </a:cubicBezTo>
                  <a:cubicBezTo>
                    <a:pt x="395" y="60"/>
                    <a:pt x="388" y="26"/>
                    <a:pt x="366" y="23"/>
                  </a:cubicBezTo>
                  <a:cubicBezTo>
                    <a:pt x="349" y="21"/>
                    <a:pt x="337" y="38"/>
                    <a:pt x="349" y="53"/>
                  </a:cubicBezTo>
                  <a:cubicBezTo>
                    <a:pt x="377" y="85"/>
                    <a:pt x="368" y="200"/>
                    <a:pt x="306" y="171"/>
                  </a:cubicBezTo>
                  <a:cubicBezTo>
                    <a:pt x="298" y="168"/>
                    <a:pt x="292" y="175"/>
                    <a:pt x="295" y="182"/>
                  </a:cubicBezTo>
                  <a:cubicBezTo>
                    <a:pt x="303" y="199"/>
                    <a:pt x="322" y="206"/>
                    <a:pt x="340" y="203"/>
                  </a:cubicBezTo>
                  <a:close/>
                  <a:moveTo>
                    <a:pt x="785" y="117"/>
                  </a:moveTo>
                  <a:cubicBezTo>
                    <a:pt x="788" y="118"/>
                    <a:pt x="792" y="118"/>
                    <a:pt x="795" y="117"/>
                  </a:cubicBezTo>
                  <a:cubicBezTo>
                    <a:pt x="840" y="101"/>
                    <a:pt x="886" y="98"/>
                    <a:pt x="933" y="100"/>
                  </a:cubicBezTo>
                  <a:cubicBezTo>
                    <a:pt x="943" y="101"/>
                    <a:pt x="948" y="85"/>
                    <a:pt x="938" y="80"/>
                  </a:cubicBezTo>
                  <a:cubicBezTo>
                    <a:pt x="895" y="62"/>
                    <a:pt x="849" y="60"/>
                    <a:pt x="803" y="70"/>
                  </a:cubicBezTo>
                  <a:cubicBezTo>
                    <a:pt x="802" y="67"/>
                    <a:pt x="800" y="65"/>
                    <a:pt x="798" y="63"/>
                  </a:cubicBezTo>
                  <a:cubicBezTo>
                    <a:pt x="792" y="59"/>
                    <a:pt x="784" y="57"/>
                    <a:pt x="777" y="58"/>
                  </a:cubicBezTo>
                  <a:cubicBezTo>
                    <a:pt x="776" y="57"/>
                    <a:pt x="776" y="56"/>
                    <a:pt x="776" y="55"/>
                  </a:cubicBezTo>
                  <a:cubicBezTo>
                    <a:pt x="773" y="43"/>
                    <a:pt x="752" y="41"/>
                    <a:pt x="750" y="55"/>
                  </a:cubicBezTo>
                  <a:cubicBezTo>
                    <a:pt x="745" y="85"/>
                    <a:pt x="743" y="115"/>
                    <a:pt x="737" y="145"/>
                  </a:cubicBezTo>
                  <a:cubicBezTo>
                    <a:pt x="733" y="173"/>
                    <a:pt x="721" y="189"/>
                    <a:pt x="702" y="209"/>
                  </a:cubicBezTo>
                  <a:cubicBezTo>
                    <a:pt x="673" y="241"/>
                    <a:pt x="644" y="277"/>
                    <a:pt x="637" y="320"/>
                  </a:cubicBezTo>
                  <a:cubicBezTo>
                    <a:pt x="616" y="322"/>
                    <a:pt x="595" y="324"/>
                    <a:pt x="577" y="330"/>
                  </a:cubicBezTo>
                  <a:cubicBezTo>
                    <a:pt x="565" y="334"/>
                    <a:pt x="564" y="351"/>
                    <a:pt x="577" y="354"/>
                  </a:cubicBezTo>
                  <a:cubicBezTo>
                    <a:pt x="588" y="357"/>
                    <a:pt x="601" y="359"/>
                    <a:pt x="613" y="359"/>
                  </a:cubicBezTo>
                  <a:cubicBezTo>
                    <a:pt x="604" y="370"/>
                    <a:pt x="602" y="389"/>
                    <a:pt x="617" y="398"/>
                  </a:cubicBezTo>
                  <a:cubicBezTo>
                    <a:pt x="620" y="399"/>
                    <a:pt x="623" y="416"/>
                    <a:pt x="625" y="425"/>
                  </a:cubicBezTo>
                  <a:cubicBezTo>
                    <a:pt x="619" y="445"/>
                    <a:pt x="622" y="467"/>
                    <a:pt x="624" y="487"/>
                  </a:cubicBezTo>
                  <a:cubicBezTo>
                    <a:pt x="628" y="518"/>
                    <a:pt x="633" y="548"/>
                    <a:pt x="639" y="578"/>
                  </a:cubicBezTo>
                  <a:cubicBezTo>
                    <a:pt x="642" y="592"/>
                    <a:pt x="645" y="606"/>
                    <a:pt x="648" y="620"/>
                  </a:cubicBezTo>
                  <a:cubicBezTo>
                    <a:pt x="648" y="622"/>
                    <a:pt x="650" y="626"/>
                    <a:pt x="651" y="631"/>
                  </a:cubicBezTo>
                  <a:cubicBezTo>
                    <a:pt x="648" y="633"/>
                    <a:pt x="645" y="635"/>
                    <a:pt x="643" y="636"/>
                  </a:cubicBezTo>
                  <a:cubicBezTo>
                    <a:pt x="636" y="641"/>
                    <a:pt x="628" y="646"/>
                    <a:pt x="621" y="651"/>
                  </a:cubicBezTo>
                  <a:cubicBezTo>
                    <a:pt x="613" y="654"/>
                    <a:pt x="606" y="659"/>
                    <a:pt x="600" y="668"/>
                  </a:cubicBezTo>
                  <a:cubicBezTo>
                    <a:pt x="586" y="687"/>
                    <a:pt x="613" y="713"/>
                    <a:pt x="632" y="700"/>
                  </a:cubicBezTo>
                  <a:cubicBezTo>
                    <a:pt x="636" y="697"/>
                    <a:pt x="640" y="695"/>
                    <a:pt x="644" y="692"/>
                  </a:cubicBezTo>
                  <a:cubicBezTo>
                    <a:pt x="650" y="692"/>
                    <a:pt x="661" y="691"/>
                    <a:pt x="664" y="690"/>
                  </a:cubicBezTo>
                  <a:cubicBezTo>
                    <a:pt x="673" y="688"/>
                    <a:pt x="683" y="684"/>
                    <a:pt x="689" y="676"/>
                  </a:cubicBezTo>
                  <a:cubicBezTo>
                    <a:pt x="696" y="669"/>
                    <a:pt x="699" y="660"/>
                    <a:pt x="700" y="652"/>
                  </a:cubicBezTo>
                  <a:cubicBezTo>
                    <a:pt x="705" y="647"/>
                    <a:pt x="710" y="642"/>
                    <a:pt x="714" y="636"/>
                  </a:cubicBezTo>
                  <a:cubicBezTo>
                    <a:pt x="729" y="610"/>
                    <a:pt x="711" y="572"/>
                    <a:pt x="704" y="546"/>
                  </a:cubicBezTo>
                  <a:cubicBezTo>
                    <a:pt x="695" y="510"/>
                    <a:pt x="686" y="474"/>
                    <a:pt x="676" y="438"/>
                  </a:cubicBezTo>
                  <a:cubicBezTo>
                    <a:pt x="671" y="414"/>
                    <a:pt x="668" y="386"/>
                    <a:pt x="653" y="368"/>
                  </a:cubicBezTo>
                  <a:cubicBezTo>
                    <a:pt x="651" y="365"/>
                    <a:pt x="649" y="362"/>
                    <a:pt x="646" y="360"/>
                  </a:cubicBezTo>
                  <a:cubicBezTo>
                    <a:pt x="662" y="369"/>
                    <a:pt x="689" y="360"/>
                    <a:pt x="687" y="338"/>
                  </a:cubicBezTo>
                  <a:cubicBezTo>
                    <a:pt x="690" y="285"/>
                    <a:pt x="737" y="254"/>
                    <a:pt x="764" y="213"/>
                  </a:cubicBezTo>
                  <a:cubicBezTo>
                    <a:pt x="782" y="187"/>
                    <a:pt x="787" y="152"/>
                    <a:pt x="785" y="117"/>
                  </a:cubicBezTo>
                  <a:close/>
                  <a:moveTo>
                    <a:pt x="650" y="48"/>
                  </a:moveTo>
                  <a:cubicBezTo>
                    <a:pt x="665" y="46"/>
                    <a:pt x="680" y="46"/>
                    <a:pt x="694" y="47"/>
                  </a:cubicBezTo>
                  <a:cubicBezTo>
                    <a:pt x="709" y="48"/>
                    <a:pt x="720" y="52"/>
                    <a:pt x="733" y="43"/>
                  </a:cubicBezTo>
                  <a:cubicBezTo>
                    <a:pt x="743" y="37"/>
                    <a:pt x="744" y="24"/>
                    <a:pt x="737" y="15"/>
                  </a:cubicBezTo>
                  <a:cubicBezTo>
                    <a:pt x="724" y="0"/>
                    <a:pt x="702" y="2"/>
                    <a:pt x="683" y="2"/>
                  </a:cubicBezTo>
                  <a:cubicBezTo>
                    <a:pt x="662" y="3"/>
                    <a:pt x="640" y="6"/>
                    <a:pt x="619" y="12"/>
                  </a:cubicBezTo>
                  <a:cubicBezTo>
                    <a:pt x="594" y="20"/>
                    <a:pt x="541" y="37"/>
                    <a:pt x="546" y="70"/>
                  </a:cubicBezTo>
                  <a:cubicBezTo>
                    <a:pt x="548" y="79"/>
                    <a:pt x="560" y="79"/>
                    <a:pt x="565" y="72"/>
                  </a:cubicBezTo>
                  <a:cubicBezTo>
                    <a:pt x="570" y="64"/>
                    <a:pt x="595" y="60"/>
                    <a:pt x="605" y="57"/>
                  </a:cubicBezTo>
                  <a:cubicBezTo>
                    <a:pt x="619" y="53"/>
                    <a:pt x="635" y="50"/>
                    <a:pt x="650" y="48"/>
                  </a:cubicBezTo>
                  <a:close/>
                  <a:moveTo>
                    <a:pt x="1330" y="393"/>
                  </a:moveTo>
                  <a:cubicBezTo>
                    <a:pt x="1290" y="371"/>
                    <a:pt x="1242" y="401"/>
                    <a:pt x="1206" y="419"/>
                  </a:cubicBezTo>
                  <a:cubicBezTo>
                    <a:pt x="1159" y="442"/>
                    <a:pt x="1112" y="467"/>
                    <a:pt x="1064" y="489"/>
                  </a:cubicBezTo>
                  <a:cubicBezTo>
                    <a:pt x="1022" y="508"/>
                    <a:pt x="985" y="505"/>
                    <a:pt x="943" y="485"/>
                  </a:cubicBezTo>
                  <a:cubicBezTo>
                    <a:pt x="904" y="467"/>
                    <a:pt x="868" y="445"/>
                    <a:pt x="826" y="435"/>
                  </a:cubicBezTo>
                  <a:cubicBezTo>
                    <a:pt x="809" y="432"/>
                    <a:pt x="791" y="446"/>
                    <a:pt x="796" y="465"/>
                  </a:cubicBezTo>
                  <a:cubicBezTo>
                    <a:pt x="804" y="487"/>
                    <a:pt x="812" y="510"/>
                    <a:pt x="815" y="534"/>
                  </a:cubicBezTo>
                  <a:cubicBezTo>
                    <a:pt x="818" y="557"/>
                    <a:pt x="799" y="568"/>
                    <a:pt x="781" y="579"/>
                  </a:cubicBezTo>
                  <a:cubicBezTo>
                    <a:pt x="769" y="586"/>
                    <a:pt x="768" y="599"/>
                    <a:pt x="772" y="610"/>
                  </a:cubicBezTo>
                  <a:cubicBezTo>
                    <a:pt x="786" y="642"/>
                    <a:pt x="798" y="676"/>
                    <a:pt x="817" y="704"/>
                  </a:cubicBezTo>
                  <a:cubicBezTo>
                    <a:pt x="828" y="720"/>
                    <a:pt x="850" y="710"/>
                    <a:pt x="847" y="692"/>
                  </a:cubicBezTo>
                  <a:cubicBezTo>
                    <a:pt x="842" y="663"/>
                    <a:pt x="831" y="636"/>
                    <a:pt x="820" y="609"/>
                  </a:cubicBezTo>
                  <a:cubicBezTo>
                    <a:pt x="839" y="596"/>
                    <a:pt x="855" y="580"/>
                    <a:pt x="861" y="558"/>
                  </a:cubicBezTo>
                  <a:cubicBezTo>
                    <a:pt x="865" y="539"/>
                    <a:pt x="862" y="517"/>
                    <a:pt x="856" y="497"/>
                  </a:cubicBezTo>
                  <a:cubicBezTo>
                    <a:pt x="881" y="508"/>
                    <a:pt x="905" y="522"/>
                    <a:pt x="930" y="534"/>
                  </a:cubicBezTo>
                  <a:cubicBezTo>
                    <a:pt x="971" y="551"/>
                    <a:pt x="1012" y="559"/>
                    <a:pt x="1055" y="546"/>
                  </a:cubicBezTo>
                  <a:cubicBezTo>
                    <a:pt x="1103" y="531"/>
                    <a:pt x="1148" y="504"/>
                    <a:pt x="1193" y="482"/>
                  </a:cubicBezTo>
                  <a:cubicBezTo>
                    <a:pt x="1216" y="470"/>
                    <a:pt x="1239" y="458"/>
                    <a:pt x="1263" y="448"/>
                  </a:cubicBezTo>
                  <a:cubicBezTo>
                    <a:pt x="1285" y="438"/>
                    <a:pt x="1309" y="434"/>
                    <a:pt x="1330" y="421"/>
                  </a:cubicBezTo>
                  <a:cubicBezTo>
                    <a:pt x="1339" y="415"/>
                    <a:pt x="1341" y="400"/>
                    <a:pt x="1330" y="393"/>
                  </a:cubicBezTo>
                  <a:close/>
                  <a:moveTo>
                    <a:pt x="863" y="291"/>
                  </a:moveTo>
                  <a:cubicBezTo>
                    <a:pt x="857" y="315"/>
                    <a:pt x="856" y="337"/>
                    <a:pt x="861" y="361"/>
                  </a:cubicBezTo>
                  <a:cubicBezTo>
                    <a:pt x="864" y="375"/>
                    <a:pt x="884" y="370"/>
                    <a:pt x="886" y="357"/>
                  </a:cubicBezTo>
                  <a:cubicBezTo>
                    <a:pt x="887" y="340"/>
                    <a:pt x="892" y="322"/>
                    <a:pt x="899" y="307"/>
                  </a:cubicBezTo>
                  <a:cubicBezTo>
                    <a:pt x="903" y="298"/>
                    <a:pt x="903" y="290"/>
                    <a:pt x="896" y="283"/>
                  </a:cubicBezTo>
                  <a:cubicBezTo>
                    <a:pt x="893" y="279"/>
                    <a:pt x="888" y="277"/>
                    <a:pt x="882" y="277"/>
                  </a:cubicBezTo>
                  <a:cubicBezTo>
                    <a:pt x="874" y="277"/>
                    <a:pt x="866" y="283"/>
                    <a:pt x="863" y="291"/>
                  </a:cubicBezTo>
                  <a:close/>
                  <a:moveTo>
                    <a:pt x="200" y="366"/>
                  </a:moveTo>
                  <a:cubicBezTo>
                    <a:pt x="171" y="362"/>
                    <a:pt x="141" y="352"/>
                    <a:pt x="112" y="351"/>
                  </a:cubicBezTo>
                  <a:cubicBezTo>
                    <a:pt x="97" y="350"/>
                    <a:pt x="95" y="369"/>
                    <a:pt x="105" y="376"/>
                  </a:cubicBezTo>
                  <a:cubicBezTo>
                    <a:pt x="129" y="393"/>
                    <a:pt x="161" y="401"/>
                    <a:pt x="189" y="407"/>
                  </a:cubicBezTo>
                  <a:cubicBezTo>
                    <a:pt x="204" y="411"/>
                    <a:pt x="219" y="414"/>
                    <a:pt x="235" y="414"/>
                  </a:cubicBezTo>
                  <a:cubicBezTo>
                    <a:pt x="249" y="413"/>
                    <a:pt x="263" y="408"/>
                    <a:pt x="278" y="408"/>
                  </a:cubicBezTo>
                  <a:cubicBezTo>
                    <a:pt x="309" y="407"/>
                    <a:pt x="342" y="421"/>
                    <a:pt x="372" y="428"/>
                  </a:cubicBezTo>
                  <a:cubicBezTo>
                    <a:pt x="397" y="435"/>
                    <a:pt x="437" y="454"/>
                    <a:pt x="461" y="439"/>
                  </a:cubicBezTo>
                  <a:cubicBezTo>
                    <a:pt x="470" y="434"/>
                    <a:pt x="473" y="423"/>
                    <a:pt x="468" y="414"/>
                  </a:cubicBezTo>
                  <a:cubicBezTo>
                    <a:pt x="468" y="413"/>
                    <a:pt x="467" y="412"/>
                    <a:pt x="466" y="411"/>
                  </a:cubicBezTo>
                  <a:cubicBezTo>
                    <a:pt x="470" y="401"/>
                    <a:pt x="466" y="388"/>
                    <a:pt x="454" y="383"/>
                  </a:cubicBezTo>
                  <a:cubicBezTo>
                    <a:pt x="423" y="372"/>
                    <a:pt x="385" y="370"/>
                    <a:pt x="353" y="365"/>
                  </a:cubicBezTo>
                  <a:cubicBezTo>
                    <a:pt x="325" y="361"/>
                    <a:pt x="293" y="353"/>
                    <a:pt x="266" y="361"/>
                  </a:cubicBezTo>
                  <a:cubicBezTo>
                    <a:pt x="244" y="364"/>
                    <a:pt x="223" y="369"/>
                    <a:pt x="200" y="366"/>
                  </a:cubicBezTo>
                  <a:close/>
                  <a:moveTo>
                    <a:pt x="1111" y="323"/>
                  </a:moveTo>
                  <a:cubicBezTo>
                    <a:pt x="1133" y="333"/>
                    <a:pt x="1166" y="336"/>
                    <a:pt x="1189" y="327"/>
                  </a:cubicBezTo>
                  <a:cubicBezTo>
                    <a:pt x="1212" y="318"/>
                    <a:pt x="1232" y="292"/>
                    <a:pt x="1227" y="267"/>
                  </a:cubicBezTo>
                  <a:cubicBezTo>
                    <a:pt x="1226" y="261"/>
                    <a:pt x="1223" y="258"/>
                    <a:pt x="1220" y="255"/>
                  </a:cubicBezTo>
                  <a:cubicBezTo>
                    <a:pt x="1228" y="249"/>
                    <a:pt x="1235" y="241"/>
                    <a:pt x="1243" y="235"/>
                  </a:cubicBezTo>
                  <a:cubicBezTo>
                    <a:pt x="1256" y="225"/>
                    <a:pt x="1269" y="215"/>
                    <a:pt x="1281" y="206"/>
                  </a:cubicBezTo>
                  <a:cubicBezTo>
                    <a:pt x="1292" y="198"/>
                    <a:pt x="1287" y="178"/>
                    <a:pt x="1272" y="183"/>
                  </a:cubicBezTo>
                  <a:cubicBezTo>
                    <a:pt x="1255" y="188"/>
                    <a:pt x="1238" y="195"/>
                    <a:pt x="1223" y="205"/>
                  </a:cubicBezTo>
                  <a:cubicBezTo>
                    <a:pt x="1208" y="214"/>
                    <a:pt x="1191" y="224"/>
                    <a:pt x="1182" y="240"/>
                  </a:cubicBezTo>
                  <a:cubicBezTo>
                    <a:pt x="1177" y="249"/>
                    <a:pt x="1180" y="258"/>
                    <a:pt x="1187" y="262"/>
                  </a:cubicBezTo>
                  <a:cubicBezTo>
                    <a:pt x="1182" y="269"/>
                    <a:pt x="1178" y="278"/>
                    <a:pt x="1170" y="282"/>
                  </a:cubicBezTo>
                  <a:cubicBezTo>
                    <a:pt x="1159" y="288"/>
                    <a:pt x="1136" y="283"/>
                    <a:pt x="1126" y="279"/>
                  </a:cubicBezTo>
                  <a:cubicBezTo>
                    <a:pt x="1094" y="264"/>
                    <a:pt x="1105" y="227"/>
                    <a:pt x="1090" y="201"/>
                  </a:cubicBezTo>
                  <a:cubicBezTo>
                    <a:pt x="1088" y="197"/>
                    <a:pt x="1083" y="195"/>
                    <a:pt x="1079" y="198"/>
                  </a:cubicBezTo>
                  <a:cubicBezTo>
                    <a:pt x="1035" y="230"/>
                    <a:pt x="1070" y="305"/>
                    <a:pt x="1111" y="323"/>
                  </a:cubicBezTo>
                  <a:close/>
                </a:path>
              </a:pathLst>
            </a:custGeom>
            <a:solidFill>
              <a:srgbClr val="FFFFFF">
                <a:alpha val="14902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81683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95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4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Úvod a historické okénko (1)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>
          <a:xfrm>
            <a:off x="480000" y="1087120"/>
            <a:ext cx="11232000" cy="5472000"/>
          </a:xfrm>
        </p:spPr>
        <p:txBody>
          <a:bodyPr/>
          <a:lstStyle/>
          <a:p>
            <a:r>
              <a:rPr lang="cs-CZ" dirty="0" smtClean="0"/>
              <a:t>Regresní analýza je statistická </a:t>
            </a:r>
            <a:r>
              <a:rPr lang="cs-CZ" dirty="0"/>
              <a:t>metoda </a:t>
            </a:r>
            <a:r>
              <a:rPr lang="cs-CZ" dirty="0" smtClean="0"/>
              <a:t>používaná pro </a:t>
            </a:r>
            <a:r>
              <a:rPr lang="cs-CZ" dirty="0"/>
              <a:t>modelování závislosti příčina -&gt; </a:t>
            </a:r>
            <a:r>
              <a:rPr lang="cs-CZ" dirty="0" smtClean="0"/>
              <a:t>důsledek.</a:t>
            </a:r>
            <a:endParaRPr lang="cs-CZ" dirty="0"/>
          </a:p>
          <a:p>
            <a:r>
              <a:rPr lang="cs-CZ" dirty="0" smtClean="0"/>
              <a:t>Neplést s termínem regres, což představuje zpětné vymáhání pojistného plnění.</a:t>
            </a:r>
          </a:p>
          <a:p>
            <a:r>
              <a:rPr lang="cs-CZ" dirty="0" smtClean="0"/>
              <a:t>Regrese je termín, který poprvé použil Sir Francis </a:t>
            </a:r>
            <a:r>
              <a:rPr lang="cs-CZ" dirty="0" err="1"/>
              <a:t>Galton</a:t>
            </a:r>
            <a:r>
              <a:rPr lang="cs-CZ" dirty="0"/>
              <a:t> (1822-1911</a:t>
            </a:r>
            <a:r>
              <a:rPr lang="cs-CZ" dirty="0" smtClean="0"/>
              <a:t>), který zkoumal závislost </a:t>
            </a:r>
            <a:r>
              <a:rPr lang="cs-CZ" dirty="0"/>
              <a:t>výšky </a:t>
            </a:r>
            <a:r>
              <a:rPr lang="cs-CZ" dirty="0" smtClean="0"/>
              <a:t>rodičů a dětí, termín </a:t>
            </a:r>
            <a:r>
              <a:rPr lang="cs-CZ" b="1" dirty="0" smtClean="0"/>
              <a:t> regrese </a:t>
            </a:r>
            <a:r>
              <a:rPr lang="cs-CZ" dirty="0" smtClean="0"/>
              <a:t>se však vztahoval k návratu k průměru. </a:t>
            </a:r>
          </a:p>
          <a:p>
            <a:pPr lvl="1"/>
            <a:r>
              <a:rPr lang="en-US" i="1" dirty="0" smtClean="0"/>
              <a:t>Why </a:t>
            </a:r>
            <a:r>
              <a:rPr lang="en-US" i="1" dirty="0"/>
              <a:t>regression is called regression</a:t>
            </a:r>
            <a:r>
              <a:rPr lang="en-US" i="1" dirty="0" smtClean="0"/>
              <a:t>?</a:t>
            </a:r>
            <a:r>
              <a:rPr lang="cs-CZ" i="1" dirty="0" smtClean="0"/>
              <a:t> </a:t>
            </a:r>
            <a:r>
              <a:rPr lang="en-US" i="1" dirty="0" smtClean="0"/>
              <a:t>"</a:t>
            </a:r>
            <a:r>
              <a:rPr lang="en-US" i="1" dirty="0"/>
              <a:t>Regression" comes from "regress" which in turn comes from </a:t>
            </a:r>
            <a:r>
              <a:rPr lang="en-US" i="1" dirty="0" err="1"/>
              <a:t>latin</a:t>
            </a:r>
            <a:r>
              <a:rPr lang="en-US" i="1" dirty="0"/>
              <a:t> "</a:t>
            </a:r>
            <a:r>
              <a:rPr lang="en-US" i="1" dirty="0" err="1"/>
              <a:t>regressus</a:t>
            </a:r>
            <a:r>
              <a:rPr lang="en-US" i="1" dirty="0"/>
              <a:t>" - to go back (to something). In that sense, regression is the technique that allows "to go back" from messy, hard to interpret data, to a clearer and more meaningful model</a:t>
            </a:r>
            <a:r>
              <a:rPr lang="en-US" dirty="0"/>
              <a:t>.</a:t>
            </a:r>
            <a:endParaRPr lang="cs-CZ" dirty="0" smtClean="0"/>
          </a:p>
          <a:p>
            <a:pPr lvl="1"/>
            <a:r>
              <a:rPr lang="en-US" i="1" dirty="0" smtClean="0"/>
              <a:t>Regression Towards Mediocrity in Hereditary Stature</a:t>
            </a:r>
            <a:r>
              <a:rPr lang="cs-CZ" i="1" dirty="0" smtClean="0"/>
              <a:t>, </a:t>
            </a:r>
            <a:r>
              <a:rPr lang="en-US" i="1" dirty="0" smtClean="0"/>
              <a:t>Francis Galton</a:t>
            </a:r>
            <a:r>
              <a:rPr lang="cs-CZ" i="1" dirty="0" smtClean="0"/>
              <a:t>. </a:t>
            </a:r>
            <a:r>
              <a:rPr lang="en-US" i="1" dirty="0" smtClean="0"/>
              <a:t>The Journal of the Anthropological Institute of Great Britain and Ireland</a:t>
            </a:r>
            <a:r>
              <a:rPr lang="cs-CZ" i="1" dirty="0" smtClean="0"/>
              <a:t>,</a:t>
            </a:r>
            <a:r>
              <a:rPr lang="en-US" i="1" dirty="0" smtClean="0"/>
              <a:t>Vol. 15 (1886), pp. 246-263 (20 pages)</a:t>
            </a:r>
            <a:r>
              <a:rPr lang="cs-CZ" i="1" dirty="0" smtClean="0"/>
              <a:t>, </a:t>
            </a:r>
            <a:r>
              <a:rPr lang="en-US" i="1" dirty="0" smtClean="0"/>
              <a:t>Published By: Royal Anthropological Institute of Great Britain and Ireland</a:t>
            </a:r>
            <a:endParaRPr lang="cs-CZ" i="1" dirty="0" smtClean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48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5</a:t>
            </a:fld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86" y="1478439"/>
            <a:ext cx="5052347" cy="4270829"/>
          </a:xfrm>
          <a:prstGeom prst="rect">
            <a:avLst/>
          </a:prstGeom>
        </p:spPr>
      </p:pic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>
          <a:xfrm>
            <a:off x="480000" y="1087120"/>
            <a:ext cx="11232000" cy="5472000"/>
          </a:xfrm>
        </p:spPr>
        <p:txBody>
          <a:bodyPr/>
          <a:lstStyle/>
          <a:p>
            <a:endParaRPr lang="cs-CZ" dirty="0"/>
          </a:p>
          <a:p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297174" y="681492"/>
            <a:ext cx="4514850" cy="6772275"/>
          </a:xfrm>
          <a:prstGeom prst="rect">
            <a:avLst/>
          </a:prstGeom>
        </p:spPr>
      </p:pic>
      <p:sp>
        <p:nvSpPr>
          <p:cNvPr id="8" name="Zástupný symbol pro obsah 4"/>
          <p:cNvSpPr txBox="1">
            <a:spLocks/>
          </p:cNvSpPr>
          <p:nvPr/>
        </p:nvSpPr>
        <p:spPr>
          <a:xfrm>
            <a:off x="116114" y="6541536"/>
            <a:ext cx="11748286" cy="1699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8000" indent="-288000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A4C7"/>
              </a:buClr>
              <a:buSzPct val="75000"/>
              <a:buFont typeface="Wingdings" panose="05000000000000000000" pitchFamily="2" charset="2"/>
              <a:buChar char="n"/>
              <a:defRPr sz="2400" kern="1200" baseline="0">
                <a:solidFill>
                  <a:srgbClr val="536278"/>
                </a:solidFill>
                <a:latin typeface="+mn-lt"/>
                <a:ea typeface="+mn-ea"/>
                <a:cs typeface="+mn-cs"/>
              </a:defRPr>
            </a:lvl1pPr>
            <a:lvl2pPr marL="576000" indent="-252000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1E8C"/>
              </a:buClr>
              <a:buSzPct val="75000"/>
              <a:buFont typeface="Wingdings" panose="05000000000000000000" pitchFamily="2" charset="2"/>
              <a:buChar char="n"/>
              <a:defRPr sz="2000" kern="1200" baseline="0">
                <a:solidFill>
                  <a:srgbClr val="5D6C82"/>
                </a:solidFill>
                <a:latin typeface="+mn-lt"/>
                <a:ea typeface="+mn-ea"/>
                <a:cs typeface="+mn-cs"/>
              </a:defRPr>
            </a:lvl2pPr>
            <a:lvl3pPr marL="954000" indent="-234000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5D6C82"/>
              </a:buClr>
              <a:buSzPct val="75000"/>
              <a:buFont typeface="Wingdings" panose="05000000000000000000" pitchFamily="2" charset="2"/>
              <a:buChar char="n"/>
              <a:defRPr sz="1800" kern="1200" baseline="0">
                <a:solidFill>
                  <a:srgbClr val="5D6C82"/>
                </a:solidFill>
                <a:latin typeface="+mn-lt"/>
                <a:ea typeface="+mn-ea"/>
                <a:cs typeface="+mn-cs"/>
              </a:defRPr>
            </a:lvl3pPr>
            <a:lvl4pPr marL="1314000" indent="-198000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5D6C82"/>
              </a:buClr>
              <a:buSzPct val="75000"/>
              <a:buFont typeface="Wingdings" panose="05000000000000000000" pitchFamily="2" charset="2"/>
              <a:buChar char="n"/>
              <a:defRPr sz="1600" kern="1200" baseline="0">
                <a:solidFill>
                  <a:srgbClr val="5D6C82"/>
                </a:solidFill>
                <a:latin typeface="+mn-lt"/>
                <a:ea typeface="+mn-ea"/>
                <a:cs typeface="+mn-cs"/>
              </a:defRPr>
            </a:lvl4pPr>
            <a:lvl5pPr marL="1692000" indent="-180000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5D6C82"/>
              </a:buClr>
              <a:buSzPct val="75000"/>
              <a:buFont typeface="Wingdings" panose="05000000000000000000" pitchFamily="2" charset="2"/>
              <a:buChar char="n"/>
              <a:defRPr sz="1400" kern="1200" baseline="0">
                <a:solidFill>
                  <a:srgbClr val="5D6C82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 smtClean="0"/>
              <a:t>Zdroj: </a:t>
            </a:r>
            <a:r>
              <a:rPr lang="cs-CZ" dirty="0" err="1" smtClean="0"/>
              <a:t>Journal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Anthropologic</a:t>
            </a:r>
            <a:r>
              <a:rPr lang="cs-CZ" dirty="0" smtClean="0"/>
              <a:t> </a:t>
            </a:r>
            <a:r>
              <a:rPr lang="cs-CZ" dirty="0" err="1" smtClean="0"/>
              <a:t>Instituion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9" name="Nadpis 3"/>
          <p:cNvSpPr>
            <a:spLocks noGrp="1"/>
          </p:cNvSpPr>
          <p:nvPr>
            <p:ph type="title"/>
          </p:nvPr>
        </p:nvSpPr>
        <p:spPr>
          <a:xfrm>
            <a:off x="480000" y="1"/>
            <a:ext cx="11232000" cy="813415"/>
          </a:xfrm>
        </p:spPr>
        <p:txBody>
          <a:bodyPr/>
          <a:lstStyle/>
          <a:p>
            <a:r>
              <a:rPr lang="cs-CZ" dirty="0" smtClean="0"/>
              <a:t>Úvod a historické okénko (2)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564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6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Úvod a historické okénko (3)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ástupný symbol pro obsah 4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0000" y="1087120"/>
                <a:ext cx="11232000" cy="5472000"/>
              </a:xfrm>
            </p:spPr>
            <p:txBody>
              <a:bodyPr/>
              <a:lstStyle/>
              <a:p>
                <a:r>
                  <a:rPr lang="cs-CZ" b="1" dirty="0" smtClean="0"/>
                  <a:t>Statistická metoda pro modelování jednostranné (jednosměrné, příčinné) závislosti </a:t>
                </a:r>
                <a:endParaRPr lang="cs-CZ" dirty="0" smtClean="0"/>
              </a:p>
              <a:p>
                <a:r>
                  <a:rPr lang="cs-CZ" dirty="0"/>
                  <a:t>Přepokládáme, že vysvětlovaná veličina Y je náhodná veličina (veličiny)</a:t>
                </a:r>
              </a:p>
              <a:p>
                <a:pPr lvl="1"/>
                <a:r>
                  <a:rPr lang="cs-CZ" dirty="0" smtClean="0"/>
                  <a:t>Y</a:t>
                </a:r>
                <a:r>
                  <a:rPr lang="cs-CZ" baseline="-25000" dirty="0" smtClean="0"/>
                  <a:t>1</a:t>
                </a:r>
                <a:r>
                  <a:rPr lang="cs-CZ" dirty="0"/>
                  <a:t>, Y</a:t>
                </a:r>
                <a:r>
                  <a:rPr lang="cs-CZ" baseline="-25000" dirty="0"/>
                  <a:t>2, ….</a:t>
                </a:r>
                <a:r>
                  <a:rPr lang="cs-CZ" dirty="0"/>
                  <a:t>Y</a:t>
                </a:r>
                <a:r>
                  <a:rPr lang="cs-CZ" baseline="-25000" dirty="0"/>
                  <a:t>G</a:t>
                </a:r>
                <a:r>
                  <a:rPr lang="cs-CZ" dirty="0"/>
                  <a:t> </a:t>
                </a:r>
                <a:r>
                  <a:rPr lang="cs-CZ" dirty="0" smtClean="0"/>
                  <a:t>náhodné veličiny </a:t>
                </a:r>
                <a:r>
                  <a:rPr lang="cs-CZ" dirty="0"/>
                  <a:t>(závisle proměnná) </a:t>
                </a:r>
              </a:p>
              <a:p>
                <a:r>
                  <a:rPr lang="cs-CZ" dirty="0" smtClean="0"/>
                  <a:t>Přepokládáme, že matice </a:t>
                </a:r>
                <a:r>
                  <a:rPr lang="cs-CZ" b="1" dirty="0" smtClean="0"/>
                  <a:t>X </a:t>
                </a:r>
                <a:r>
                  <a:rPr lang="cs-CZ" dirty="0" smtClean="0"/>
                  <a:t>zahrnující proměnné X</a:t>
                </a:r>
                <a:r>
                  <a:rPr lang="cs-CZ" baseline="-25000" dirty="0" smtClean="0"/>
                  <a:t>1</a:t>
                </a:r>
                <a:r>
                  <a:rPr lang="cs-CZ" dirty="0"/>
                  <a:t>, X</a:t>
                </a:r>
                <a:r>
                  <a:rPr lang="cs-CZ" baseline="-25000" dirty="0"/>
                  <a:t>2, …</a:t>
                </a:r>
                <a:r>
                  <a:rPr lang="cs-CZ" dirty="0"/>
                  <a:t>X</a:t>
                </a:r>
                <a:r>
                  <a:rPr lang="cs-CZ" baseline="-25000" dirty="0"/>
                  <a:t>K </a:t>
                </a:r>
                <a:r>
                  <a:rPr lang="cs-CZ" dirty="0"/>
                  <a:t> </a:t>
                </a:r>
                <a:r>
                  <a:rPr lang="cs-CZ" dirty="0" smtClean="0"/>
                  <a:t>je nenáhodná matice vysvětlujících proměnných </a:t>
                </a:r>
                <a:r>
                  <a:rPr lang="cs-CZ" dirty="0"/>
                  <a:t>(vysvětlující</a:t>
                </a:r>
                <a:r>
                  <a:rPr lang="cs-CZ" dirty="0" smtClean="0"/>
                  <a:t>). </a:t>
                </a:r>
              </a:p>
              <a:p>
                <a:r>
                  <a:rPr lang="cs-CZ" dirty="0" smtClean="0"/>
                  <a:t>V optimálním případě jde o situaci, když máme </a:t>
                </a:r>
                <a:r>
                  <a:rPr lang="cs-CZ" dirty="0"/>
                  <a:t>proměnné </a:t>
                </a:r>
                <a:r>
                  <a:rPr lang="cs-CZ" b="1" dirty="0"/>
                  <a:t>X</a:t>
                </a:r>
                <a:r>
                  <a:rPr lang="cs-CZ" dirty="0"/>
                  <a:t> pod </a:t>
                </a:r>
                <a:r>
                  <a:rPr lang="cs-CZ" dirty="0" smtClean="0"/>
                  <a:t>naší kontrolou.</a:t>
                </a:r>
                <a:endParaRPr lang="cs-CZ" dirty="0"/>
              </a:p>
              <a:p>
                <a:r>
                  <a:rPr lang="cs-CZ" b="1" dirty="0" smtClean="0"/>
                  <a:t>Zapamatujme si, že důležitější </a:t>
                </a:r>
                <a:r>
                  <a:rPr lang="cs-CZ" b="1" dirty="0"/>
                  <a:t>než samotný model, je vždy teoretický základ a zkušenosti </a:t>
                </a:r>
                <a:r>
                  <a:rPr lang="cs-CZ" b="1" dirty="0" smtClean="0"/>
                  <a:t>výzkumníka</a:t>
                </a:r>
                <a:r>
                  <a:rPr lang="cs-CZ" b="1" dirty="0"/>
                  <a:t> </a:t>
                </a:r>
                <a:r>
                  <a:rPr lang="cs-CZ" b="1" dirty="0" smtClean="0"/>
                  <a:t>!!</a:t>
                </a:r>
                <a:endParaRPr lang="cs-CZ" b="1" dirty="0"/>
              </a:p>
              <a:p>
                <a:r>
                  <a:rPr lang="cs-CZ" dirty="0" smtClean="0"/>
                  <a:t>Statisticky představuje regresní </a:t>
                </a:r>
                <a:r>
                  <a:rPr lang="cs-CZ" dirty="0"/>
                  <a:t>funkce </a:t>
                </a:r>
                <a:r>
                  <a:rPr lang="cs-CZ" dirty="0" smtClean="0"/>
                  <a:t>podmíněnou </a:t>
                </a:r>
                <a:r>
                  <a:rPr lang="cs-CZ" dirty="0"/>
                  <a:t>střední hodnota </a:t>
                </a:r>
                <a:r>
                  <a:rPr lang="cs-CZ" dirty="0" smtClean="0"/>
                  <a:t>náhodné veličiny Y vzhledem k veličinám X, tedy: </a:t>
                </a:r>
                <a:r>
                  <a:rPr lang="el-GR" dirty="0" smtClean="0"/>
                  <a:t>η</a:t>
                </a:r>
                <a:r>
                  <a:rPr lang="cs-CZ" dirty="0" smtClean="0"/>
                  <a:t> </a:t>
                </a:r>
                <a:r>
                  <a:rPr lang="cs-CZ" dirty="0"/>
                  <a:t>= 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cs-CZ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cs-CZ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cs-CZ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cs-CZ" b="0" i="0" smtClean="0">
                        <a:latin typeface="Cambria Math" panose="02040503050406030204" pitchFamily="18" charset="0"/>
                      </a:rPr>
                      <m:t> ; </m:t>
                    </m:r>
                  </m:oMath>
                </a14:m>
                <a:r>
                  <a:rPr lang="cs-CZ" i="1" dirty="0" smtClean="0"/>
                  <a:t>Velmi zjednodušeně jde o to, jakou hodnotu v průměru nabyde veličina Y vzhledem ke kombinaci veličin X.</a:t>
                </a:r>
                <a:endParaRPr lang="cs-CZ" i="1" dirty="0"/>
              </a:p>
              <a:p>
                <a:endParaRPr lang="cs-CZ" dirty="0"/>
              </a:p>
              <a:p>
                <a:endParaRPr lang="cs-CZ" dirty="0"/>
              </a:p>
            </p:txBody>
          </p:sp>
        </mc:Choice>
        <mc:Fallback xmlns="">
          <p:sp>
            <p:nvSpPr>
              <p:cNvPr id="5" name="Zástupný symbol pro obsah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0000" y="1087120"/>
                <a:ext cx="11232000" cy="5472000"/>
              </a:xfrm>
              <a:blipFill>
                <a:blip r:embed="rId2"/>
                <a:stretch>
                  <a:fillRect l="-1194" t="-1559" r="-173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61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487772" y="1499913"/>
            <a:ext cx="6174286" cy="4203114"/>
          </a:xfrm>
        </p:spPr>
        <p:txBody>
          <a:bodyPr/>
          <a:lstStyle/>
          <a:p>
            <a:r>
              <a:rPr lang="cs-CZ" dirty="0" smtClean="0"/>
              <a:t>Základy regrese a korelace</a:t>
            </a:r>
            <a:endParaRPr lang="cs-CZ" dirty="0"/>
          </a:p>
        </p:txBody>
      </p:sp>
      <p:grpSp>
        <p:nvGrpSpPr>
          <p:cNvPr id="8" name="Skupina 7"/>
          <p:cNvGrpSpPr/>
          <p:nvPr/>
        </p:nvGrpSpPr>
        <p:grpSpPr>
          <a:xfrm>
            <a:off x="6145124" y="1499913"/>
            <a:ext cx="5029200" cy="2962574"/>
            <a:chOff x="6541939" y="2069262"/>
            <a:chExt cx="5029200" cy="296257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1939" y="2069262"/>
              <a:ext cx="5029200" cy="285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6541939" y="2218787"/>
              <a:ext cx="5029200" cy="2813049"/>
            </a:xfrm>
            <a:custGeom>
              <a:avLst/>
              <a:gdLst>
                <a:gd name="T0" fmla="*/ 104 w 1341"/>
                <a:gd name="T1" fmla="*/ 546 h 750"/>
                <a:gd name="T2" fmla="*/ 111 w 1341"/>
                <a:gd name="T3" fmla="*/ 532 h 750"/>
                <a:gd name="T4" fmla="*/ 157 w 1341"/>
                <a:gd name="T5" fmla="*/ 568 h 750"/>
                <a:gd name="T6" fmla="*/ 367 w 1341"/>
                <a:gd name="T7" fmla="*/ 593 h 750"/>
                <a:gd name="T8" fmla="*/ 244 w 1341"/>
                <a:gd name="T9" fmla="*/ 664 h 750"/>
                <a:gd name="T10" fmla="*/ 243 w 1341"/>
                <a:gd name="T11" fmla="*/ 663 h 750"/>
                <a:gd name="T12" fmla="*/ 200 w 1341"/>
                <a:gd name="T13" fmla="*/ 664 h 750"/>
                <a:gd name="T14" fmla="*/ 188 w 1341"/>
                <a:gd name="T15" fmla="*/ 679 h 750"/>
                <a:gd name="T16" fmla="*/ 141 w 1341"/>
                <a:gd name="T17" fmla="*/ 729 h 750"/>
                <a:gd name="T18" fmla="*/ 236 w 1341"/>
                <a:gd name="T19" fmla="*/ 708 h 750"/>
                <a:gd name="T20" fmla="*/ 241 w 1341"/>
                <a:gd name="T21" fmla="*/ 689 h 750"/>
                <a:gd name="T22" fmla="*/ 339 w 1341"/>
                <a:gd name="T23" fmla="*/ 633 h 750"/>
                <a:gd name="T24" fmla="*/ 413 w 1341"/>
                <a:gd name="T25" fmla="*/ 573 h 750"/>
                <a:gd name="T26" fmla="*/ 486 w 1341"/>
                <a:gd name="T27" fmla="*/ 627 h 750"/>
                <a:gd name="T28" fmla="*/ 54 w 1341"/>
                <a:gd name="T29" fmla="*/ 256 h 750"/>
                <a:gd name="T30" fmla="*/ 141 w 1341"/>
                <a:gd name="T31" fmla="*/ 152 h 750"/>
                <a:gd name="T32" fmla="*/ 8 w 1341"/>
                <a:gd name="T33" fmla="*/ 128 h 750"/>
                <a:gd name="T34" fmla="*/ 183 w 1341"/>
                <a:gd name="T35" fmla="*/ 95 h 750"/>
                <a:gd name="T36" fmla="*/ 222 w 1341"/>
                <a:gd name="T37" fmla="*/ 218 h 750"/>
                <a:gd name="T38" fmla="*/ 171 w 1341"/>
                <a:gd name="T39" fmla="*/ 245 h 750"/>
                <a:gd name="T40" fmla="*/ 340 w 1341"/>
                <a:gd name="T41" fmla="*/ 203 h 750"/>
                <a:gd name="T42" fmla="*/ 349 w 1341"/>
                <a:gd name="T43" fmla="*/ 53 h 750"/>
                <a:gd name="T44" fmla="*/ 785 w 1341"/>
                <a:gd name="T45" fmla="*/ 117 h 750"/>
                <a:gd name="T46" fmla="*/ 803 w 1341"/>
                <a:gd name="T47" fmla="*/ 70 h 750"/>
                <a:gd name="T48" fmla="*/ 750 w 1341"/>
                <a:gd name="T49" fmla="*/ 55 h 750"/>
                <a:gd name="T50" fmla="*/ 577 w 1341"/>
                <a:gd name="T51" fmla="*/ 330 h 750"/>
                <a:gd name="T52" fmla="*/ 625 w 1341"/>
                <a:gd name="T53" fmla="*/ 425 h 750"/>
                <a:gd name="T54" fmla="*/ 651 w 1341"/>
                <a:gd name="T55" fmla="*/ 631 h 750"/>
                <a:gd name="T56" fmla="*/ 632 w 1341"/>
                <a:gd name="T57" fmla="*/ 700 h 750"/>
                <a:gd name="T58" fmla="*/ 700 w 1341"/>
                <a:gd name="T59" fmla="*/ 652 h 750"/>
                <a:gd name="T60" fmla="*/ 653 w 1341"/>
                <a:gd name="T61" fmla="*/ 368 h 750"/>
                <a:gd name="T62" fmla="*/ 785 w 1341"/>
                <a:gd name="T63" fmla="*/ 117 h 750"/>
                <a:gd name="T64" fmla="*/ 737 w 1341"/>
                <a:gd name="T65" fmla="*/ 15 h 750"/>
                <a:gd name="T66" fmla="*/ 565 w 1341"/>
                <a:gd name="T67" fmla="*/ 72 h 750"/>
                <a:gd name="T68" fmla="*/ 1206 w 1341"/>
                <a:gd name="T69" fmla="*/ 419 h 750"/>
                <a:gd name="T70" fmla="*/ 796 w 1341"/>
                <a:gd name="T71" fmla="*/ 465 h 750"/>
                <a:gd name="T72" fmla="*/ 817 w 1341"/>
                <a:gd name="T73" fmla="*/ 704 h 750"/>
                <a:gd name="T74" fmla="*/ 856 w 1341"/>
                <a:gd name="T75" fmla="*/ 497 h 750"/>
                <a:gd name="T76" fmla="*/ 1263 w 1341"/>
                <a:gd name="T77" fmla="*/ 448 h 750"/>
                <a:gd name="T78" fmla="*/ 861 w 1341"/>
                <a:gd name="T79" fmla="*/ 361 h 750"/>
                <a:gd name="T80" fmla="*/ 882 w 1341"/>
                <a:gd name="T81" fmla="*/ 277 h 750"/>
                <a:gd name="T82" fmla="*/ 105 w 1341"/>
                <a:gd name="T83" fmla="*/ 376 h 750"/>
                <a:gd name="T84" fmla="*/ 372 w 1341"/>
                <a:gd name="T85" fmla="*/ 428 h 750"/>
                <a:gd name="T86" fmla="*/ 454 w 1341"/>
                <a:gd name="T87" fmla="*/ 383 h 750"/>
                <a:gd name="T88" fmla="*/ 1111 w 1341"/>
                <a:gd name="T89" fmla="*/ 323 h 750"/>
                <a:gd name="T90" fmla="*/ 1243 w 1341"/>
                <a:gd name="T91" fmla="*/ 235 h 750"/>
                <a:gd name="T92" fmla="*/ 1182 w 1341"/>
                <a:gd name="T93" fmla="*/ 240 h 750"/>
                <a:gd name="T94" fmla="*/ 1090 w 1341"/>
                <a:gd name="T95" fmla="*/ 201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750">
                  <a:moveTo>
                    <a:pt x="123" y="596"/>
                  </a:moveTo>
                  <a:cubicBezTo>
                    <a:pt x="108" y="600"/>
                    <a:pt x="90" y="597"/>
                    <a:pt x="79" y="586"/>
                  </a:cubicBezTo>
                  <a:cubicBezTo>
                    <a:pt x="67" y="573"/>
                    <a:pt x="68" y="554"/>
                    <a:pt x="83" y="544"/>
                  </a:cubicBezTo>
                  <a:cubicBezTo>
                    <a:pt x="89" y="539"/>
                    <a:pt x="99" y="541"/>
                    <a:pt x="104" y="546"/>
                  </a:cubicBezTo>
                  <a:cubicBezTo>
                    <a:pt x="105" y="547"/>
                    <a:pt x="105" y="547"/>
                    <a:pt x="105" y="547"/>
                  </a:cubicBezTo>
                  <a:cubicBezTo>
                    <a:pt x="106" y="547"/>
                    <a:pt x="106" y="546"/>
                    <a:pt x="105" y="547"/>
                  </a:cubicBezTo>
                  <a:cubicBezTo>
                    <a:pt x="109" y="543"/>
                    <a:pt x="109" y="540"/>
                    <a:pt x="110" y="534"/>
                  </a:cubicBezTo>
                  <a:cubicBezTo>
                    <a:pt x="111" y="533"/>
                    <a:pt x="111" y="533"/>
                    <a:pt x="111" y="532"/>
                  </a:cubicBezTo>
                  <a:cubicBezTo>
                    <a:pt x="111" y="532"/>
                    <a:pt x="111" y="531"/>
                    <a:pt x="111" y="529"/>
                  </a:cubicBezTo>
                  <a:cubicBezTo>
                    <a:pt x="112" y="523"/>
                    <a:pt x="113" y="518"/>
                    <a:pt x="117" y="512"/>
                  </a:cubicBezTo>
                  <a:cubicBezTo>
                    <a:pt x="129" y="492"/>
                    <a:pt x="157" y="498"/>
                    <a:pt x="165" y="519"/>
                  </a:cubicBezTo>
                  <a:cubicBezTo>
                    <a:pt x="170" y="533"/>
                    <a:pt x="164" y="555"/>
                    <a:pt x="157" y="568"/>
                  </a:cubicBezTo>
                  <a:cubicBezTo>
                    <a:pt x="150" y="581"/>
                    <a:pt x="137" y="592"/>
                    <a:pt x="123" y="596"/>
                  </a:cubicBezTo>
                  <a:close/>
                  <a:moveTo>
                    <a:pt x="413" y="573"/>
                  </a:moveTo>
                  <a:cubicBezTo>
                    <a:pt x="403" y="564"/>
                    <a:pt x="387" y="562"/>
                    <a:pt x="377" y="573"/>
                  </a:cubicBezTo>
                  <a:cubicBezTo>
                    <a:pt x="371" y="579"/>
                    <a:pt x="369" y="586"/>
                    <a:pt x="367" y="593"/>
                  </a:cubicBezTo>
                  <a:cubicBezTo>
                    <a:pt x="368" y="590"/>
                    <a:pt x="367" y="593"/>
                    <a:pt x="366" y="594"/>
                  </a:cubicBezTo>
                  <a:cubicBezTo>
                    <a:pt x="363" y="593"/>
                    <a:pt x="359" y="592"/>
                    <a:pt x="355" y="593"/>
                  </a:cubicBezTo>
                  <a:cubicBezTo>
                    <a:pt x="333" y="598"/>
                    <a:pt x="310" y="616"/>
                    <a:pt x="291" y="629"/>
                  </a:cubicBezTo>
                  <a:cubicBezTo>
                    <a:pt x="275" y="640"/>
                    <a:pt x="259" y="651"/>
                    <a:pt x="244" y="664"/>
                  </a:cubicBezTo>
                  <a:cubicBezTo>
                    <a:pt x="241" y="666"/>
                    <a:pt x="238" y="669"/>
                    <a:pt x="235" y="671"/>
                  </a:cubicBezTo>
                  <a:cubicBezTo>
                    <a:pt x="235" y="671"/>
                    <a:pt x="235" y="671"/>
                    <a:pt x="235" y="671"/>
                  </a:cubicBezTo>
                  <a:cubicBezTo>
                    <a:pt x="238" y="669"/>
                    <a:pt x="241" y="666"/>
                    <a:pt x="244" y="664"/>
                  </a:cubicBezTo>
                  <a:cubicBezTo>
                    <a:pt x="244" y="663"/>
                    <a:pt x="244" y="663"/>
                    <a:pt x="243" y="663"/>
                  </a:cubicBezTo>
                  <a:cubicBezTo>
                    <a:pt x="233" y="645"/>
                    <a:pt x="207" y="644"/>
                    <a:pt x="200" y="664"/>
                  </a:cubicBezTo>
                  <a:cubicBezTo>
                    <a:pt x="200" y="664"/>
                    <a:pt x="200" y="665"/>
                    <a:pt x="200" y="665"/>
                  </a:cubicBezTo>
                  <a:cubicBezTo>
                    <a:pt x="200" y="665"/>
                    <a:pt x="200" y="665"/>
                    <a:pt x="200" y="665"/>
                  </a:cubicBezTo>
                  <a:cubicBezTo>
                    <a:pt x="200" y="664"/>
                    <a:pt x="200" y="664"/>
                    <a:pt x="200" y="664"/>
                  </a:cubicBezTo>
                  <a:cubicBezTo>
                    <a:pt x="201" y="662"/>
                    <a:pt x="201" y="662"/>
                    <a:pt x="200" y="665"/>
                  </a:cubicBezTo>
                  <a:cubicBezTo>
                    <a:pt x="199" y="665"/>
                    <a:pt x="199" y="665"/>
                    <a:pt x="199" y="665"/>
                  </a:cubicBezTo>
                  <a:cubicBezTo>
                    <a:pt x="198" y="666"/>
                    <a:pt x="197" y="667"/>
                    <a:pt x="196" y="668"/>
                  </a:cubicBezTo>
                  <a:cubicBezTo>
                    <a:pt x="192" y="671"/>
                    <a:pt x="190" y="675"/>
                    <a:pt x="188" y="679"/>
                  </a:cubicBezTo>
                  <a:cubicBezTo>
                    <a:pt x="187" y="679"/>
                    <a:pt x="187" y="680"/>
                    <a:pt x="186" y="681"/>
                  </a:cubicBezTo>
                  <a:cubicBezTo>
                    <a:pt x="177" y="690"/>
                    <a:pt x="174" y="684"/>
                    <a:pt x="162" y="688"/>
                  </a:cubicBezTo>
                  <a:cubicBezTo>
                    <a:pt x="159" y="688"/>
                    <a:pt x="157" y="688"/>
                    <a:pt x="155" y="689"/>
                  </a:cubicBezTo>
                  <a:cubicBezTo>
                    <a:pt x="138" y="695"/>
                    <a:pt x="132" y="714"/>
                    <a:pt x="141" y="729"/>
                  </a:cubicBezTo>
                  <a:cubicBezTo>
                    <a:pt x="149" y="743"/>
                    <a:pt x="165" y="750"/>
                    <a:pt x="180" y="750"/>
                  </a:cubicBezTo>
                  <a:cubicBezTo>
                    <a:pt x="195" y="750"/>
                    <a:pt x="211" y="742"/>
                    <a:pt x="221" y="731"/>
                  </a:cubicBezTo>
                  <a:cubicBezTo>
                    <a:pt x="226" y="726"/>
                    <a:pt x="232" y="718"/>
                    <a:pt x="236" y="709"/>
                  </a:cubicBezTo>
                  <a:cubicBezTo>
                    <a:pt x="236" y="709"/>
                    <a:pt x="236" y="709"/>
                    <a:pt x="236" y="708"/>
                  </a:cubicBezTo>
                  <a:cubicBezTo>
                    <a:pt x="240" y="702"/>
                    <a:pt x="244" y="694"/>
                    <a:pt x="246" y="687"/>
                  </a:cubicBezTo>
                  <a:cubicBezTo>
                    <a:pt x="245" y="687"/>
                    <a:pt x="243" y="688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3" y="688"/>
                    <a:pt x="245" y="687"/>
                    <a:pt x="246" y="687"/>
                  </a:cubicBezTo>
                  <a:cubicBezTo>
                    <a:pt x="265" y="676"/>
                    <a:pt x="283" y="666"/>
                    <a:pt x="302" y="655"/>
                  </a:cubicBezTo>
                  <a:cubicBezTo>
                    <a:pt x="313" y="649"/>
                    <a:pt x="326" y="640"/>
                    <a:pt x="339" y="633"/>
                  </a:cubicBezTo>
                  <a:cubicBezTo>
                    <a:pt x="342" y="641"/>
                    <a:pt x="350" y="648"/>
                    <a:pt x="359" y="649"/>
                  </a:cubicBezTo>
                  <a:cubicBezTo>
                    <a:pt x="371" y="652"/>
                    <a:pt x="382" y="648"/>
                    <a:pt x="392" y="641"/>
                  </a:cubicBezTo>
                  <a:cubicBezTo>
                    <a:pt x="401" y="634"/>
                    <a:pt x="409" y="627"/>
                    <a:pt x="416" y="618"/>
                  </a:cubicBezTo>
                  <a:cubicBezTo>
                    <a:pt x="424" y="605"/>
                    <a:pt x="426" y="584"/>
                    <a:pt x="413" y="573"/>
                  </a:cubicBezTo>
                  <a:close/>
                  <a:moveTo>
                    <a:pt x="486" y="606"/>
                  </a:moveTo>
                  <a:cubicBezTo>
                    <a:pt x="471" y="599"/>
                    <a:pt x="454" y="601"/>
                    <a:pt x="438" y="599"/>
                  </a:cubicBezTo>
                  <a:cubicBezTo>
                    <a:pt x="420" y="596"/>
                    <a:pt x="413" y="619"/>
                    <a:pt x="430" y="625"/>
                  </a:cubicBezTo>
                  <a:cubicBezTo>
                    <a:pt x="447" y="631"/>
                    <a:pt x="469" y="638"/>
                    <a:pt x="486" y="627"/>
                  </a:cubicBezTo>
                  <a:cubicBezTo>
                    <a:pt x="493" y="623"/>
                    <a:pt x="494" y="610"/>
                    <a:pt x="486" y="606"/>
                  </a:cubicBezTo>
                  <a:close/>
                  <a:moveTo>
                    <a:pt x="21" y="284"/>
                  </a:moveTo>
                  <a:cubicBezTo>
                    <a:pt x="12" y="276"/>
                    <a:pt x="17" y="262"/>
                    <a:pt x="28" y="259"/>
                  </a:cubicBezTo>
                  <a:cubicBezTo>
                    <a:pt x="36" y="256"/>
                    <a:pt x="45" y="256"/>
                    <a:pt x="54" y="256"/>
                  </a:cubicBezTo>
                  <a:cubicBezTo>
                    <a:pt x="75" y="246"/>
                    <a:pt x="96" y="237"/>
                    <a:pt x="117" y="228"/>
                  </a:cubicBezTo>
                  <a:cubicBezTo>
                    <a:pt x="131" y="222"/>
                    <a:pt x="136" y="218"/>
                    <a:pt x="136" y="203"/>
                  </a:cubicBezTo>
                  <a:cubicBezTo>
                    <a:pt x="136" y="194"/>
                    <a:pt x="135" y="186"/>
                    <a:pt x="134" y="178"/>
                  </a:cubicBezTo>
                  <a:cubicBezTo>
                    <a:pt x="131" y="169"/>
                    <a:pt x="133" y="157"/>
                    <a:pt x="141" y="152"/>
                  </a:cubicBezTo>
                  <a:cubicBezTo>
                    <a:pt x="144" y="149"/>
                    <a:pt x="148" y="147"/>
                    <a:pt x="152" y="146"/>
                  </a:cubicBezTo>
                  <a:cubicBezTo>
                    <a:pt x="158" y="144"/>
                    <a:pt x="164" y="141"/>
                    <a:pt x="169" y="136"/>
                  </a:cubicBezTo>
                  <a:cubicBezTo>
                    <a:pt x="146" y="139"/>
                    <a:pt x="121" y="137"/>
                    <a:pt x="98" y="137"/>
                  </a:cubicBezTo>
                  <a:cubicBezTo>
                    <a:pt x="69" y="136"/>
                    <a:pt x="37" y="137"/>
                    <a:pt x="8" y="128"/>
                  </a:cubicBezTo>
                  <a:cubicBezTo>
                    <a:pt x="0" y="125"/>
                    <a:pt x="0" y="114"/>
                    <a:pt x="8" y="111"/>
                  </a:cubicBezTo>
                  <a:cubicBezTo>
                    <a:pt x="46" y="100"/>
                    <a:pt x="90" y="102"/>
                    <a:pt x="129" y="100"/>
                  </a:cubicBezTo>
                  <a:cubicBezTo>
                    <a:pt x="139" y="99"/>
                    <a:pt x="148" y="99"/>
                    <a:pt x="158" y="98"/>
                  </a:cubicBezTo>
                  <a:cubicBezTo>
                    <a:pt x="166" y="97"/>
                    <a:pt x="175" y="93"/>
                    <a:pt x="183" y="95"/>
                  </a:cubicBezTo>
                  <a:cubicBezTo>
                    <a:pt x="191" y="97"/>
                    <a:pt x="198" y="105"/>
                    <a:pt x="197" y="114"/>
                  </a:cubicBezTo>
                  <a:cubicBezTo>
                    <a:pt x="197" y="119"/>
                    <a:pt x="195" y="123"/>
                    <a:pt x="193" y="127"/>
                  </a:cubicBezTo>
                  <a:cubicBezTo>
                    <a:pt x="198" y="127"/>
                    <a:pt x="203" y="130"/>
                    <a:pt x="206" y="133"/>
                  </a:cubicBezTo>
                  <a:cubicBezTo>
                    <a:pt x="227" y="150"/>
                    <a:pt x="221" y="194"/>
                    <a:pt x="222" y="218"/>
                  </a:cubicBezTo>
                  <a:cubicBezTo>
                    <a:pt x="224" y="242"/>
                    <a:pt x="234" y="278"/>
                    <a:pt x="203" y="287"/>
                  </a:cubicBezTo>
                  <a:cubicBezTo>
                    <a:pt x="172" y="295"/>
                    <a:pt x="136" y="295"/>
                    <a:pt x="105" y="298"/>
                  </a:cubicBezTo>
                  <a:cubicBezTo>
                    <a:pt x="78" y="301"/>
                    <a:pt x="42" y="305"/>
                    <a:pt x="21" y="284"/>
                  </a:cubicBezTo>
                  <a:close/>
                  <a:moveTo>
                    <a:pt x="171" y="245"/>
                  </a:moveTo>
                  <a:cubicBezTo>
                    <a:pt x="173" y="245"/>
                    <a:pt x="176" y="244"/>
                    <a:pt x="179" y="244"/>
                  </a:cubicBezTo>
                  <a:cubicBezTo>
                    <a:pt x="178" y="240"/>
                    <a:pt x="178" y="237"/>
                    <a:pt x="177" y="233"/>
                  </a:cubicBezTo>
                  <a:cubicBezTo>
                    <a:pt x="176" y="237"/>
                    <a:pt x="173" y="241"/>
                    <a:pt x="171" y="245"/>
                  </a:cubicBezTo>
                  <a:close/>
                  <a:moveTo>
                    <a:pt x="340" y="203"/>
                  </a:moveTo>
                  <a:cubicBezTo>
                    <a:pt x="364" y="200"/>
                    <a:pt x="380" y="182"/>
                    <a:pt x="389" y="162"/>
                  </a:cubicBezTo>
                  <a:cubicBezTo>
                    <a:pt x="400" y="136"/>
                    <a:pt x="400" y="105"/>
                    <a:pt x="397" y="78"/>
                  </a:cubicBezTo>
                  <a:cubicBezTo>
                    <a:pt x="395" y="60"/>
                    <a:pt x="388" y="26"/>
                    <a:pt x="366" y="23"/>
                  </a:cubicBezTo>
                  <a:cubicBezTo>
                    <a:pt x="349" y="21"/>
                    <a:pt x="337" y="38"/>
                    <a:pt x="349" y="53"/>
                  </a:cubicBezTo>
                  <a:cubicBezTo>
                    <a:pt x="377" y="85"/>
                    <a:pt x="368" y="200"/>
                    <a:pt x="306" y="171"/>
                  </a:cubicBezTo>
                  <a:cubicBezTo>
                    <a:pt x="298" y="168"/>
                    <a:pt x="292" y="175"/>
                    <a:pt x="295" y="182"/>
                  </a:cubicBezTo>
                  <a:cubicBezTo>
                    <a:pt x="303" y="199"/>
                    <a:pt x="322" y="206"/>
                    <a:pt x="340" y="203"/>
                  </a:cubicBezTo>
                  <a:close/>
                  <a:moveTo>
                    <a:pt x="785" y="117"/>
                  </a:moveTo>
                  <a:cubicBezTo>
                    <a:pt x="788" y="118"/>
                    <a:pt x="792" y="118"/>
                    <a:pt x="795" y="117"/>
                  </a:cubicBezTo>
                  <a:cubicBezTo>
                    <a:pt x="840" y="101"/>
                    <a:pt x="886" y="98"/>
                    <a:pt x="933" y="100"/>
                  </a:cubicBezTo>
                  <a:cubicBezTo>
                    <a:pt x="943" y="101"/>
                    <a:pt x="948" y="85"/>
                    <a:pt x="938" y="80"/>
                  </a:cubicBezTo>
                  <a:cubicBezTo>
                    <a:pt x="895" y="62"/>
                    <a:pt x="849" y="60"/>
                    <a:pt x="803" y="70"/>
                  </a:cubicBezTo>
                  <a:cubicBezTo>
                    <a:pt x="802" y="67"/>
                    <a:pt x="800" y="65"/>
                    <a:pt x="798" y="63"/>
                  </a:cubicBezTo>
                  <a:cubicBezTo>
                    <a:pt x="792" y="59"/>
                    <a:pt x="784" y="57"/>
                    <a:pt x="777" y="58"/>
                  </a:cubicBezTo>
                  <a:cubicBezTo>
                    <a:pt x="776" y="57"/>
                    <a:pt x="776" y="56"/>
                    <a:pt x="776" y="55"/>
                  </a:cubicBezTo>
                  <a:cubicBezTo>
                    <a:pt x="773" y="43"/>
                    <a:pt x="752" y="41"/>
                    <a:pt x="750" y="55"/>
                  </a:cubicBezTo>
                  <a:cubicBezTo>
                    <a:pt x="745" y="85"/>
                    <a:pt x="743" y="115"/>
                    <a:pt x="737" y="145"/>
                  </a:cubicBezTo>
                  <a:cubicBezTo>
                    <a:pt x="733" y="173"/>
                    <a:pt x="721" y="189"/>
                    <a:pt x="702" y="209"/>
                  </a:cubicBezTo>
                  <a:cubicBezTo>
                    <a:pt x="673" y="241"/>
                    <a:pt x="644" y="277"/>
                    <a:pt x="637" y="320"/>
                  </a:cubicBezTo>
                  <a:cubicBezTo>
                    <a:pt x="616" y="322"/>
                    <a:pt x="595" y="324"/>
                    <a:pt x="577" y="330"/>
                  </a:cubicBezTo>
                  <a:cubicBezTo>
                    <a:pt x="565" y="334"/>
                    <a:pt x="564" y="351"/>
                    <a:pt x="577" y="354"/>
                  </a:cubicBezTo>
                  <a:cubicBezTo>
                    <a:pt x="588" y="357"/>
                    <a:pt x="601" y="359"/>
                    <a:pt x="613" y="359"/>
                  </a:cubicBezTo>
                  <a:cubicBezTo>
                    <a:pt x="604" y="370"/>
                    <a:pt x="602" y="389"/>
                    <a:pt x="617" y="398"/>
                  </a:cubicBezTo>
                  <a:cubicBezTo>
                    <a:pt x="620" y="399"/>
                    <a:pt x="623" y="416"/>
                    <a:pt x="625" y="425"/>
                  </a:cubicBezTo>
                  <a:cubicBezTo>
                    <a:pt x="619" y="445"/>
                    <a:pt x="622" y="467"/>
                    <a:pt x="624" y="487"/>
                  </a:cubicBezTo>
                  <a:cubicBezTo>
                    <a:pt x="628" y="518"/>
                    <a:pt x="633" y="548"/>
                    <a:pt x="639" y="578"/>
                  </a:cubicBezTo>
                  <a:cubicBezTo>
                    <a:pt x="642" y="592"/>
                    <a:pt x="645" y="606"/>
                    <a:pt x="648" y="620"/>
                  </a:cubicBezTo>
                  <a:cubicBezTo>
                    <a:pt x="648" y="622"/>
                    <a:pt x="650" y="626"/>
                    <a:pt x="651" y="631"/>
                  </a:cubicBezTo>
                  <a:cubicBezTo>
                    <a:pt x="648" y="633"/>
                    <a:pt x="645" y="635"/>
                    <a:pt x="643" y="636"/>
                  </a:cubicBezTo>
                  <a:cubicBezTo>
                    <a:pt x="636" y="641"/>
                    <a:pt x="628" y="646"/>
                    <a:pt x="621" y="651"/>
                  </a:cubicBezTo>
                  <a:cubicBezTo>
                    <a:pt x="613" y="654"/>
                    <a:pt x="606" y="659"/>
                    <a:pt x="600" y="668"/>
                  </a:cubicBezTo>
                  <a:cubicBezTo>
                    <a:pt x="586" y="687"/>
                    <a:pt x="613" y="713"/>
                    <a:pt x="632" y="700"/>
                  </a:cubicBezTo>
                  <a:cubicBezTo>
                    <a:pt x="636" y="697"/>
                    <a:pt x="640" y="695"/>
                    <a:pt x="644" y="692"/>
                  </a:cubicBezTo>
                  <a:cubicBezTo>
                    <a:pt x="650" y="692"/>
                    <a:pt x="661" y="691"/>
                    <a:pt x="664" y="690"/>
                  </a:cubicBezTo>
                  <a:cubicBezTo>
                    <a:pt x="673" y="688"/>
                    <a:pt x="683" y="684"/>
                    <a:pt x="689" y="676"/>
                  </a:cubicBezTo>
                  <a:cubicBezTo>
                    <a:pt x="696" y="669"/>
                    <a:pt x="699" y="660"/>
                    <a:pt x="700" y="652"/>
                  </a:cubicBezTo>
                  <a:cubicBezTo>
                    <a:pt x="705" y="647"/>
                    <a:pt x="710" y="642"/>
                    <a:pt x="714" y="636"/>
                  </a:cubicBezTo>
                  <a:cubicBezTo>
                    <a:pt x="729" y="610"/>
                    <a:pt x="711" y="572"/>
                    <a:pt x="704" y="546"/>
                  </a:cubicBezTo>
                  <a:cubicBezTo>
                    <a:pt x="695" y="510"/>
                    <a:pt x="686" y="474"/>
                    <a:pt x="676" y="438"/>
                  </a:cubicBezTo>
                  <a:cubicBezTo>
                    <a:pt x="671" y="414"/>
                    <a:pt x="668" y="386"/>
                    <a:pt x="653" y="368"/>
                  </a:cubicBezTo>
                  <a:cubicBezTo>
                    <a:pt x="651" y="365"/>
                    <a:pt x="649" y="362"/>
                    <a:pt x="646" y="360"/>
                  </a:cubicBezTo>
                  <a:cubicBezTo>
                    <a:pt x="662" y="369"/>
                    <a:pt x="689" y="360"/>
                    <a:pt x="687" y="338"/>
                  </a:cubicBezTo>
                  <a:cubicBezTo>
                    <a:pt x="690" y="285"/>
                    <a:pt x="737" y="254"/>
                    <a:pt x="764" y="213"/>
                  </a:cubicBezTo>
                  <a:cubicBezTo>
                    <a:pt x="782" y="187"/>
                    <a:pt x="787" y="152"/>
                    <a:pt x="785" y="117"/>
                  </a:cubicBezTo>
                  <a:close/>
                  <a:moveTo>
                    <a:pt x="650" y="48"/>
                  </a:moveTo>
                  <a:cubicBezTo>
                    <a:pt x="665" y="46"/>
                    <a:pt x="680" y="46"/>
                    <a:pt x="694" y="47"/>
                  </a:cubicBezTo>
                  <a:cubicBezTo>
                    <a:pt x="709" y="48"/>
                    <a:pt x="720" y="52"/>
                    <a:pt x="733" y="43"/>
                  </a:cubicBezTo>
                  <a:cubicBezTo>
                    <a:pt x="743" y="37"/>
                    <a:pt x="744" y="24"/>
                    <a:pt x="737" y="15"/>
                  </a:cubicBezTo>
                  <a:cubicBezTo>
                    <a:pt x="724" y="0"/>
                    <a:pt x="702" y="2"/>
                    <a:pt x="683" y="2"/>
                  </a:cubicBezTo>
                  <a:cubicBezTo>
                    <a:pt x="662" y="3"/>
                    <a:pt x="640" y="6"/>
                    <a:pt x="619" y="12"/>
                  </a:cubicBezTo>
                  <a:cubicBezTo>
                    <a:pt x="594" y="20"/>
                    <a:pt x="541" y="37"/>
                    <a:pt x="546" y="70"/>
                  </a:cubicBezTo>
                  <a:cubicBezTo>
                    <a:pt x="548" y="79"/>
                    <a:pt x="560" y="79"/>
                    <a:pt x="565" y="72"/>
                  </a:cubicBezTo>
                  <a:cubicBezTo>
                    <a:pt x="570" y="64"/>
                    <a:pt x="595" y="60"/>
                    <a:pt x="605" y="57"/>
                  </a:cubicBezTo>
                  <a:cubicBezTo>
                    <a:pt x="619" y="53"/>
                    <a:pt x="635" y="50"/>
                    <a:pt x="650" y="48"/>
                  </a:cubicBezTo>
                  <a:close/>
                  <a:moveTo>
                    <a:pt x="1330" y="393"/>
                  </a:moveTo>
                  <a:cubicBezTo>
                    <a:pt x="1290" y="371"/>
                    <a:pt x="1242" y="401"/>
                    <a:pt x="1206" y="419"/>
                  </a:cubicBezTo>
                  <a:cubicBezTo>
                    <a:pt x="1159" y="442"/>
                    <a:pt x="1112" y="467"/>
                    <a:pt x="1064" y="489"/>
                  </a:cubicBezTo>
                  <a:cubicBezTo>
                    <a:pt x="1022" y="508"/>
                    <a:pt x="985" y="505"/>
                    <a:pt x="943" y="485"/>
                  </a:cubicBezTo>
                  <a:cubicBezTo>
                    <a:pt x="904" y="467"/>
                    <a:pt x="868" y="445"/>
                    <a:pt x="826" y="435"/>
                  </a:cubicBezTo>
                  <a:cubicBezTo>
                    <a:pt x="809" y="432"/>
                    <a:pt x="791" y="446"/>
                    <a:pt x="796" y="465"/>
                  </a:cubicBezTo>
                  <a:cubicBezTo>
                    <a:pt x="804" y="487"/>
                    <a:pt x="812" y="510"/>
                    <a:pt x="815" y="534"/>
                  </a:cubicBezTo>
                  <a:cubicBezTo>
                    <a:pt x="818" y="557"/>
                    <a:pt x="799" y="568"/>
                    <a:pt x="781" y="579"/>
                  </a:cubicBezTo>
                  <a:cubicBezTo>
                    <a:pt x="769" y="586"/>
                    <a:pt x="768" y="599"/>
                    <a:pt x="772" y="610"/>
                  </a:cubicBezTo>
                  <a:cubicBezTo>
                    <a:pt x="786" y="642"/>
                    <a:pt x="798" y="676"/>
                    <a:pt x="817" y="704"/>
                  </a:cubicBezTo>
                  <a:cubicBezTo>
                    <a:pt x="828" y="720"/>
                    <a:pt x="850" y="710"/>
                    <a:pt x="847" y="692"/>
                  </a:cubicBezTo>
                  <a:cubicBezTo>
                    <a:pt x="842" y="663"/>
                    <a:pt x="831" y="636"/>
                    <a:pt x="820" y="609"/>
                  </a:cubicBezTo>
                  <a:cubicBezTo>
                    <a:pt x="839" y="596"/>
                    <a:pt x="855" y="580"/>
                    <a:pt x="861" y="558"/>
                  </a:cubicBezTo>
                  <a:cubicBezTo>
                    <a:pt x="865" y="539"/>
                    <a:pt x="862" y="517"/>
                    <a:pt x="856" y="497"/>
                  </a:cubicBezTo>
                  <a:cubicBezTo>
                    <a:pt x="881" y="508"/>
                    <a:pt x="905" y="522"/>
                    <a:pt x="930" y="534"/>
                  </a:cubicBezTo>
                  <a:cubicBezTo>
                    <a:pt x="971" y="551"/>
                    <a:pt x="1012" y="559"/>
                    <a:pt x="1055" y="546"/>
                  </a:cubicBezTo>
                  <a:cubicBezTo>
                    <a:pt x="1103" y="531"/>
                    <a:pt x="1148" y="504"/>
                    <a:pt x="1193" y="482"/>
                  </a:cubicBezTo>
                  <a:cubicBezTo>
                    <a:pt x="1216" y="470"/>
                    <a:pt x="1239" y="458"/>
                    <a:pt x="1263" y="448"/>
                  </a:cubicBezTo>
                  <a:cubicBezTo>
                    <a:pt x="1285" y="438"/>
                    <a:pt x="1309" y="434"/>
                    <a:pt x="1330" y="421"/>
                  </a:cubicBezTo>
                  <a:cubicBezTo>
                    <a:pt x="1339" y="415"/>
                    <a:pt x="1341" y="400"/>
                    <a:pt x="1330" y="393"/>
                  </a:cubicBezTo>
                  <a:close/>
                  <a:moveTo>
                    <a:pt x="863" y="291"/>
                  </a:moveTo>
                  <a:cubicBezTo>
                    <a:pt x="857" y="315"/>
                    <a:pt x="856" y="337"/>
                    <a:pt x="861" y="361"/>
                  </a:cubicBezTo>
                  <a:cubicBezTo>
                    <a:pt x="864" y="375"/>
                    <a:pt x="884" y="370"/>
                    <a:pt x="886" y="357"/>
                  </a:cubicBezTo>
                  <a:cubicBezTo>
                    <a:pt x="887" y="340"/>
                    <a:pt x="892" y="322"/>
                    <a:pt x="899" y="307"/>
                  </a:cubicBezTo>
                  <a:cubicBezTo>
                    <a:pt x="903" y="298"/>
                    <a:pt x="903" y="290"/>
                    <a:pt x="896" y="283"/>
                  </a:cubicBezTo>
                  <a:cubicBezTo>
                    <a:pt x="893" y="279"/>
                    <a:pt x="888" y="277"/>
                    <a:pt x="882" y="277"/>
                  </a:cubicBezTo>
                  <a:cubicBezTo>
                    <a:pt x="874" y="277"/>
                    <a:pt x="866" y="283"/>
                    <a:pt x="863" y="291"/>
                  </a:cubicBezTo>
                  <a:close/>
                  <a:moveTo>
                    <a:pt x="200" y="366"/>
                  </a:moveTo>
                  <a:cubicBezTo>
                    <a:pt x="171" y="362"/>
                    <a:pt x="141" y="352"/>
                    <a:pt x="112" y="351"/>
                  </a:cubicBezTo>
                  <a:cubicBezTo>
                    <a:pt x="97" y="350"/>
                    <a:pt x="95" y="369"/>
                    <a:pt x="105" y="376"/>
                  </a:cubicBezTo>
                  <a:cubicBezTo>
                    <a:pt x="129" y="393"/>
                    <a:pt x="161" y="401"/>
                    <a:pt x="189" y="407"/>
                  </a:cubicBezTo>
                  <a:cubicBezTo>
                    <a:pt x="204" y="411"/>
                    <a:pt x="219" y="414"/>
                    <a:pt x="235" y="414"/>
                  </a:cubicBezTo>
                  <a:cubicBezTo>
                    <a:pt x="249" y="413"/>
                    <a:pt x="263" y="408"/>
                    <a:pt x="278" y="408"/>
                  </a:cubicBezTo>
                  <a:cubicBezTo>
                    <a:pt x="309" y="407"/>
                    <a:pt x="342" y="421"/>
                    <a:pt x="372" y="428"/>
                  </a:cubicBezTo>
                  <a:cubicBezTo>
                    <a:pt x="397" y="435"/>
                    <a:pt x="437" y="454"/>
                    <a:pt x="461" y="439"/>
                  </a:cubicBezTo>
                  <a:cubicBezTo>
                    <a:pt x="470" y="434"/>
                    <a:pt x="473" y="423"/>
                    <a:pt x="468" y="414"/>
                  </a:cubicBezTo>
                  <a:cubicBezTo>
                    <a:pt x="468" y="413"/>
                    <a:pt x="467" y="412"/>
                    <a:pt x="466" y="411"/>
                  </a:cubicBezTo>
                  <a:cubicBezTo>
                    <a:pt x="470" y="401"/>
                    <a:pt x="466" y="388"/>
                    <a:pt x="454" y="383"/>
                  </a:cubicBezTo>
                  <a:cubicBezTo>
                    <a:pt x="423" y="372"/>
                    <a:pt x="385" y="370"/>
                    <a:pt x="353" y="365"/>
                  </a:cubicBezTo>
                  <a:cubicBezTo>
                    <a:pt x="325" y="361"/>
                    <a:pt x="293" y="353"/>
                    <a:pt x="266" y="361"/>
                  </a:cubicBezTo>
                  <a:cubicBezTo>
                    <a:pt x="244" y="364"/>
                    <a:pt x="223" y="369"/>
                    <a:pt x="200" y="366"/>
                  </a:cubicBezTo>
                  <a:close/>
                  <a:moveTo>
                    <a:pt x="1111" y="323"/>
                  </a:moveTo>
                  <a:cubicBezTo>
                    <a:pt x="1133" y="333"/>
                    <a:pt x="1166" y="336"/>
                    <a:pt x="1189" y="327"/>
                  </a:cubicBezTo>
                  <a:cubicBezTo>
                    <a:pt x="1212" y="318"/>
                    <a:pt x="1232" y="292"/>
                    <a:pt x="1227" y="267"/>
                  </a:cubicBezTo>
                  <a:cubicBezTo>
                    <a:pt x="1226" y="261"/>
                    <a:pt x="1223" y="258"/>
                    <a:pt x="1220" y="255"/>
                  </a:cubicBezTo>
                  <a:cubicBezTo>
                    <a:pt x="1228" y="249"/>
                    <a:pt x="1235" y="241"/>
                    <a:pt x="1243" y="235"/>
                  </a:cubicBezTo>
                  <a:cubicBezTo>
                    <a:pt x="1256" y="225"/>
                    <a:pt x="1269" y="215"/>
                    <a:pt x="1281" y="206"/>
                  </a:cubicBezTo>
                  <a:cubicBezTo>
                    <a:pt x="1292" y="198"/>
                    <a:pt x="1287" y="178"/>
                    <a:pt x="1272" y="183"/>
                  </a:cubicBezTo>
                  <a:cubicBezTo>
                    <a:pt x="1255" y="188"/>
                    <a:pt x="1238" y="195"/>
                    <a:pt x="1223" y="205"/>
                  </a:cubicBezTo>
                  <a:cubicBezTo>
                    <a:pt x="1208" y="214"/>
                    <a:pt x="1191" y="224"/>
                    <a:pt x="1182" y="240"/>
                  </a:cubicBezTo>
                  <a:cubicBezTo>
                    <a:pt x="1177" y="249"/>
                    <a:pt x="1180" y="258"/>
                    <a:pt x="1187" y="262"/>
                  </a:cubicBezTo>
                  <a:cubicBezTo>
                    <a:pt x="1182" y="269"/>
                    <a:pt x="1178" y="278"/>
                    <a:pt x="1170" y="282"/>
                  </a:cubicBezTo>
                  <a:cubicBezTo>
                    <a:pt x="1159" y="288"/>
                    <a:pt x="1136" y="283"/>
                    <a:pt x="1126" y="279"/>
                  </a:cubicBezTo>
                  <a:cubicBezTo>
                    <a:pt x="1094" y="264"/>
                    <a:pt x="1105" y="227"/>
                    <a:pt x="1090" y="201"/>
                  </a:cubicBezTo>
                  <a:cubicBezTo>
                    <a:pt x="1088" y="197"/>
                    <a:pt x="1083" y="195"/>
                    <a:pt x="1079" y="198"/>
                  </a:cubicBezTo>
                  <a:cubicBezTo>
                    <a:pt x="1035" y="230"/>
                    <a:pt x="1070" y="305"/>
                    <a:pt x="1111" y="323"/>
                  </a:cubicBezTo>
                  <a:close/>
                </a:path>
              </a:pathLst>
            </a:custGeom>
            <a:solidFill>
              <a:srgbClr val="FFFFFF">
                <a:alpha val="14902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40583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8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Opakování z bakalářského studia (1)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>
          <a:xfrm>
            <a:off x="480000" y="1080000"/>
            <a:ext cx="11498640" cy="5472000"/>
          </a:xfrm>
        </p:spPr>
        <p:txBody>
          <a:bodyPr/>
          <a:lstStyle/>
          <a:p>
            <a:r>
              <a:rPr lang="cs-CZ" dirty="0" smtClean="0"/>
              <a:t>Korelace představuje vzájemnou </a:t>
            </a:r>
            <a:r>
              <a:rPr lang="cs-CZ" b="1" dirty="0" smtClean="0"/>
              <a:t>lineární</a:t>
            </a:r>
            <a:r>
              <a:rPr lang="cs-CZ" dirty="0" smtClean="0"/>
              <a:t> závislost náhodných veličin.</a:t>
            </a:r>
            <a:endParaRPr lang="cs-CZ" dirty="0"/>
          </a:p>
          <a:p>
            <a:r>
              <a:rPr lang="cs-CZ" dirty="0"/>
              <a:t>Lineární regrese a korelace mají </a:t>
            </a:r>
            <a:r>
              <a:rPr lang="cs-CZ" dirty="0" smtClean="0"/>
              <a:t>mnoho společných prvků. Například v případě regresní přímky odpovídá znaménko párového korelačního koeficientu </a:t>
            </a:r>
            <a:r>
              <a:rPr lang="cs-CZ" dirty="0"/>
              <a:t>a směrnice </a:t>
            </a:r>
            <a:r>
              <a:rPr lang="cs-CZ" dirty="0" smtClean="0"/>
              <a:t>přímky.</a:t>
            </a:r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endParaRPr lang="cs-CZ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cs-CZ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cs-CZ" dirty="0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82" y="2390543"/>
            <a:ext cx="6451784" cy="33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8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9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Opakování z bakalářského studia (2)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>
          <a:xfrm>
            <a:off x="377760" y="1087120"/>
            <a:ext cx="11498640" cy="5472000"/>
          </a:xfrm>
        </p:spPr>
        <p:txBody>
          <a:bodyPr/>
          <a:lstStyle/>
          <a:p>
            <a:r>
              <a:rPr lang="cs-CZ" dirty="0" smtClean="0"/>
              <a:t>Jednoduchý (párový) – dvě </a:t>
            </a:r>
            <a:r>
              <a:rPr lang="cs-CZ" b="1" dirty="0" smtClean="0"/>
              <a:t>náhodné </a:t>
            </a:r>
            <a:r>
              <a:rPr lang="cs-CZ" dirty="0" smtClean="0"/>
              <a:t>veličiny</a:t>
            </a:r>
          </a:p>
          <a:p>
            <a:r>
              <a:rPr lang="cs-CZ" dirty="0" smtClean="0"/>
              <a:t>Dílčí dvě </a:t>
            </a:r>
            <a:r>
              <a:rPr lang="cs-CZ" b="1" dirty="0" smtClean="0"/>
              <a:t>náhodné</a:t>
            </a:r>
            <a:r>
              <a:rPr lang="cs-CZ" dirty="0" smtClean="0"/>
              <a:t> veličiny při statistickém </a:t>
            </a:r>
            <a:r>
              <a:rPr lang="cs-CZ" dirty="0" err="1" smtClean="0"/>
              <a:t>zkonstantnění</a:t>
            </a:r>
            <a:r>
              <a:rPr lang="cs-CZ" dirty="0" smtClean="0"/>
              <a:t> ostatních (vyloučení vlivu)</a:t>
            </a:r>
          </a:p>
          <a:p>
            <a:r>
              <a:rPr lang="cs-CZ" dirty="0" smtClean="0"/>
              <a:t>Dílčí </a:t>
            </a:r>
            <a:r>
              <a:rPr lang="cs-CZ" dirty="0"/>
              <a:t>i vícenásobné korelační koeficienty mají své uplatnění/interpretaci v regresní </a:t>
            </a:r>
            <a:r>
              <a:rPr lang="cs-CZ" dirty="0" smtClean="0"/>
              <a:t>analýze</a:t>
            </a:r>
          </a:p>
          <a:p>
            <a:r>
              <a:rPr lang="cs-CZ" dirty="0" smtClean="0"/>
              <a:t>Test o nulové hodnotě </a:t>
            </a:r>
            <a:r>
              <a:rPr lang="cs-CZ" dirty="0" err="1" smtClean="0"/>
              <a:t>kk</a:t>
            </a:r>
            <a:r>
              <a:rPr lang="cs-CZ" dirty="0"/>
              <a:t> </a:t>
            </a:r>
            <a:r>
              <a:rPr lang="cs-CZ" dirty="0" smtClean="0"/>
              <a:t>-&gt; zda se statistiky významně </a:t>
            </a:r>
            <a:r>
              <a:rPr lang="cs-CZ" dirty="0" err="1" smtClean="0"/>
              <a:t>kk</a:t>
            </a:r>
            <a:r>
              <a:rPr lang="cs-CZ" dirty="0" smtClean="0"/>
              <a:t> liší od nuly: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endParaRPr lang="cs-CZ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cs-CZ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05" y="3939962"/>
            <a:ext cx="9648592" cy="16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6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L Open_prezentace_16ku9_VGD170534">
  <a:themeElements>
    <a:clrScheme name="Unicorn">
      <a:dk1>
        <a:srgbClr val="FFFFFF"/>
      </a:dk1>
      <a:lt1>
        <a:srgbClr val="FFFFFF"/>
      </a:lt1>
      <a:dk2>
        <a:srgbClr val="001E6E"/>
      </a:dk2>
      <a:lt2>
        <a:srgbClr val="FFFFFF"/>
      </a:lt2>
      <a:accent1>
        <a:srgbClr val="D21428"/>
      </a:accent1>
      <a:accent2>
        <a:srgbClr val="3EDBFF"/>
      </a:accent2>
      <a:accent3>
        <a:srgbClr val="FFFFFF"/>
      </a:accent3>
      <a:accent4>
        <a:srgbClr val="BDC5D1"/>
      </a:accent4>
      <a:accent5>
        <a:srgbClr val="8993A3"/>
      </a:accent5>
      <a:accent6>
        <a:srgbClr val="5D6C82"/>
      </a:accent6>
      <a:hlink>
        <a:srgbClr val="3EDBFF"/>
      </a:hlink>
      <a:folHlink>
        <a:srgbClr val="5D6C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UN_sablona prezentace 16ku9_001.pptx" id="{368C539C-0A66-41F1-B1DC-F770D8199B8E}" vid="{4CA8AEF8-B966-4D04-9566-B111B0F3A4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8A0C797EF489E4EBB6C8167FFEC0CCD" ma:contentTypeVersion="4" ma:contentTypeDescription="Vytvoří nový dokument" ma:contentTypeScope="" ma:versionID="b8757a1365c3db99a329b6827b420cc2">
  <xsd:schema xmlns:xsd="http://www.w3.org/2001/XMLSchema" xmlns:xs="http://www.w3.org/2001/XMLSchema" xmlns:p="http://schemas.microsoft.com/office/2006/metadata/properties" xmlns:ns2="88bc612a-d3b6-4a60-ae50-e0f2999d93f9" targetNamespace="http://schemas.microsoft.com/office/2006/metadata/properties" ma:root="true" ma:fieldsID="84b63897c64d4b8a65753fa9ae398d6d" ns2:_="">
    <xsd:import namespace="88bc612a-d3b6-4a60-ae50-e0f2999d93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bc612a-d3b6-4a60-ae50-e0f2999d93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33D08F-86C4-4917-9A02-93F3FDEF1426}"/>
</file>

<file path=customXml/itemProps2.xml><?xml version="1.0" encoding="utf-8"?>
<ds:datastoreItem xmlns:ds="http://schemas.openxmlformats.org/officeDocument/2006/customXml" ds:itemID="{D96767CE-4ED0-4219-A6C9-A283BCF060AE}"/>
</file>

<file path=customXml/itemProps3.xml><?xml version="1.0" encoding="utf-8"?>
<ds:datastoreItem xmlns:ds="http://schemas.openxmlformats.org/officeDocument/2006/customXml" ds:itemID="{A637BC0A-613F-4453-8C9D-9880C1616507}"/>
</file>

<file path=docProps/app.xml><?xml version="1.0" encoding="utf-8"?>
<Properties xmlns="http://schemas.openxmlformats.org/officeDocument/2006/extended-properties" xmlns:vt="http://schemas.openxmlformats.org/officeDocument/2006/docPropsVTypes">
  <Template>UCL Open_prezentace_16ku9_VGD170534</Template>
  <TotalTime>1295</TotalTime>
  <Words>2226</Words>
  <Application>Microsoft Office PowerPoint</Application>
  <PresentationFormat>Širokoúhlá obrazovka</PresentationFormat>
  <Paragraphs>236</Paragraphs>
  <Slides>36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36</vt:i4>
      </vt:variant>
    </vt:vector>
  </HeadingPairs>
  <TitlesOfParts>
    <vt:vector size="45" baseType="lpstr">
      <vt:lpstr>Arial</vt:lpstr>
      <vt:lpstr>Calibri</vt:lpstr>
      <vt:lpstr>Cambria Math</vt:lpstr>
      <vt:lpstr>Segoe UI</vt:lpstr>
      <vt:lpstr>黑体</vt:lpstr>
      <vt:lpstr>Symbol</vt:lpstr>
      <vt:lpstr>Times New Roman</vt:lpstr>
      <vt:lpstr>Wingdings</vt:lpstr>
      <vt:lpstr>UCL Open_prezentace_16ku9_VGD170534</vt:lpstr>
      <vt:lpstr>Unicorn University</vt:lpstr>
      <vt:lpstr>Obsah</vt:lpstr>
      <vt:lpstr>Úvod a historické okénko</vt:lpstr>
      <vt:lpstr>Úvod a historické okénko (1)</vt:lpstr>
      <vt:lpstr>Úvod a historické okénko (2)</vt:lpstr>
      <vt:lpstr>Úvod a historické okénko (3)</vt:lpstr>
      <vt:lpstr>Základy regrese a korelace</vt:lpstr>
      <vt:lpstr>Opakování z bakalářského studia (1)</vt:lpstr>
      <vt:lpstr>Opakování z bakalářského studia (2)</vt:lpstr>
      <vt:lpstr>Typy regresních modelů</vt:lpstr>
      <vt:lpstr>Regresní modely a základní regresní funkce (1)</vt:lpstr>
      <vt:lpstr>Regresní modely a základní regresní funkce (2)</vt:lpstr>
      <vt:lpstr>Regresní modely a základní regresní funkce (3)</vt:lpstr>
      <vt:lpstr>Klasický lineární regresní model (KLRM)</vt:lpstr>
      <vt:lpstr>Předpoklady klasického lineárního modelu (1)</vt:lpstr>
      <vt:lpstr>Předpoklady klasického lineárního modelu (2)</vt:lpstr>
      <vt:lpstr>Metoda nejmenších čtverců</vt:lpstr>
      <vt:lpstr>Metoda nejmenších čtverců - graficky</vt:lpstr>
      <vt:lpstr>Základní hodnocení kvality regresního modelu</vt:lpstr>
      <vt:lpstr>Součty čtverců a index determinace (1)</vt:lpstr>
      <vt:lpstr>Součty čtverců a index determinace (2)</vt:lpstr>
      <vt:lpstr>Celkový F-test</vt:lpstr>
      <vt:lpstr>Individuální t-testy</vt:lpstr>
      <vt:lpstr>Příklad, závislost výkonu na objemu motoru</vt:lpstr>
      <vt:lpstr>Intervaly spolehlivosti pro střední hodnotu</vt:lpstr>
      <vt:lpstr>Analýza reziduí</vt:lpstr>
      <vt:lpstr>Analýza reziduí</vt:lpstr>
      <vt:lpstr>Příklad</vt:lpstr>
      <vt:lpstr>Hledání vlivných pozorování</vt:lpstr>
      <vt:lpstr>Hledání vlivných pozorování</vt:lpstr>
      <vt:lpstr>Hledání vlivných pozorování (2)</vt:lpstr>
      <vt:lpstr>Příklad</vt:lpstr>
      <vt:lpstr>Kritéria výběru vysvětlujících proměnných</vt:lpstr>
      <vt:lpstr>Kritéria výběru vysvětlujících proměnných</vt:lpstr>
      <vt:lpstr>Dotazy?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University</dc:title>
  <dc:creator>Tomas Kremr</dc:creator>
  <cp:lastModifiedBy>Sixta Jaroslav</cp:lastModifiedBy>
  <cp:revision>44</cp:revision>
  <dcterms:created xsi:type="dcterms:W3CDTF">2020-10-07T16:31:31Z</dcterms:created>
  <dcterms:modified xsi:type="dcterms:W3CDTF">2022-10-11T06:43:42Z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0x01010038A0C797EF489E4EBB6C8167FFEC0CCD</vt:lpwstr>
  </property>
</Properties>
</file>