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9" r:id="rId2"/>
    <p:sldId id="360" r:id="rId3"/>
    <p:sldId id="314" r:id="rId4"/>
    <p:sldId id="338" r:id="rId5"/>
    <p:sldId id="327" r:id="rId6"/>
    <p:sldId id="343" r:id="rId7"/>
    <p:sldId id="344" r:id="rId8"/>
    <p:sldId id="345" r:id="rId9"/>
    <p:sldId id="346" r:id="rId10"/>
    <p:sldId id="362" r:id="rId11"/>
    <p:sldId id="308" r:id="rId12"/>
    <p:sldId id="320" r:id="rId13"/>
    <p:sldId id="339" r:id="rId14"/>
    <p:sldId id="342" r:id="rId15"/>
    <p:sldId id="361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44">
          <p15:clr>
            <a:srgbClr val="A4A3A4"/>
          </p15:clr>
        </p15:guide>
        <p15:guide id="2" orient="horz" pos="840">
          <p15:clr>
            <a:srgbClr val="A4A3A4"/>
          </p15:clr>
        </p15:guide>
        <p15:guide id="3" orient="horz" pos="382">
          <p15:clr>
            <a:srgbClr val="A4A3A4"/>
          </p15:clr>
        </p15:guide>
        <p15:guide id="4" orient="horz" pos="2251">
          <p15:clr>
            <a:srgbClr val="A4A3A4"/>
          </p15:clr>
        </p15:guide>
        <p15:guide id="5" pos="328">
          <p15:clr>
            <a:srgbClr val="A4A3A4"/>
          </p15:clr>
        </p15:guide>
        <p15:guide id="6" pos="7278">
          <p15:clr>
            <a:srgbClr val="A4A3A4"/>
          </p15:clr>
        </p15:guide>
        <p15:guide id="7" pos="3842">
          <p15:clr>
            <a:srgbClr val="A4A3A4"/>
          </p15:clr>
        </p15:guide>
        <p15:guide id="8" pos="35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C845E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4" autoAdjust="0"/>
    <p:restoredTop sz="95789" autoAdjust="0"/>
  </p:normalViewPr>
  <p:slideViewPr>
    <p:cSldViewPr snapToGrid="0" showGuides="1">
      <p:cViewPr varScale="1">
        <p:scale>
          <a:sx n="87" d="100"/>
          <a:sy n="87" d="100"/>
        </p:scale>
        <p:origin x="-528" y="-82"/>
      </p:cViewPr>
      <p:guideLst>
        <p:guide orient="horz" pos="4144"/>
        <p:guide orient="horz" pos="840"/>
        <p:guide orient="horz" pos="382"/>
        <p:guide orient="horz" pos="2251"/>
        <p:guide pos="328"/>
        <p:guide pos="7278"/>
        <p:guide pos="3842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079076" y="2564171"/>
            <a:ext cx="6999201" cy="2203049"/>
            <a:chOff x="18187857" y="1023084"/>
            <a:chExt cx="6786693" cy="2203049"/>
          </a:xfrm>
        </p:grpSpPr>
        <p:sp>
          <p:nvSpPr>
            <p:cNvPr id="10" name="文本框 9"/>
            <p:cNvSpPr txBox="1"/>
            <p:nvPr/>
          </p:nvSpPr>
          <p:spPr>
            <a:xfrm>
              <a:off x="18187857" y="1023084"/>
              <a:ext cx="6588760" cy="118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3600" dirty="0" smtClean="0">
                  <a:solidFill>
                    <a:schemeClr val="accent3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跟我学系列——</a:t>
              </a:r>
              <a:r>
                <a:rPr sz="3600" dirty="0" err="1" smtClean="0">
                  <a:solidFill>
                    <a:schemeClr val="accent3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走进爬虫</a:t>
              </a:r>
              <a:endParaRPr sz="3600" dirty="0" smtClean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  <a:p>
              <a:pPr algn="r"/>
              <a:r>
                <a:rPr lang="en-US" altLang="zh-CN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		</a:t>
              </a: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浅谈</a:t>
              </a:r>
              <a:r>
                <a:rPr lang="en-US" altLang="zh-CN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Python</a:t>
              </a: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爬虫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 descr="北风logo黑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0250" y="-139996"/>
            <a:ext cx="1990511" cy="1244069"/>
          </a:xfrm>
          <a:prstGeom prst="rect">
            <a:avLst/>
          </a:prstGeom>
        </p:spPr>
      </p:pic>
      <p:sp>
        <p:nvSpPr>
          <p:cNvPr id="3" name="文本框 6"/>
          <p:cNvSpPr txBox="1"/>
          <p:nvPr/>
        </p:nvSpPr>
        <p:spPr>
          <a:xfrm flipH="1">
            <a:off x="920335" y="1313222"/>
            <a:ext cx="1019111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怎么抓取网页数据</a:t>
            </a: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网页三大特征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爬虫的设计思路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90902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/>
        </p:nvSpPr>
        <p:spPr>
          <a:xfrm flipH="1">
            <a:off x="920335" y="3637941"/>
            <a:ext cx="1019111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通用爬虫与聚焦爬虫的区别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通用爬虫：目标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、流程（爬取网页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存储数据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内容处理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提供检索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排名服务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）、遵循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Robots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协议、缺点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dirty="0" smtClean="0"/>
              <a:t>聚焦</a:t>
            </a:r>
            <a:r>
              <a:rPr lang="zh-CN" altLang="en-US" dirty="0"/>
              <a:t>爬虫，是</a:t>
            </a:r>
            <a:r>
              <a:rPr lang="en-US" altLang="zh-CN" dirty="0"/>
              <a:t>"</a:t>
            </a:r>
            <a:r>
              <a:rPr lang="zh-CN" altLang="en-US" dirty="0"/>
              <a:t>面向特定主题需求</a:t>
            </a:r>
            <a:r>
              <a:rPr lang="en-US" altLang="zh-CN" dirty="0"/>
              <a:t>"</a:t>
            </a:r>
            <a:r>
              <a:rPr lang="zh-CN" altLang="en-US" dirty="0"/>
              <a:t>的一种网络爬虫程序，它与通用搜索引擎爬虫的区别在于： </a:t>
            </a:r>
            <a:r>
              <a:rPr lang="zh-CN" altLang="en-US" b="1" i="1" dirty="0"/>
              <a:t>聚焦爬虫在实施网页抓取时会对内容进行处理</a:t>
            </a:r>
            <a:r>
              <a:rPr lang="zh-CN" altLang="en-US" b="1" i="1" dirty="0">
                <a:solidFill>
                  <a:srgbClr val="FF0000"/>
                </a:solidFill>
              </a:rPr>
              <a:t>筛选</a:t>
            </a:r>
            <a:r>
              <a:rPr lang="zh-CN" altLang="en-US" b="1" i="1" dirty="0"/>
              <a:t>，尽量保证只抓取与需求相关的网页信息。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20336" y="3737862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5101" y="1897171"/>
            <a:ext cx="2880416" cy="39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7092334" y="2887873"/>
            <a:ext cx="2873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https://www.gamersky.com/</a:t>
            </a:r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5788" y="2785956"/>
            <a:ext cx="13493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718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5735955" y="4391025"/>
            <a:ext cx="620903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为什么要学习Python爬虫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21197" y="379347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4807240" y="433315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0250" y="-139996"/>
            <a:ext cx="1990511" cy="1244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6"/>
          <p:cNvSpPr txBox="1"/>
          <p:nvPr/>
        </p:nvSpPr>
        <p:spPr>
          <a:xfrm flipH="1">
            <a:off x="1086485" y="1222375"/>
            <a:ext cx="104267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Python语言的流行程度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920971" y="1222604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945" y="2447290"/>
            <a:ext cx="5243830" cy="2448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5775" y="1005035"/>
            <a:ext cx="6626225" cy="5729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495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各类爬虫框架比较</a:t>
            </a:r>
          </a:p>
          <a:p>
            <a:pPr>
              <a:spcBef>
                <a:spcPts val="1200"/>
              </a:spcBef>
            </a:pP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如果是定向爬取几个页面，做一些简单的页面解析，爬取效率不是核心要求，那么用什么语言差异不大。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如果是定向爬取，且主要目标是解析js动态生成的内容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如果爬虫是涉及大规模网站爬取，效率、扩展性、可维护性等是必须考虑的因素时候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为什么Python适合写爬虫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抓取网页本身的接口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对数据库的操作能力（mysql</a:t>
            </a:r>
            <a:r>
              <a:rPr 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mongo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等</a:t>
            </a: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爬取效率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代码量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对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页面解析能力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网页抓取后的处理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（去重，过滤，清洗，保存）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 - 反爬虫 - 反反爬虫 之间的斗争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爬虫做到最后头疼的不是复杂的页面，也不是晦涩的数据，归根结底是人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数据的价值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547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 smtClean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1755374"/>
            <a:chOff x="18175157" y="1470759"/>
            <a:chExt cx="6799393" cy="1755374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6"/>
          <p:cNvSpPr txBox="1"/>
          <p:nvPr/>
        </p:nvSpPr>
        <p:spPr>
          <a:xfrm>
            <a:off x="1253955" y="3707414"/>
            <a:ext cx="144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导 入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</a:endParaRPr>
          </a:p>
        </p:txBody>
      </p:sp>
      <p:sp>
        <p:nvSpPr>
          <p:cNvPr id="19" name="Rectangle 14"/>
          <p:cNvSpPr/>
          <p:nvPr/>
        </p:nvSpPr>
        <p:spPr>
          <a:xfrm>
            <a:off x="778810" y="4672980"/>
            <a:ext cx="8822237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大数据时代，越来越多的人发现了数据的价值，所以为了能产生利益，那么就必须要得到更多的数据，如此才能创造价值。所以我们才要使用工具来快速获取数据，那么爬虫是你做好的选择。</a:t>
            </a:r>
          </a:p>
        </p:txBody>
      </p:sp>
      <p:pic>
        <p:nvPicPr>
          <p:cNvPr id="21" name="图片 20" descr="城市线条渐变图片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357"/>
            <a:ext cx="12192000" cy="2361706"/>
          </a:xfrm>
          <a:prstGeom prst="rect">
            <a:avLst/>
          </a:prstGeom>
        </p:spPr>
      </p:pic>
      <p:sp>
        <p:nvSpPr>
          <p:cNvPr id="29" name="等腰三角形 28"/>
          <p:cNvSpPr/>
          <p:nvPr/>
        </p:nvSpPr>
        <p:spPr>
          <a:xfrm rot="5400000">
            <a:off x="871416" y="3841784"/>
            <a:ext cx="421691" cy="3635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7"/>
          <p:cNvGrpSpPr/>
          <p:nvPr/>
        </p:nvGrpSpPr>
        <p:grpSpPr>
          <a:xfrm>
            <a:off x="6716123" y="1333486"/>
            <a:ext cx="2095516" cy="3069469"/>
            <a:chOff x="540204" y="1000114"/>
            <a:chExt cx="1571637" cy="2302102"/>
          </a:xfrm>
        </p:grpSpPr>
        <p:sp>
          <p:nvSpPr>
            <p:cNvPr id="39" name="Rectangle 32"/>
            <p:cNvSpPr/>
            <p:nvPr/>
          </p:nvSpPr>
          <p:spPr>
            <a:xfrm>
              <a:off x="571504" y="2786064"/>
              <a:ext cx="1540337" cy="516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理解</a:t>
              </a:r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学习Python爬虫</a:t>
              </a:r>
              <a:r>
                <a:rPr 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的</a:t>
              </a:r>
              <a:r>
                <a:rPr 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原因</a:t>
              </a:r>
            </a:p>
          </p:txBody>
        </p:sp>
        <p:sp>
          <p:nvSpPr>
            <p:cNvPr id="40" name="Rectangle 33"/>
            <p:cNvSpPr/>
            <p:nvPr/>
          </p:nvSpPr>
          <p:spPr>
            <a:xfrm>
              <a:off x="540204" y="2451569"/>
              <a:ext cx="1357322" cy="23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sz="1400" b="1" dirty="0" smtClean="0">
                  <a:solidFill>
                    <a:schemeClr val="accent1"/>
                  </a:solidFill>
                  <a:latin typeface="+mj-ea"/>
                </a:rPr>
                <a:t>为什么学习爬虫</a:t>
              </a:r>
            </a:p>
          </p:txBody>
        </p:sp>
        <p:sp>
          <p:nvSpPr>
            <p:cNvPr id="41" name="Rectangle 34"/>
            <p:cNvSpPr/>
            <p:nvPr/>
          </p:nvSpPr>
          <p:spPr>
            <a:xfrm>
              <a:off x="887316" y="1000114"/>
              <a:ext cx="570374" cy="154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chemeClr val="accent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2</a:t>
              </a:r>
            </a:p>
          </p:txBody>
        </p:sp>
      </p:grpSp>
      <p:grpSp>
        <p:nvGrpSpPr>
          <p:cNvPr id="42" name="Group 48"/>
          <p:cNvGrpSpPr/>
          <p:nvPr/>
        </p:nvGrpSpPr>
        <p:grpSpPr>
          <a:xfrm>
            <a:off x="3661216" y="1333486"/>
            <a:ext cx="2053782" cy="2795286"/>
            <a:chOff x="2745911" y="1000114"/>
            <a:chExt cx="1540336" cy="2096465"/>
          </a:xfrm>
        </p:grpSpPr>
        <p:sp>
          <p:nvSpPr>
            <p:cNvPr id="43" name="Rectangle 38"/>
            <p:cNvSpPr/>
            <p:nvPr/>
          </p:nvSpPr>
          <p:spPr>
            <a:xfrm>
              <a:off x="2745911" y="2786064"/>
              <a:ext cx="1540336" cy="31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知道爬虫的定义。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+mn-ea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2791261" y="2438121"/>
              <a:ext cx="1357322" cy="23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zh-CN" altLang="en-US" sz="1400" b="1" dirty="0" smtClean="0">
                  <a:solidFill>
                    <a:srgbClr val="BC845E"/>
                  </a:solidFill>
                  <a:latin typeface="+mj-ea"/>
                </a:rPr>
                <a:t>什么是爬虫</a:t>
              </a:r>
            </a:p>
          </p:txBody>
        </p:sp>
        <p:sp>
          <p:nvSpPr>
            <p:cNvPr id="45" name="Rectangle 40"/>
            <p:cNvSpPr/>
            <p:nvPr/>
          </p:nvSpPr>
          <p:spPr>
            <a:xfrm>
              <a:off x="3149133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 smtClean="0">
                  <a:solidFill>
                    <a:srgbClr val="BC845E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</a:t>
              </a:r>
              <a:endParaRPr lang="en-US" sz="12800" dirty="0">
                <a:solidFill>
                  <a:srgbClr val="BC845E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文本框 33"/>
          <p:cNvSpPr txBox="1"/>
          <p:nvPr/>
        </p:nvSpPr>
        <p:spPr>
          <a:xfrm flipH="1">
            <a:off x="1014461" y="467572"/>
            <a:ext cx="266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课程介绍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-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12888" y="66338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课程体系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</a:endParaRPr>
          </a:p>
        </p:txBody>
      </p:sp>
      <p:pic>
        <p:nvPicPr>
          <p:cNvPr id="21" name="图片 20" descr="北风logo黑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0250" y="-139996"/>
            <a:ext cx="1990511" cy="1244069"/>
          </a:xfrm>
          <a:prstGeom prst="rect">
            <a:avLst/>
          </a:prstGeom>
        </p:spPr>
      </p:pic>
      <p:sp>
        <p:nvSpPr>
          <p:cNvPr id="22" name="等腰三角形 21"/>
          <p:cNvSpPr/>
          <p:nvPr/>
        </p:nvSpPr>
        <p:spPr>
          <a:xfrm rot="5400000">
            <a:off x="643333" y="665577"/>
            <a:ext cx="421691" cy="3635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0"/>
          <p:cNvSpPr/>
          <p:nvPr/>
        </p:nvSpPr>
        <p:spPr>
          <a:xfrm>
            <a:off x="7020893" y="4572008"/>
            <a:ext cx="184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9" name="文本框 33"/>
          <p:cNvSpPr txBox="1"/>
          <p:nvPr/>
        </p:nvSpPr>
        <p:spPr>
          <a:xfrm flipH="1">
            <a:off x="920336" y="467572"/>
            <a:ext cx="29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本章任务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Shape 23525"/>
          <p:cNvSpPr/>
          <p:nvPr/>
        </p:nvSpPr>
        <p:spPr>
          <a:xfrm>
            <a:off x="11073650" y="5904753"/>
            <a:ext cx="687696" cy="587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9" y="14581"/>
                </a:moveTo>
                <a:lnTo>
                  <a:pt x="9913" y="14676"/>
                </a:lnTo>
                <a:lnTo>
                  <a:pt x="10538" y="14818"/>
                </a:lnTo>
                <a:lnTo>
                  <a:pt x="11183" y="15054"/>
                </a:lnTo>
                <a:lnTo>
                  <a:pt x="11767" y="15361"/>
                </a:lnTo>
                <a:lnTo>
                  <a:pt x="12291" y="15739"/>
                </a:lnTo>
                <a:lnTo>
                  <a:pt x="12734" y="16188"/>
                </a:lnTo>
                <a:lnTo>
                  <a:pt x="13097" y="16708"/>
                </a:lnTo>
                <a:lnTo>
                  <a:pt x="13299" y="17228"/>
                </a:lnTo>
                <a:lnTo>
                  <a:pt x="13440" y="17819"/>
                </a:lnTo>
                <a:lnTo>
                  <a:pt x="13540" y="18433"/>
                </a:lnTo>
                <a:lnTo>
                  <a:pt x="13601" y="19071"/>
                </a:lnTo>
                <a:lnTo>
                  <a:pt x="13641" y="19709"/>
                </a:lnTo>
                <a:lnTo>
                  <a:pt x="13641" y="21198"/>
                </a:lnTo>
                <a:lnTo>
                  <a:pt x="13621" y="21458"/>
                </a:lnTo>
                <a:lnTo>
                  <a:pt x="13621" y="21553"/>
                </a:lnTo>
                <a:lnTo>
                  <a:pt x="6831" y="21576"/>
                </a:lnTo>
                <a:lnTo>
                  <a:pt x="6810" y="21576"/>
                </a:lnTo>
                <a:lnTo>
                  <a:pt x="20" y="21600"/>
                </a:lnTo>
                <a:lnTo>
                  <a:pt x="20" y="21269"/>
                </a:lnTo>
                <a:lnTo>
                  <a:pt x="0" y="20867"/>
                </a:lnTo>
                <a:lnTo>
                  <a:pt x="0" y="19757"/>
                </a:lnTo>
                <a:lnTo>
                  <a:pt x="40" y="19142"/>
                </a:lnTo>
                <a:lnTo>
                  <a:pt x="101" y="18481"/>
                </a:lnTo>
                <a:lnTo>
                  <a:pt x="201" y="17842"/>
                </a:lnTo>
                <a:lnTo>
                  <a:pt x="343" y="17252"/>
                </a:lnTo>
                <a:lnTo>
                  <a:pt x="544" y="16779"/>
                </a:lnTo>
                <a:lnTo>
                  <a:pt x="887" y="16235"/>
                </a:lnTo>
                <a:lnTo>
                  <a:pt x="1310" y="15786"/>
                </a:lnTo>
                <a:lnTo>
                  <a:pt x="1854" y="15385"/>
                </a:lnTo>
                <a:lnTo>
                  <a:pt x="2438" y="15077"/>
                </a:lnTo>
                <a:lnTo>
                  <a:pt x="3083" y="14841"/>
                </a:lnTo>
                <a:lnTo>
                  <a:pt x="3707" y="14676"/>
                </a:lnTo>
                <a:lnTo>
                  <a:pt x="4372" y="14605"/>
                </a:lnTo>
                <a:lnTo>
                  <a:pt x="4997" y="14605"/>
                </a:lnTo>
                <a:lnTo>
                  <a:pt x="6810" y="18693"/>
                </a:lnTo>
                <a:lnTo>
                  <a:pt x="8624" y="14605"/>
                </a:lnTo>
                <a:lnTo>
                  <a:pt x="9249" y="14581"/>
                </a:lnTo>
                <a:close/>
                <a:moveTo>
                  <a:pt x="15737" y="8839"/>
                </a:moveTo>
                <a:lnTo>
                  <a:pt x="15757" y="8839"/>
                </a:lnTo>
                <a:lnTo>
                  <a:pt x="15978" y="8886"/>
                </a:lnTo>
                <a:lnTo>
                  <a:pt x="16160" y="9028"/>
                </a:lnTo>
                <a:lnTo>
                  <a:pt x="16260" y="9240"/>
                </a:lnTo>
                <a:lnTo>
                  <a:pt x="16301" y="9500"/>
                </a:lnTo>
                <a:lnTo>
                  <a:pt x="16260" y="9713"/>
                </a:lnTo>
                <a:lnTo>
                  <a:pt x="16140" y="9902"/>
                </a:lnTo>
                <a:lnTo>
                  <a:pt x="15958" y="10044"/>
                </a:lnTo>
                <a:lnTo>
                  <a:pt x="15737" y="10091"/>
                </a:lnTo>
                <a:lnTo>
                  <a:pt x="15555" y="10044"/>
                </a:lnTo>
                <a:lnTo>
                  <a:pt x="15374" y="9926"/>
                </a:lnTo>
                <a:lnTo>
                  <a:pt x="15253" y="9713"/>
                </a:lnTo>
                <a:lnTo>
                  <a:pt x="15213" y="9500"/>
                </a:lnTo>
                <a:lnTo>
                  <a:pt x="15253" y="9264"/>
                </a:lnTo>
                <a:lnTo>
                  <a:pt x="15354" y="9028"/>
                </a:lnTo>
                <a:lnTo>
                  <a:pt x="15515" y="8886"/>
                </a:lnTo>
                <a:lnTo>
                  <a:pt x="15737" y="8839"/>
                </a:lnTo>
                <a:close/>
                <a:moveTo>
                  <a:pt x="6931" y="5790"/>
                </a:moveTo>
                <a:lnTo>
                  <a:pt x="7556" y="5908"/>
                </a:lnTo>
                <a:lnTo>
                  <a:pt x="8120" y="6144"/>
                </a:lnTo>
                <a:lnTo>
                  <a:pt x="8664" y="6570"/>
                </a:lnTo>
                <a:lnTo>
                  <a:pt x="9107" y="7113"/>
                </a:lnTo>
                <a:lnTo>
                  <a:pt x="9470" y="7775"/>
                </a:lnTo>
                <a:lnTo>
                  <a:pt x="9772" y="8508"/>
                </a:lnTo>
                <a:lnTo>
                  <a:pt x="9934" y="9358"/>
                </a:lnTo>
                <a:lnTo>
                  <a:pt x="10014" y="10233"/>
                </a:lnTo>
                <a:lnTo>
                  <a:pt x="9934" y="11154"/>
                </a:lnTo>
                <a:lnTo>
                  <a:pt x="9772" y="12005"/>
                </a:lnTo>
                <a:lnTo>
                  <a:pt x="9470" y="12738"/>
                </a:lnTo>
                <a:lnTo>
                  <a:pt x="9107" y="13400"/>
                </a:lnTo>
                <a:lnTo>
                  <a:pt x="8664" y="13943"/>
                </a:lnTo>
                <a:lnTo>
                  <a:pt x="8120" y="14345"/>
                </a:lnTo>
                <a:lnTo>
                  <a:pt x="7556" y="14605"/>
                </a:lnTo>
                <a:lnTo>
                  <a:pt x="6931" y="14699"/>
                </a:lnTo>
                <a:lnTo>
                  <a:pt x="6327" y="14605"/>
                </a:lnTo>
                <a:lnTo>
                  <a:pt x="5743" y="14345"/>
                </a:lnTo>
                <a:lnTo>
                  <a:pt x="5219" y="13943"/>
                </a:lnTo>
                <a:lnTo>
                  <a:pt x="4755" y="13400"/>
                </a:lnTo>
                <a:lnTo>
                  <a:pt x="4393" y="12738"/>
                </a:lnTo>
                <a:lnTo>
                  <a:pt x="4090" y="12005"/>
                </a:lnTo>
                <a:lnTo>
                  <a:pt x="3929" y="11154"/>
                </a:lnTo>
                <a:lnTo>
                  <a:pt x="3889" y="10233"/>
                </a:lnTo>
                <a:lnTo>
                  <a:pt x="3929" y="9358"/>
                </a:lnTo>
                <a:lnTo>
                  <a:pt x="4090" y="8508"/>
                </a:lnTo>
                <a:lnTo>
                  <a:pt x="4393" y="7775"/>
                </a:lnTo>
                <a:lnTo>
                  <a:pt x="4755" y="7113"/>
                </a:lnTo>
                <a:lnTo>
                  <a:pt x="5219" y="6570"/>
                </a:lnTo>
                <a:lnTo>
                  <a:pt x="5743" y="6144"/>
                </a:lnTo>
                <a:lnTo>
                  <a:pt x="6327" y="5908"/>
                </a:lnTo>
                <a:lnTo>
                  <a:pt x="6931" y="5790"/>
                </a:lnTo>
                <a:close/>
                <a:moveTo>
                  <a:pt x="16039" y="2269"/>
                </a:moveTo>
                <a:lnTo>
                  <a:pt x="16502" y="2340"/>
                </a:lnTo>
                <a:lnTo>
                  <a:pt x="16905" y="2434"/>
                </a:lnTo>
                <a:lnTo>
                  <a:pt x="17228" y="2647"/>
                </a:lnTo>
                <a:lnTo>
                  <a:pt x="17469" y="2883"/>
                </a:lnTo>
                <a:lnTo>
                  <a:pt x="17671" y="3167"/>
                </a:lnTo>
                <a:lnTo>
                  <a:pt x="17812" y="3474"/>
                </a:lnTo>
                <a:lnTo>
                  <a:pt x="17893" y="3805"/>
                </a:lnTo>
                <a:lnTo>
                  <a:pt x="17913" y="4136"/>
                </a:lnTo>
                <a:lnTo>
                  <a:pt x="17913" y="4159"/>
                </a:lnTo>
                <a:lnTo>
                  <a:pt x="17832" y="4750"/>
                </a:lnTo>
                <a:lnTo>
                  <a:pt x="17651" y="5294"/>
                </a:lnTo>
                <a:lnTo>
                  <a:pt x="17328" y="5743"/>
                </a:lnTo>
                <a:lnTo>
                  <a:pt x="16905" y="6144"/>
                </a:lnTo>
                <a:lnTo>
                  <a:pt x="16401" y="6523"/>
                </a:lnTo>
                <a:lnTo>
                  <a:pt x="15817" y="6806"/>
                </a:lnTo>
                <a:lnTo>
                  <a:pt x="15716" y="6924"/>
                </a:lnTo>
                <a:lnTo>
                  <a:pt x="15696" y="6995"/>
                </a:lnTo>
                <a:lnTo>
                  <a:pt x="15696" y="7397"/>
                </a:lnTo>
                <a:lnTo>
                  <a:pt x="15737" y="7775"/>
                </a:lnTo>
                <a:lnTo>
                  <a:pt x="15757" y="8082"/>
                </a:lnTo>
                <a:lnTo>
                  <a:pt x="15757" y="8130"/>
                </a:lnTo>
                <a:lnTo>
                  <a:pt x="15737" y="8177"/>
                </a:lnTo>
                <a:lnTo>
                  <a:pt x="15696" y="8224"/>
                </a:lnTo>
                <a:lnTo>
                  <a:pt x="15636" y="8224"/>
                </a:lnTo>
                <a:lnTo>
                  <a:pt x="15636" y="8200"/>
                </a:lnTo>
                <a:lnTo>
                  <a:pt x="15515" y="7964"/>
                </a:lnTo>
                <a:lnTo>
                  <a:pt x="15374" y="7681"/>
                </a:lnTo>
                <a:lnTo>
                  <a:pt x="15273" y="7326"/>
                </a:lnTo>
                <a:lnTo>
                  <a:pt x="15213" y="7042"/>
                </a:lnTo>
                <a:lnTo>
                  <a:pt x="15172" y="6972"/>
                </a:lnTo>
                <a:lnTo>
                  <a:pt x="15213" y="6853"/>
                </a:lnTo>
                <a:lnTo>
                  <a:pt x="15233" y="6759"/>
                </a:lnTo>
                <a:lnTo>
                  <a:pt x="15293" y="6712"/>
                </a:lnTo>
                <a:lnTo>
                  <a:pt x="15837" y="6144"/>
                </a:lnTo>
                <a:lnTo>
                  <a:pt x="16200" y="5577"/>
                </a:lnTo>
                <a:lnTo>
                  <a:pt x="16401" y="4986"/>
                </a:lnTo>
                <a:lnTo>
                  <a:pt x="16482" y="4325"/>
                </a:lnTo>
                <a:lnTo>
                  <a:pt x="16442" y="3970"/>
                </a:lnTo>
                <a:lnTo>
                  <a:pt x="16361" y="3616"/>
                </a:lnTo>
                <a:lnTo>
                  <a:pt x="16180" y="3356"/>
                </a:lnTo>
                <a:lnTo>
                  <a:pt x="15958" y="3143"/>
                </a:lnTo>
                <a:lnTo>
                  <a:pt x="15696" y="3001"/>
                </a:lnTo>
                <a:lnTo>
                  <a:pt x="15354" y="2930"/>
                </a:lnTo>
                <a:lnTo>
                  <a:pt x="14931" y="3025"/>
                </a:lnTo>
                <a:lnTo>
                  <a:pt x="14548" y="3285"/>
                </a:lnTo>
                <a:lnTo>
                  <a:pt x="14205" y="3687"/>
                </a:lnTo>
                <a:lnTo>
                  <a:pt x="14165" y="3687"/>
                </a:lnTo>
                <a:lnTo>
                  <a:pt x="14125" y="3616"/>
                </a:lnTo>
                <a:lnTo>
                  <a:pt x="14104" y="3592"/>
                </a:lnTo>
                <a:lnTo>
                  <a:pt x="14104" y="3498"/>
                </a:lnTo>
                <a:lnTo>
                  <a:pt x="14306" y="3167"/>
                </a:lnTo>
                <a:lnTo>
                  <a:pt x="14628" y="2812"/>
                </a:lnTo>
                <a:lnTo>
                  <a:pt x="15011" y="2552"/>
                </a:lnTo>
                <a:lnTo>
                  <a:pt x="15495" y="2363"/>
                </a:lnTo>
                <a:lnTo>
                  <a:pt x="16039" y="2269"/>
                </a:lnTo>
                <a:close/>
                <a:moveTo>
                  <a:pt x="15898" y="922"/>
                </a:moveTo>
                <a:lnTo>
                  <a:pt x="15092" y="1016"/>
                </a:lnTo>
                <a:lnTo>
                  <a:pt x="14326" y="1182"/>
                </a:lnTo>
                <a:lnTo>
                  <a:pt x="13601" y="1489"/>
                </a:lnTo>
                <a:lnTo>
                  <a:pt x="12936" y="1891"/>
                </a:lnTo>
                <a:lnTo>
                  <a:pt x="12351" y="2387"/>
                </a:lnTo>
                <a:lnTo>
                  <a:pt x="11828" y="2954"/>
                </a:lnTo>
                <a:lnTo>
                  <a:pt x="11445" y="3616"/>
                </a:lnTo>
                <a:lnTo>
                  <a:pt x="11122" y="4325"/>
                </a:lnTo>
                <a:lnTo>
                  <a:pt x="10941" y="5057"/>
                </a:lnTo>
                <a:lnTo>
                  <a:pt x="10860" y="5861"/>
                </a:lnTo>
                <a:lnTo>
                  <a:pt x="10941" y="6664"/>
                </a:lnTo>
                <a:lnTo>
                  <a:pt x="11163" y="7444"/>
                </a:lnTo>
                <a:lnTo>
                  <a:pt x="11505" y="8200"/>
                </a:lnTo>
                <a:lnTo>
                  <a:pt x="11989" y="8886"/>
                </a:lnTo>
                <a:lnTo>
                  <a:pt x="12573" y="9524"/>
                </a:lnTo>
                <a:lnTo>
                  <a:pt x="12694" y="9689"/>
                </a:lnTo>
                <a:lnTo>
                  <a:pt x="12815" y="9926"/>
                </a:lnTo>
                <a:lnTo>
                  <a:pt x="12855" y="10186"/>
                </a:lnTo>
                <a:lnTo>
                  <a:pt x="12896" y="10422"/>
                </a:lnTo>
                <a:lnTo>
                  <a:pt x="12855" y="10729"/>
                </a:lnTo>
                <a:lnTo>
                  <a:pt x="12754" y="11013"/>
                </a:lnTo>
                <a:lnTo>
                  <a:pt x="12734" y="11084"/>
                </a:lnTo>
                <a:lnTo>
                  <a:pt x="12674" y="11225"/>
                </a:lnTo>
                <a:lnTo>
                  <a:pt x="12593" y="11438"/>
                </a:lnTo>
                <a:lnTo>
                  <a:pt x="12392" y="11863"/>
                </a:lnTo>
                <a:lnTo>
                  <a:pt x="13037" y="11344"/>
                </a:lnTo>
                <a:lnTo>
                  <a:pt x="13319" y="11107"/>
                </a:lnTo>
                <a:lnTo>
                  <a:pt x="13560" y="10895"/>
                </a:lnTo>
                <a:lnTo>
                  <a:pt x="13762" y="10729"/>
                </a:lnTo>
                <a:lnTo>
                  <a:pt x="13883" y="10611"/>
                </a:lnTo>
                <a:lnTo>
                  <a:pt x="13943" y="10587"/>
                </a:lnTo>
                <a:lnTo>
                  <a:pt x="14024" y="10540"/>
                </a:lnTo>
                <a:lnTo>
                  <a:pt x="14165" y="10493"/>
                </a:lnTo>
                <a:lnTo>
                  <a:pt x="14286" y="10493"/>
                </a:lnTo>
                <a:lnTo>
                  <a:pt x="15092" y="10705"/>
                </a:lnTo>
                <a:lnTo>
                  <a:pt x="15898" y="10776"/>
                </a:lnTo>
                <a:lnTo>
                  <a:pt x="16724" y="10729"/>
                </a:lnTo>
                <a:lnTo>
                  <a:pt x="17490" y="10540"/>
                </a:lnTo>
                <a:lnTo>
                  <a:pt x="18235" y="10186"/>
                </a:lnTo>
                <a:lnTo>
                  <a:pt x="18920" y="9760"/>
                </a:lnTo>
                <a:lnTo>
                  <a:pt x="19545" y="9169"/>
                </a:lnTo>
                <a:lnTo>
                  <a:pt x="20008" y="8602"/>
                </a:lnTo>
                <a:lnTo>
                  <a:pt x="20411" y="7964"/>
                </a:lnTo>
                <a:lnTo>
                  <a:pt x="20673" y="7279"/>
                </a:lnTo>
                <a:lnTo>
                  <a:pt x="20834" y="6593"/>
                </a:lnTo>
                <a:lnTo>
                  <a:pt x="20915" y="5861"/>
                </a:lnTo>
                <a:lnTo>
                  <a:pt x="20834" y="5057"/>
                </a:lnTo>
                <a:lnTo>
                  <a:pt x="20653" y="4325"/>
                </a:lnTo>
                <a:lnTo>
                  <a:pt x="20331" y="3616"/>
                </a:lnTo>
                <a:lnTo>
                  <a:pt x="19907" y="2954"/>
                </a:lnTo>
                <a:lnTo>
                  <a:pt x="19424" y="2387"/>
                </a:lnTo>
                <a:lnTo>
                  <a:pt x="18819" y="1891"/>
                </a:lnTo>
                <a:lnTo>
                  <a:pt x="18154" y="1489"/>
                </a:lnTo>
                <a:lnTo>
                  <a:pt x="17449" y="1182"/>
                </a:lnTo>
                <a:lnTo>
                  <a:pt x="16704" y="1016"/>
                </a:lnTo>
                <a:lnTo>
                  <a:pt x="15898" y="922"/>
                </a:lnTo>
                <a:close/>
                <a:moveTo>
                  <a:pt x="15857" y="0"/>
                </a:moveTo>
                <a:lnTo>
                  <a:pt x="16825" y="47"/>
                </a:lnTo>
                <a:lnTo>
                  <a:pt x="17691" y="284"/>
                </a:lnTo>
                <a:lnTo>
                  <a:pt x="18517" y="638"/>
                </a:lnTo>
                <a:lnTo>
                  <a:pt x="19283" y="1111"/>
                </a:lnTo>
                <a:lnTo>
                  <a:pt x="19948" y="1725"/>
                </a:lnTo>
                <a:lnTo>
                  <a:pt x="20492" y="2387"/>
                </a:lnTo>
                <a:lnTo>
                  <a:pt x="20955" y="3167"/>
                </a:lnTo>
                <a:lnTo>
                  <a:pt x="21298" y="4018"/>
                </a:lnTo>
                <a:lnTo>
                  <a:pt x="21519" y="4939"/>
                </a:lnTo>
                <a:lnTo>
                  <a:pt x="21600" y="5932"/>
                </a:lnTo>
                <a:lnTo>
                  <a:pt x="21560" y="6759"/>
                </a:lnTo>
                <a:lnTo>
                  <a:pt x="21399" y="7539"/>
                </a:lnTo>
                <a:lnTo>
                  <a:pt x="21137" y="8295"/>
                </a:lnTo>
                <a:lnTo>
                  <a:pt x="20794" y="9004"/>
                </a:lnTo>
                <a:lnTo>
                  <a:pt x="20351" y="9666"/>
                </a:lnTo>
                <a:lnTo>
                  <a:pt x="19827" y="10233"/>
                </a:lnTo>
                <a:lnTo>
                  <a:pt x="19142" y="10824"/>
                </a:lnTo>
                <a:lnTo>
                  <a:pt x="18396" y="11273"/>
                </a:lnTo>
                <a:lnTo>
                  <a:pt x="17590" y="11604"/>
                </a:lnTo>
                <a:lnTo>
                  <a:pt x="16744" y="11793"/>
                </a:lnTo>
                <a:lnTo>
                  <a:pt x="15857" y="11863"/>
                </a:lnTo>
                <a:lnTo>
                  <a:pt x="15112" y="11793"/>
                </a:lnTo>
                <a:lnTo>
                  <a:pt x="14346" y="11651"/>
                </a:lnTo>
                <a:lnTo>
                  <a:pt x="14225" y="11698"/>
                </a:lnTo>
                <a:lnTo>
                  <a:pt x="14004" y="11863"/>
                </a:lnTo>
                <a:lnTo>
                  <a:pt x="13722" y="12029"/>
                </a:lnTo>
                <a:lnTo>
                  <a:pt x="13379" y="12218"/>
                </a:lnTo>
                <a:lnTo>
                  <a:pt x="12956" y="12454"/>
                </a:lnTo>
                <a:lnTo>
                  <a:pt x="12553" y="12714"/>
                </a:lnTo>
                <a:lnTo>
                  <a:pt x="11707" y="13187"/>
                </a:lnTo>
                <a:lnTo>
                  <a:pt x="11324" y="13400"/>
                </a:lnTo>
                <a:lnTo>
                  <a:pt x="11001" y="13589"/>
                </a:lnTo>
                <a:lnTo>
                  <a:pt x="10740" y="13730"/>
                </a:lnTo>
                <a:lnTo>
                  <a:pt x="10558" y="13849"/>
                </a:lnTo>
                <a:lnTo>
                  <a:pt x="10518" y="13872"/>
                </a:lnTo>
                <a:lnTo>
                  <a:pt x="10538" y="13778"/>
                </a:lnTo>
                <a:lnTo>
                  <a:pt x="10619" y="13589"/>
                </a:lnTo>
                <a:lnTo>
                  <a:pt x="10719" y="13258"/>
                </a:lnTo>
                <a:lnTo>
                  <a:pt x="10860" y="12856"/>
                </a:lnTo>
                <a:lnTo>
                  <a:pt x="11001" y="12407"/>
                </a:lnTo>
                <a:lnTo>
                  <a:pt x="11183" y="11887"/>
                </a:lnTo>
                <a:lnTo>
                  <a:pt x="11505" y="10895"/>
                </a:lnTo>
                <a:lnTo>
                  <a:pt x="11646" y="10446"/>
                </a:lnTo>
                <a:lnTo>
                  <a:pt x="11767" y="10067"/>
                </a:lnTo>
                <a:lnTo>
                  <a:pt x="11203" y="9358"/>
                </a:lnTo>
                <a:lnTo>
                  <a:pt x="10740" y="8579"/>
                </a:lnTo>
                <a:lnTo>
                  <a:pt x="10417" y="7728"/>
                </a:lnTo>
                <a:lnTo>
                  <a:pt x="10196" y="6853"/>
                </a:lnTo>
                <a:lnTo>
                  <a:pt x="10135" y="5932"/>
                </a:lnTo>
                <a:lnTo>
                  <a:pt x="10196" y="4939"/>
                </a:lnTo>
                <a:lnTo>
                  <a:pt x="10417" y="4018"/>
                </a:lnTo>
                <a:lnTo>
                  <a:pt x="10760" y="3167"/>
                </a:lnTo>
                <a:lnTo>
                  <a:pt x="11223" y="2387"/>
                </a:lnTo>
                <a:lnTo>
                  <a:pt x="11787" y="1725"/>
                </a:lnTo>
                <a:lnTo>
                  <a:pt x="12452" y="1111"/>
                </a:lnTo>
                <a:lnTo>
                  <a:pt x="13198" y="638"/>
                </a:lnTo>
                <a:lnTo>
                  <a:pt x="14024" y="284"/>
                </a:lnTo>
                <a:lnTo>
                  <a:pt x="14931" y="47"/>
                </a:lnTo>
                <a:lnTo>
                  <a:pt x="15857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defTabSz="456565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pic>
        <p:nvPicPr>
          <p:cNvPr id="17" name="图片 16" descr="北风logo黑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0250" y="-139996"/>
            <a:ext cx="1990511" cy="1244069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375333" y="1712234"/>
            <a:ext cx="5224189" cy="747504"/>
            <a:chOff x="4849178" y="1625999"/>
            <a:chExt cx="5224189" cy="7475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文本框 55"/>
            <p:cNvSpPr txBox="1"/>
            <p:nvPr/>
          </p:nvSpPr>
          <p:spPr>
            <a:xfrm flipH="1">
              <a:off x="5947344" y="1702943"/>
              <a:ext cx="4126023" cy="67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本章开始学习Python爬虫</a:t>
              </a:r>
            </a:p>
            <a:p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75333" y="2898029"/>
            <a:ext cx="6783705" cy="707886"/>
            <a:chOff x="4849178" y="1625999"/>
            <a:chExt cx="6783705" cy="707886"/>
          </a:xfrm>
        </p:grpSpPr>
        <p:sp>
          <p:nvSpPr>
            <p:cNvPr id="31" name="等腰三角形 30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文本框 84"/>
            <p:cNvSpPr txBox="1"/>
            <p:nvPr/>
          </p:nvSpPr>
          <p:spPr>
            <a:xfrm flipH="1">
              <a:off x="5947093" y="1789829"/>
              <a:ext cx="5685790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需要同学们理解为什么使用爬虫，它的概念、特点。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74698" y="4084719"/>
            <a:ext cx="6446520" cy="707886"/>
            <a:chOff x="4849178" y="1625999"/>
            <a:chExt cx="6446520" cy="707886"/>
          </a:xfrm>
        </p:grpSpPr>
        <p:sp>
          <p:nvSpPr>
            <p:cNvPr id="35" name="等腰三角形 34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文本框 88"/>
            <p:cNvSpPr txBox="1"/>
            <p:nvPr/>
          </p:nvSpPr>
          <p:spPr>
            <a:xfrm flipH="1">
              <a:off x="5947093" y="1702834"/>
              <a:ext cx="534860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最主要的是需要大家学会如何使用基础的爬虫库。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8247101" y="4390730"/>
            <a:ext cx="328472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什么是爬虫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31022" y="379855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7318030" y="433315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53568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爬虫的由来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随着网络的迅速发展，万维网成为大量信息的载体，如何有效地提取并利用这些信息成为一个巨大的挑战。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如何获取这些数据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6" descr="d833c895d143ad4bef92dd7b82025aafa50f06c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1110" y="1390650"/>
            <a:ext cx="5273040" cy="440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2812 -0.138148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191115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爬虫的定义</a:t>
            </a:r>
          </a:p>
          <a:p>
            <a:pPr>
              <a:spcBef>
                <a:spcPts val="1200"/>
              </a:spcBef>
            </a:pP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网络爬虫，即Web Spider，是一个很形象的名字。把互联网比喻成一个蜘蛛网，那么Spider就是在网上爬来爬去的蜘蛛。网络蜘蛛是通过网页的链接地址来寻找网页的。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如果把整个互联网当成一个网站，那么网络蜘蛛就可以用这个原理把互联网上所有的网页都抓取下来。这样看来，网络爬虫就是一个爬行程序，一个抓取网页的程序。网络爬虫的基本操作是抓取网页。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6168390" cy="39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爬虫的工作过程</a:t>
            </a:r>
          </a:p>
          <a:p>
            <a:pPr>
              <a:spcBef>
                <a:spcPts val="1200"/>
              </a:spcBef>
            </a:pP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想象你是一只蜘蛛，现在你被放到了互联“网”上。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那么，你需要把所有的网页都看一遍。怎么办呢？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没问题呀，你就随便从某个地方开始。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A000220150322F65P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2005" y="1541145"/>
            <a:ext cx="4560570" cy="449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 descr="北风logo黑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0250" y="-139996"/>
            <a:ext cx="1990511" cy="1244069"/>
          </a:xfrm>
          <a:prstGeom prst="rect">
            <a:avLst/>
          </a:prstGeom>
        </p:spPr>
      </p:pic>
      <p:sp>
        <p:nvSpPr>
          <p:cNvPr id="3" name="文本框 6"/>
          <p:cNvSpPr txBox="1"/>
          <p:nvPr/>
        </p:nvSpPr>
        <p:spPr>
          <a:xfrm flipH="1">
            <a:off x="1086485" y="1281430"/>
            <a:ext cx="10191115" cy="64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爬虫存在的意义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爬取数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据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分析并推送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资源批量下载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数据监控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+mn-ea"/>
              </a:rPr>
              <a:t>社会计算方面的统计和预测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/>
        </p:nvSpPr>
        <p:spPr>
          <a:xfrm flipH="1">
            <a:off x="5909945" y="1765935"/>
            <a:ext cx="567880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机器学习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网络爬虫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建立机器翻译的语料库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搭建大数据的数据库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420</Words>
  <Application>Microsoft Office PowerPoint</Application>
  <PresentationFormat>自定义</PresentationFormat>
  <Paragraphs>100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jinec</cp:lastModifiedBy>
  <cp:revision>275</cp:revision>
  <dcterms:created xsi:type="dcterms:W3CDTF">2015-09-11T13:14:00Z</dcterms:created>
  <dcterms:modified xsi:type="dcterms:W3CDTF">2020-04-29T13:45:44Z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