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74" r:id="rId2"/>
    <p:sldId id="375" r:id="rId3"/>
    <p:sldId id="314" r:id="rId4"/>
    <p:sldId id="338" r:id="rId5"/>
    <p:sldId id="308" r:id="rId6"/>
    <p:sldId id="339" r:id="rId7"/>
    <p:sldId id="342" r:id="rId8"/>
    <p:sldId id="35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327" r:id="rId25"/>
    <p:sldId id="343" r:id="rId26"/>
    <p:sldId id="345" r:id="rId27"/>
    <p:sldId id="329" r:id="rId28"/>
    <p:sldId id="406" r:id="rId29"/>
    <p:sldId id="386" r:id="rId30"/>
    <p:sldId id="389" r:id="rId31"/>
    <p:sldId id="348" r:id="rId32"/>
    <p:sldId id="390" r:id="rId33"/>
    <p:sldId id="350" r:id="rId34"/>
    <p:sldId id="351" r:id="rId35"/>
    <p:sldId id="361" r:id="rId36"/>
    <p:sldId id="352" r:id="rId37"/>
    <p:sldId id="353" r:id="rId38"/>
    <p:sldId id="407" r:id="rId39"/>
    <p:sldId id="411" r:id="rId40"/>
    <p:sldId id="408" r:id="rId41"/>
    <p:sldId id="409" r:id="rId42"/>
    <p:sldId id="410" r:id="rId43"/>
    <p:sldId id="354" r:id="rId44"/>
    <p:sldId id="26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44">
          <p15:clr>
            <a:srgbClr val="A4A3A4"/>
          </p15:clr>
        </p15:guide>
        <p15:guide id="2" orient="horz" pos="875">
          <p15:clr>
            <a:srgbClr val="A4A3A4"/>
          </p15:clr>
        </p15:guide>
        <p15:guide id="3" orient="horz" pos="382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pos="328">
          <p15:clr>
            <a:srgbClr val="A4A3A4"/>
          </p15:clr>
        </p15:guide>
        <p15:guide id="6" pos="7278">
          <p15:clr>
            <a:srgbClr val="A4A3A4"/>
          </p15:clr>
        </p15:guide>
        <p15:guide id="7" pos="3839">
          <p15:clr>
            <a:srgbClr val="A4A3A4"/>
          </p15:clr>
        </p15:guide>
        <p15:guide id="8" pos="35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7D31"/>
    <a:srgbClr val="B07852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4" autoAdjust="0"/>
    <p:restoredTop sz="94118" autoAdjust="0"/>
  </p:normalViewPr>
  <p:slideViewPr>
    <p:cSldViewPr snapToGrid="0" showGuides="1">
      <p:cViewPr>
        <p:scale>
          <a:sx n="60" d="100"/>
          <a:sy n="60" d="100"/>
        </p:scale>
        <p:origin x="-1550" y="-389"/>
      </p:cViewPr>
      <p:guideLst>
        <p:guide orient="horz" pos="4144"/>
        <p:guide orient="horz" pos="875"/>
        <p:guide orient="horz" pos="382"/>
        <p:guide orient="horz" pos="2251"/>
        <p:guide pos="328"/>
        <p:guide pos="7278"/>
        <p:guide pos="3839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033554" y="2564171"/>
            <a:ext cx="7044723" cy="2203049"/>
            <a:chOff x="18187857" y="1023084"/>
            <a:chExt cx="6786693" cy="2203049"/>
          </a:xfrm>
        </p:grpSpPr>
        <p:sp>
          <p:nvSpPr>
            <p:cNvPr id="10" name="文本框 9"/>
            <p:cNvSpPr txBox="1"/>
            <p:nvPr/>
          </p:nvSpPr>
          <p:spPr>
            <a:xfrm>
              <a:off x="18187857" y="1023084"/>
              <a:ext cx="6588760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3600" dirty="0" smtClean="0">
                  <a:solidFill>
                    <a:schemeClr val="accent3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跟我学系列——走进爬虫</a:t>
              </a:r>
            </a:p>
            <a:p>
              <a:pPr algn="r"/>
              <a:r>
                <a:rPr lang="en-US" altLang="zh-CN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		</a:t>
              </a:r>
              <a:endPara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传递参数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2191922"/>
            <a:ext cx="7581900" cy="1714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33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请求添加头文件伪装浏览器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951" y="2088958"/>
            <a:ext cx="8124825" cy="1952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6951" y="4231808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伪装浏览器访问知乎网站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9303" y="4739639"/>
            <a:ext cx="7096125" cy="1209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14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请求，解析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2040455"/>
            <a:ext cx="6981825" cy="3457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27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请求，获取原始响应内容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780" y="2088958"/>
            <a:ext cx="8105775" cy="219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936" y="4398352"/>
            <a:ext cx="5495925" cy="200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4398352"/>
            <a:ext cx="5562600" cy="194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71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请求，获取网页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336" y="2341835"/>
            <a:ext cx="4733925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5407" y="1493667"/>
            <a:ext cx="5686425" cy="3619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600" y="5403929"/>
            <a:ext cx="8953500" cy="1000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84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请求，传递参数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2314722"/>
            <a:ext cx="8077200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59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请求，发送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2088958"/>
            <a:ext cx="6515100" cy="2619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66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请求，发送文件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2349" y="2197124"/>
            <a:ext cx="5753100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349" y="4358274"/>
            <a:ext cx="6162675" cy="2333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22349" y="3844949"/>
            <a:ext cx="27322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，发送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87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336" y="2314232"/>
            <a:ext cx="9191625" cy="3829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72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2255154"/>
            <a:ext cx="8778514" cy="40617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88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6"/>
          <p:cNvSpPr txBox="1"/>
          <p:nvPr/>
        </p:nvSpPr>
        <p:spPr>
          <a:xfrm>
            <a:off x="1253955" y="3707414"/>
            <a:ext cx="144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导 入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</a:endParaRPr>
          </a:p>
        </p:txBody>
      </p:sp>
      <p:sp>
        <p:nvSpPr>
          <p:cNvPr id="19" name="Rectangle 14"/>
          <p:cNvSpPr/>
          <p:nvPr/>
        </p:nvSpPr>
        <p:spPr>
          <a:xfrm>
            <a:off x="778810" y="4672980"/>
            <a:ext cx="8822237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基础爬虫库我们已经掌握了，但是这并不能满足我们对于数据完美的抓取，那么现在我们就来说一说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爬虫利器，教大家如何能真正的爬取到数据。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1" name="图片 20" descr="城市线条渐变图片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357"/>
            <a:ext cx="12192000" cy="2361706"/>
          </a:xfrm>
          <a:prstGeom prst="rect">
            <a:avLst/>
          </a:prstGeom>
        </p:spPr>
      </p:pic>
      <p:sp>
        <p:nvSpPr>
          <p:cNvPr id="29" name="等腰三角形 28"/>
          <p:cNvSpPr/>
          <p:nvPr/>
        </p:nvSpPr>
        <p:spPr>
          <a:xfrm rot="5400000">
            <a:off x="871416" y="3841784"/>
            <a:ext cx="421691" cy="3635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3915" y="1902369"/>
            <a:ext cx="116411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session</a:t>
            </a:r>
            <a:r>
              <a:rPr lang="zh-CN" altLang="en-US" b="1" dirty="0" smtClean="0">
                <a:latin typeface="+mn-ea"/>
              </a:rPr>
              <a:t>模拟登陆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import </a:t>
            </a:r>
            <a:r>
              <a:rPr lang="en-US" altLang="zh-CN" sz="2400" b="1" dirty="0" err="1">
                <a:latin typeface="+mn-ea"/>
              </a:rPr>
              <a:t>json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s = </a:t>
            </a:r>
            <a:r>
              <a:rPr lang="en-US" altLang="zh-CN" sz="2400" b="1" dirty="0" err="1">
                <a:latin typeface="+mn-ea"/>
              </a:rPr>
              <a:t>requests.session</a:t>
            </a:r>
            <a:r>
              <a:rPr lang="en-US" altLang="zh-CN" sz="2400" b="1" dirty="0">
                <a:latin typeface="+mn-ea"/>
              </a:rPr>
              <a:t>()</a:t>
            </a:r>
          </a:p>
          <a:p>
            <a:r>
              <a:rPr lang="en-US" altLang="zh-CN" sz="2400" dirty="0" smtClean="0"/>
              <a:t>r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s.post</a:t>
            </a:r>
            <a:r>
              <a:rPr lang="en-US" altLang="zh-CN" sz="2400" dirty="0"/>
              <a:t>('http://123.207.11.209:8080/</a:t>
            </a:r>
            <a:r>
              <a:rPr lang="en-US" altLang="zh-CN" sz="2400" dirty="0" err="1"/>
              <a:t>index.php</a:t>
            </a:r>
            <a:r>
              <a:rPr lang="en-US" altLang="zh-CN" sz="2400" dirty="0"/>
              <a:t>/Home/Index/</a:t>
            </a:r>
            <a:r>
              <a:rPr lang="en-US" altLang="zh-CN" sz="2400" dirty="0" err="1"/>
              <a:t>checkLogin</a:t>
            </a:r>
            <a:r>
              <a:rPr lang="en-US" altLang="zh-CN" sz="2400" dirty="0"/>
              <a:t>', data = {'admin_name':'root_python','admin_password':'</a:t>
            </a:r>
            <a:r>
              <a:rPr lang="en-US" altLang="zh-CN" sz="2400" dirty="0" err="1"/>
              <a:t>pythonroot</a:t>
            </a:r>
            <a:r>
              <a:rPr lang="en-US" altLang="zh-CN" sz="2400" dirty="0"/>
              <a:t>'} ,headers={'x-test2': 'true'})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json.loads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r.content</a:t>
            </a:r>
            <a:r>
              <a:rPr lang="en-US" altLang="zh-CN" sz="2400" dirty="0"/>
              <a:t>))</a:t>
            </a:r>
          </a:p>
          <a:p>
            <a:endParaRPr lang="en-US" altLang="zh-CN" sz="2400" dirty="0"/>
          </a:p>
          <a:p>
            <a:r>
              <a:rPr lang="en-US" altLang="zh-CN" sz="2400" dirty="0"/>
              <a:t>r = </a:t>
            </a:r>
            <a:r>
              <a:rPr lang="en-US" altLang="zh-CN" sz="2400" dirty="0" err="1"/>
              <a:t>s.post</a:t>
            </a:r>
            <a:r>
              <a:rPr lang="en-US" altLang="zh-CN" sz="2400" dirty="0"/>
              <a:t>('http://123.207.11.209:8080/</a:t>
            </a:r>
            <a:r>
              <a:rPr lang="en-US" altLang="zh-CN" sz="2400" dirty="0" err="1"/>
              <a:t>index.php</a:t>
            </a:r>
            <a:r>
              <a:rPr lang="en-US" altLang="zh-CN" sz="2400" dirty="0"/>
              <a:t>/Home/System/</a:t>
            </a:r>
            <a:r>
              <a:rPr lang="en-US" altLang="zh-CN" sz="2400" dirty="0" err="1"/>
              <a:t>aboutme</a:t>
            </a:r>
            <a:r>
              <a:rPr lang="en-US" altLang="zh-CN" sz="2400" dirty="0"/>
              <a:t>', headers={'x-test2': 'true'})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r.text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120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12600" y="1579146"/>
            <a:ext cx="10030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requests</a:t>
            </a:r>
          </a:p>
          <a:p>
            <a:r>
              <a:rPr lang="zh-CN" altLang="en-US" dirty="0"/>
              <a:t>超时</a:t>
            </a:r>
          </a:p>
          <a:p>
            <a:r>
              <a:rPr lang="zh-CN" altLang="en-US" dirty="0"/>
              <a:t>你可以告诉 requests 在经过以 timeout 参数设定的秒数时间之后停止等待响应。</a:t>
            </a:r>
          </a:p>
          <a:p>
            <a:r>
              <a:rPr lang="zh-CN" altLang="en-US" dirty="0"/>
              <a:t>基本上所有的生产代码都应该使用这一参数。如果不使用，你的程序可能会永远失去响应：</a:t>
            </a:r>
          </a:p>
          <a:p>
            <a:r>
              <a:rPr lang="zh-CN" altLang="en-US" dirty="0"/>
              <a:t>r = requests.get('http://github.com', timeout=0.1)</a:t>
            </a:r>
          </a:p>
          <a:p>
            <a:r>
              <a:rPr lang="zh-CN" altLang="en-US" dirty="0"/>
              <a:t>print(r.text)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3333027"/>
            <a:ext cx="983932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08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0336" y="1641536"/>
            <a:ext cx="11271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根据协议类型，选择不同的代理</a:t>
            </a:r>
          </a:p>
          <a:p>
            <a:r>
              <a:rPr lang="en-US" altLang="zh-CN" dirty="0"/>
              <a:t>proxies = {</a:t>
            </a:r>
          </a:p>
          <a:p>
            <a:r>
              <a:rPr lang="en-US" altLang="zh-CN" dirty="0"/>
              <a:t>    "http": "http://222.182.53.254:8118",</a:t>
            </a:r>
          </a:p>
          <a:p>
            <a:r>
              <a:rPr lang="en-US" altLang="zh-CN" dirty="0"/>
              <a:t>    "https": "https://125.120.8.172:6666",</a:t>
            </a:r>
          </a:p>
          <a:p>
            <a:r>
              <a:rPr lang="en-US" altLang="zh-CN" dirty="0"/>
              <a:t>} </a:t>
            </a:r>
            <a:endParaRPr lang="en-US" altLang="zh-CN" dirty="0" smtClean="0"/>
          </a:p>
          <a:p>
            <a:r>
              <a:rPr lang="zh-CN" altLang="en-US" dirty="0" smtClean="0"/>
              <a:t>headers </a:t>
            </a:r>
            <a:r>
              <a:rPr lang="zh-CN" altLang="en-US" dirty="0"/>
              <a:t>= {</a:t>
            </a:r>
          </a:p>
          <a:p>
            <a:r>
              <a:rPr lang="zh-CN" altLang="en-US" dirty="0"/>
              <a:t>    'User-Agent': 'Mozilla/5.0 (Windows NT 10.0; Win64; x64; rv:56.0) Gecko/20100101 Firefox/56.0'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# response = requests.get("http://httpbin.org/get", proxies = proxies)</a:t>
            </a:r>
          </a:p>
          <a:p>
            <a:r>
              <a:rPr lang="zh-CN" altLang="en-US" dirty="0"/>
              <a:t>response = requests.get("http://www.baidu.com/", proxies = proxies,headers = headers)</a:t>
            </a:r>
          </a:p>
          <a:p>
            <a:r>
              <a:rPr lang="zh-CN" altLang="en-US" dirty="0"/>
              <a:t>print(response.text)</a:t>
            </a:r>
          </a:p>
          <a:p>
            <a:endParaRPr lang="zh-CN" altLang="en-US" dirty="0"/>
          </a:p>
          <a:p>
            <a:r>
              <a:rPr lang="zh-CN" altLang="en-US" dirty="0"/>
              <a:t>response = requests.get("https://www.taobao.com", proxies=proxies)</a:t>
            </a:r>
          </a:p>
          <a:p>
            <a:r>
              <a:rPr lang="zh-CN" altLang="en-US" dirty="0"/>
              <a:t>print(response.status_code)</a:t>
            </a:r>
          </a:p>
          <a:p>
            <a:r>
              <a:rPr lang="zh-CN" altLang="en-US" dirty="0"/>
              <a:t>print(response.text)</a:t>
            </a:r>
          </a:p>
        </p:txBody>
      </p:sp>
    </p:spTree>
    <p:extLst>
      <p:ext uri="{BB962C8B-B14F-4D97-AF65-F5344CB8AC3E}">
        <p14:creationId xmlns="" xmlns:p14="http://schemas.microsoft.com/office/powerpoint/2010/main" val="42942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0336" y="1641536"/>
            <a:ext cx="1127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2226311"/>
            <a:ext cx="8248650" cy="2105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18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5912485" y="4518025"/>
            <a:ext cx="613854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开启Beautiful Soup 之旅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58357" y="404302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4983135" y="4460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9472930" cy="483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Beautiful Soup是什么？</a:t>
            </a:r>
          </a:p>
          <a:p>
            <a:pPr>
              <a:spcBef>
                <a:spcPts val="1200"/>
              </a:spcBef>
            </a:pP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 Soup提供一些简单的、python式的函数用来处理导航、搜索、修改分析树等功能。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 Soup自动将输入文档转换为Unicode编码，输出文档转换为utf-8编码。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 Soup已成为和lxml、html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lib一样出色的python解释器，为用户灵活地提供不同的解析策略或强劲的速度。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61184" y="1005035"/>
            <a:ext cx="616839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怎么创建Beautiful Soup？</a:t>
            </a: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怎么创建Beautiful Soup？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创建BeautifulSoup对象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061184" y="1085354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768" y="5800776"/>
            <a:ext cx="8685714" cy="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506" y="2639439"/>
            <a:ext cx="8279371" cy="3062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5946140" y="4391025"/>
            <a:ext cx="6245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Beautiful </a:t>
            </a:r>
            <a:r>
              <a:rPr 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58357" y="387538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5016790" y="4333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 flipH="1">
            <a:off x="257298" y="124709"/>
            <a:ext cx="11934702" cy="661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一、四大对象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对象：通俗点讲就是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中的标签，如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(head body title div)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。对于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有两个重要的属性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name: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返回标签名称（基本没用）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attrs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返回标签属性字典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NavigableString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对象：获取标签内的文字部分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string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获取标签里的内容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Strings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：获取多个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内容的迭代器，需要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遍历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获取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BeautifulSoup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对象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	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BeautifulSoup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对象表示的是一个文档的内容。大部分时候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可以把它当作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对象，是一个特殊的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，我们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可以分别获取它的类型，名称，以及属性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Comment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对象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Comment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对象是一个特殊类型的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NavigableString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对象，其输出的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内容可以自动过滤掉注释。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20100" y="2154163"/>
            <a:ext cx="3543300" cy="100027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.string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：返回标签里面的内容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.text: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返回标签的文本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7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 flipH="1">
            <a:off x="539334" y="0"/>
            <a:ext cx="11449465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二、如何遍历文档树？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直接子节点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.contents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：标签的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.content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属性可以将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tag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的子节点以列表的方式输出</a:t>
            </a: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.children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返回一个可迭代对象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所有子孙节点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.descendants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属性可以对所有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tag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的子孙节点进行递归循环，和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children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类似，我们也需要遍历获取其中的内容。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父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Parent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获取当前节点的父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全部父节点：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Parents: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获取当前节点的所有父节点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兄弟节点：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兄弟节点可以理解为和本节点处在统一级的节点，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next_sibling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属性获取了该节点的下一个兄弟节点，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previous_sibling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则与之相反，如果节点不存在，则返回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None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前后节点：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next_element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：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.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next_sibling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.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previous_sibling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不同，它并不是针对于兄弟节点，而是在所有节点，不分层次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文本框 6"/>
          <p:cNvSpPr txBox="1"/>
          <p:nvPr/>
        </p:nvSpPr>
        <p:spPr>
          <a:xfrm flipH="1">
            <a:off x="920335" y="3072348"/>
            <a:ext cx="60452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48700" y="1620763"/>
            <a:ext cx="3543300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一层一层去遍历太麻烦，实际中很少用到！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7"/>
          <p:cNvGrpSpPr/>
          <p:nvPr/>
        </p:nvGrpSpPr>
        <p:grpSpPr>
          <a:xfrm>
            <a:off x="720272" y="1333486"/>
            <a:ext cx="2095515" cy="4667266"/>
            <a:chOff x="540204" y="1000114"/>
            <a:chExt cx="1571636" cy="3500450"/>
          </a:xfrm>
        </p:grpSpPr>
        <p:sp>
          <p:nvSpPr>
            <p:cNvPr id="39" name="Rectangle 32"/>
            <p:cNvSpPr/>
            <p:nvPr/>
          </p:nvSpPr>
          <p:spPr>
            <a:xfrm>
              <a:off x="571504" y="2786064"/>
              <a:ext cx="1540336" cy="1714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之前我们用了 urllib 库，这个作为入门的工具还是不错的，对了解一些爬虫的基本理念，掌握爬虫爬取的流程有所帮助。入门之后，我们就需要学习一些更加高级的内容和工具来方便我们的爬取。</a:t>
              </a:r>
            </a:p>
          </p:txBody>
        </p:sp>
        <p:sp>
          <p:nvSpPr>
            <p:cNvPr id="40" name="Rectangle 33"/>
            <p:cNvSpPr/>
            <p:nvPr/>
          </p:nvSpPr>
          <p:spPr>
            <a:xfrm>
              <a:off x="540204" y="2451569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sz="1400" b="1" dirty="0" smtClean="0">
                  <a:solidFill>
                    <a:schemeClr val="accent1"/>
                  </a:solidFill>
                  <a:latin typeface="+mj-ea"/>
                </a:rPr>
                <a:t>Requests</a:t>
              </a:r>
            </a:p>
          </p:txBody>
        </p:sp>
        <p:sp>
          <p:nvSpPr>
            <p:cNvPr id="41" name="Rectangle 34"/>
            <p:cNvSpPr/>
            <p:nvPr/>
          </p:nvSpPr>
          <p:spPr>
            <a:xfrm>
              <a:off x="887316" y="1000114"/>
              <a:ext cx="570374" cy="154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</a:t>
              </a:r>
            </a:p>
          </p:txBody>
        </p:sp>
      </p:grpSp>
      <p:grpSp>
        <p:nvGrpSpPr>
          <p:cNvPr id="42" name="Group 48"/>
          <p:cNvGrpSpPr/>
          <p:nvPr/>
        </p:nvGrpSpPr>
        <p:grpSpPr>
          <a:xfrm>
            <a:off x="6330600" y="1333486"/>
            <a:ext cx="2053782" cy="4941586"/>
            <a:chOff x="2745911" y="1000114"/>
            <a:chExt cx="1540336" cy="3706190"/>
          </a:xfrm>
        </p:grpSpPr>
        <p:sp>
          <p:nvSpPr>
            <p:cNvPr id="43" name="Rectangle 38"/>
            <p:cNvSpPr/>
            <p:nvPr/>
          </p:nvSpPr>
          <p:spPr>
            <a:xfrm>
              <a:off x="2745911" y="2786064"/>
              <a:ext cx="1540336" cy="1920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Beautiful Soup 提供一些简单的、python 式的函数用来处理导航、搜索、修改分析树等功能。它是一个工具箱，通过解析文档为用户提供需要抓取的数据，因为简单，所以不需要多少代码就可以写出一个完整的应用程序。</a:t>
              </a: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2791261" y="2438121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sz="1400" b="1" dirty="0" smtClean="0">
                  <a:solidFill>
                    <a:srgbClr val="ED7D31"/>
                  </a:solidFill>
                  <a:latin typeface="+mj-ea"/>
                </a:rPr>
                <a:t>Beautiful Soup</a:t>
              </a:r>
            </a:p>
          </p:txBody>
        </p:sp>
        <p:sp>
          <p:nvSpPr>
            <p:cNvPr id="45" name="Rectangle 40"/>
            <p:cNvSpPr/>
            <p:nvPr/>
          </p:nvSpPr>
          <p:spPr>
            <a:xfrm>
              <a:off x="3149133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B0785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</a:p>
          </p:txBody>
        </p:sp>
      </p:grpSp>
      <p:grpSp>
        <p:nvGrpSpPr>
          <p:cNvPr id="46" name="Group 49"/>
          <p:cNvGrpSpPr/>
          <p:nvPr/>
        </p:nvGrpSpPr>
        <p:grpSpPr>
          <a:xfrm>
            <a:off x="8850444" y="1333486"/>
            <a:ext cx="2095515" cy="3295666"/>
            <a:chOff x="4929190" y="1000114"/>
            <a:chExt cx="1571636" cy="2471750"/>
          </a:xfrm>
        </p:grpSpPr>
        <p:sp>
          <p:nvSpPr>
            <p:cNvPr id="47" name="Rectangle 41"/>
            <p:cNvSpPr/>
            <p:nvPr/>
          </p:nvSpPr>
          <p:spPr>
            <a:xfrm>
              <a:off x="4960490" y="2786064"/>
              <a:ext cx="1540336" cy="685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Lxml</a:t>
              </a:r>
              <a:r>
                <a:rPr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是一种使用</a:t>
              </a:r>
              <a:r>
                <a:rPr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 Python 编写的库，可以迅速、灵活地处理 XML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48" name="Rectangle 42"/>
            <p:cNvSpPr/>
            <p:nvPr/>
          </p:nvSpPr>
          <p:spPr>
            <a:xfrm>
              <a:off x="4929190" y="2431398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sz="1400" b="1" dirty="0" err="1" smtClean="0">
                  <a:solidFill>
                    <a:schemeClr val="accent3"/>
                  </a:solidFill>
                  <a:latin typeface="+mj-ea"/>
                </a:rPr>
                <a:t>lxml</a:t>
              </a:r>
              <a:endParaRPr lang="en-US" sz="1400" b="1" dirty="0">
                <a:solidFill>
                  <a:schemeClr val="accent3"/>
                </a:solidFill>
                <a:latin typeface="+mj-ea"/>
              </a:endParaRPr>
            </a:p>
          </p:txBody>
        </p:sp>
        <p:sp>
          <p:nvSpPr>
            <p:cNvPr id="49" name="Rectangle 43"/>
            <p:cNvSpPr/>
            <p:nvPr/>
          </p:nvSpPr>
          <p:spPr>
            <a:xfrm>
              <a:off x="5262854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3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4</a:t>
              </a:r>
            </a:p>
          </p:txBody>
        </p:sp>
      </p:grpSp>
      <p:sp>
        <p:nvSpPr>
          <p:cNvPr id="54" name="文本框 33"/>
          <p:cNvSpPr txBox="1"/>
          <p:nvPr/>
        </p:nvSpPr>
        <p:spPr>
          <a:xfrm flipH="1">
            <a:off x="1014461" y="467572"/>
            <a:ext cx="266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课程介绍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-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12888" y="66338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课程体系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643333" y="665577"/>
            <a:ext cx="421691" cy="3635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Group 48"/>
          <p:cNvGrpSpPr/>
          <p:nvPr/>
        </p:nvGrpSpPr>
        <p:grpSpPr>
          <a:xfrm>
            <a:off x="3484180" y="1333486"/>
            <a:ext cx="2053782" cy="4412592"/>
            <a:chOff x="2745911" y="1000114"/>
            <a:chExt cx="1540336" cy="3309444"/>
          </a:xfrm>
        </p:grpSpPr>
        <p:sp>
          <p:nvSpPr>
            <p:cNvPr id="19" name="Rectangle 38"/>
            <p:cNvSpPr/>
            <p:nvPr/>
          </p:nvSpPr>
          <p:spPr>
            <a:xfrm>
              <a:off x="2745911" y="2786064"/>
              <a:ext cx="1540336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正则表达式是对字符串操作的一种逻辑公式，就是用事先定义好的一些特定字符、及这些特定字符的组合，组成一个“规则字符串”，这个“规则字符串”用来表达对字符串的一种过滤逻辑。</a:t>
              </a:r>
              <a:endPara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20" name="Rectangle 39"/>
            <p:cNvSpPr/>
            <p:nvPr/>
          </p:nvSpPr>
          <p:spPr>
            <a:xfrm>
              <a:off x="2791261" y="2438121"/>
              <a:ext cx="1357322" cy="23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300"/>
                </a:spcBef>
                <a:defRPr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+mj-ea"/>
                </a:rPr>
                <a:t>正则表达式</a:t>
              </a:r>
              <a:endParaRPr lang="en-US" sz="1400" b="1" dirty="0" smtClean="0">
                <a:solidFill>
                  <a:srgbClr val="FF0000"/>
                </a:solidFill>
                <a:latin typeface="+mj-ea"/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3149133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chemeClr val="accent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 flipH="1">
            <a:off x="412335" y="355600"/>
            <a:ext cx="115764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三、如何搜索文档树（一）</a:t>
            </a:r>
          </a:p>
          <a:p>
            <a:pPr marL="285750" indent="-285750"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smtClean="0">
                <a:solidFill>
                  <a:srgbClr val="FF0000"/>
                </a:solidFill>
                <a:latin typeface="+mj-ea"/>
              </a:rPr>
              <a:t>find_all( name , attrs , recursive , text , **kwargs )</a:t>
            </a:r>
          </a:p>
          <a:p>
            <a:pPr marL="285750" indent="-285750"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传字符串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('p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'))     	print(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(name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 'p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'))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传正则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600"/>
              </a:spcBef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print(soup.find_all(href=re.compile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('www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.*')))         print(soup.find_all(</a:t>
            </a:r>
            <a:r>
              <a:rPr lang="fr-FR" sz="2000" dirty="0" smtClean="0">
                <a:solidFill>
                  <a:srgbClr val="FFC000"/>
                </a:solidFill>
                <a:latin typeface="+mj-ea"/>
              </a:rPr>
              <a:t>re.compile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('^a')))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如果传入列表参数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Beautiful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会将与列表中任一元素匹配的内容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返回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(['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a','p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']))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4.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keyword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name,attrs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(id='p1')) 	print(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(name = 'p'))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(name='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p',attrs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={'name':2}))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通过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text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参数可以搜搜文档中的字符串内容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(text = '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百度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'))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6.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限定查找个数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print(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soup.find_all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href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=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re.compile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('www.*'),limit=1))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37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 flipH="1">
            <a:off x="640935" y="570547"/>
            <a:ext cx="1019111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三、如何搜索文档树（二）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find( name , attrs , recursive , text , **</a:t>
            </a: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kwargs</a:t>
            </a: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)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节点操作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soup.find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(id='head').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div.div.next_sibling.next_sibling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300" y="3079200"/>
            <a:ext cx="74676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find_parents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find_parent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find_next_siblings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find_next_sibling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find_previous_siblings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find_previous_sibling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find_all_next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find_next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find_all_previous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 和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find_previous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6172200" y="3919463"/>
            <a:ext cx="3543300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在爬虫的原则“”下，这些基本用不到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 flipH="1">
            <a:off x="806036" y="601013"/>
            <a:ext cx="1019111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四、CSS选择器   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这就是另一种与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find_all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方法有异曲同工之妙的查找方法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写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CSS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时，标签名不加任何修饰，类名前加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名前加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#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在这里我们也可以利用类似的方法来筛选元素，用到的方法是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soup.select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，返回类型是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list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微软雅黑" panose="020B0503020204020204" charset="-122"/>
              </a:rPr>
              <a:t>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http://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www.w3school.com.cn/cssref/css_selectors.asp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通过标签名查找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(‘p’)</a:t>
            </a:r>
            <a:endParaRPr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通过类名查找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(‘.menu’)</a:t>
            </a:r>
            <a:endParaRPr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通过</a:t>
            </a: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id </a:t>
            </a: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名查找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(‘#link’)</a:t>
            </a:r>
            <a:endParaRPr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属性查找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:select(‘p[name=2]’)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组合查找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:select(‘div #p2’)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获取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内容：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get_text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()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6125" y="3604335"/>
            <a:ext cx="4538800" cy="2763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51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7521575" y="4391025"/>
            <a:ext cx="420878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lxml用法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18197" y="387538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6592225" y="431791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4" y="1281430"/>
            <a:ext cx="1019111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如何安装lxml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xml的详细介绍，官网链接：http://lxml.de/，是一种使用 Python 编写的库，可以迅速、灵活地处理 XML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安装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9285" y="3192146"/>
            <a:ext cx="3041015" cy="651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2020" y="2581910"/>
            <a:ext cx="2865120" cy="362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281430"/>
            <a:ext cx="10191115" cy="274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lxml用法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初步使用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文件读取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1330" y="1576070"/>
            <a:ext cx="8704580" cy="339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7521575" y="4391025"/>
            <a:ext cx="420878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Xpath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18197" y="3875385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6592225" y="431791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00760" y="1250315"/>
            <a:ext cx="101911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Xpath是什么鬼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XPath (XML Path Language) </a:t>
            </a:r>
            <a:r>
              <a:rPr lang="zh-CN" altLang="en-US" dirty="0"/>
              <a:t>是一门在 </a:t>
            </a:r>
            <a:r>
              <a:rPr lang="en-US" altLang="zh-CN" dirty="0"/>
              <a:t>XML </a:t>
            </a:r>
            <a:r>
              <a:rPr lang="zh-CN" altLang="en-US" dirty="0"/>
              <a:t>文档中查找信息的语言，可用来在 </a:t>
            </a:r>
            <a:r>
              <a:rPr lang="en-US" altLang="zh-CN" dirty="0"/>
              <a:t>XML </a:t>
            </a:r>
            <a:r>
              <a:rPr lang="zh-CN" altLang="en-US" dirty="0"/>
              <a:t>文档中对元素和属性进行遍历。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节点关系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选取节点</a:t>
            </a: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谓语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选取未知节点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Xpath运算符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0075" y="2428875"/>
            <a:ext cx="3799840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920336" y="1234084"/>
            <a:ext cx="1019111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创建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lxml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对象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105" y="1968731"/>
            <a:ext cx="10668000" cy="2867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8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00760" y="1250315"/>
            <a:ext cx="101911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选取节点</a:t>
            </a: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682" y="1953362"/>
            <a:ext cx="10071269" cy="2982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0"/>
          <p:cNvSpPr/>
          <p:nvPr/>
        </p:nvSpPr>
        <p:spPr>
          <a:xfrm>
            <a:off x="7020893" y="4572008"/>
            <a:ext cx="184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9" name="文本框 33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本章任务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Shape 23525"/>
          <p:cNvSpPr/>
          <p:nvPr/>
        </p:nvSpPr>
        <p:spPr>
          <a:xfrm>
            <a:off x="10761562" y="5871618"/>
            <a:ext cx="687696" cy="587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9" y="14581"/>
                </a:moveTo>
                <a:lnTo>
                  <a:pt x="9913" y="14676"/>
                </a:lnTo>
                <a:lnTo>
                  <a:pt x="10538" y="14818"/>
                </a:lnTo>
                <a:lnTo>
                  <a:pt x="11183" y="15054"/>
                </a:lnTo>
                <a:lnTo>
                  <a:pt x="11767" y="15361"/>
                </a:lnTo>
                <a:lnTo>
                  <a:pt x="12291" y="15739"/>
                </a:lnTo>
                <a:lnTo>
                  <a:pt x="12734" y="16188"/>
                </a:lnTo>
                <a:lnTo>
                  <a:pt x="13097" y="16708"/>
                </a:lnTo>
                <a:lnTo>
                  <a:pt x="13299" y="17228"/>
                </a:lnTo>
                <a:lnTo>
                  <a:pt x="13440" y="17819"/>
                </a:lnTo>
                <a:lnTo>
                  <a:pt x="13540" y="18433"/>
                </a:lnTo>
                <a:lnTo>
                  <a:pt x="13601" y="19071"/>
                </a:lnTo>
                <a:lnTo>
                  <a:pt x="13641" y="19709"/>
                </a:lnTo>
                <a:lnTo>
                  <a:pt x="13641" y="21198"/>
                </a:lnTo>
                <a:lnTo>
                  <a:pt x="13621" y="21458"/>
                </a:lnTo>
                <a:lnTo>
                  <a:pt x="13621" y="21553"/>
                </a:lnTo>
                <a:lnTo>
                  <a:pt x="6831" y="21576"/>
                </a:lnTo>
                <a:lnTo>
                  <a:pt x="6810" y="21576"/>
                </a:lnTo>
                <a:lnTo>
                  <a:pt x="20" y="21600"/>
                </a:lnTo>
                <a:lnTo>
                  <a:pt x="20" y="21269"/>
                </a:lnTo>
                <a:lnTo>
                  <a:pt x="0" y="20867"/>
                </a:lnTo>
                <a:lnTo>
                  <a:pt x="0" y="19757"/>
                </a:lnTo>
                <a:lnTo>
                  <a:pt x="40" y="19142"/>
                </a:lnTo>
                <a:lnTo>
                  <a:pt x="101" y="18481"/>
                </a:lnTo>
                <a:lnTo>
                  <a:pt x="201" y="17842"/>
                </a:lnTo>
                <a:lnTo>
                  <a:pt x="343" y="17252"/>
                </a:lnTo>
                <a:lnTo>
                  <a:pt x="544" y="16779"/>
                </a:lnTo>
                <a:lnTo>
                  <a:pt x="887" y="16235"/>
                </a:lnTo>
                <a:lnTo>
                  <a:pt x="1310" y="15786"/>
                </a:lnTo>
                <a:lnTo>
                  <a:pt x="1854" y="15385"/>
                </a:lnTo>
                <a:lnTo>
                  <a:pt x="2438" y="15077"/>
                </a:lnTo>
                <a:lnTo>
                  <a:pt x="3083" y="14841"/>
                </a:lnTo>
                <a:lnTo>
                  <a:pt x="3707" y="14676"/>
                </a:lnTo>
                <a:lnTo>
                  <a:pt x="4372" y="14605"/>
                </a:lnTo>
                <a:lnTo>
                  <a:pt x="4997" y="14605"/>
                </a:lnTo>
                <a:lnTo>
                  <a:pt x="6810" y="18693"/>
                </a:lnTo>
                <a:lnTo>
                  <a:pt x="8624" y="14605"/>
                </a:lnTo>
                <a:lnTo>
                  <a:pt x="9249" y="14581"/>
                </a:lnTo>
                <a:close/>
                <a:moveTo>
                  <a:pt x="15737" y="8839"/>
                </a:moveTo>
                <a:lnTo>
                  <a:pt x="15757" y="8839"/>
                </a:lnTo>
                <a:lnTo>
                  <a:pt x="15978" y="8886"/>
                </a:lnTo>
                <a:lnTo>
                  <a:pt x="16160" y="9028"/>
                </a:lnTo>
                <a:lnTo>
                  <a:pt x="16260" y="9240"/>
                </a:lnTo>
                <a:lnTo>
                  <a:pt x="16301" y="9500"/>
                </a:lnTo>
                <a:lnTo>
                  <a:pt x="16260" y="9713"/>
                </a:lnTo>
                <a:lnTo>
                  <a:pt x="16140" y="9902"/>
                </a:lnTo>
                <a:lnTo>
                  <a:pt x="15958" y="10044"/>
                </a:lnTo>
                <a:lnTo>
                  <a:pt x="15737" y="10091"/>
                </a:lnTo>
                <a:lnTo>
                  <a:pt x="15555" y="10044"/>
                </a:lnTo>
                <a:lnTo>
                  <a:pt x="15374" y="9926"/>
                </a:lnTo>
                <a:lnTo>
                  <a:pt x="15253" y="9713"/>
                </a:lnTo>
                <a:lnTo>
                  <a:pt x="15213" y="9500"/>
                </a:lnTo>
                <a:lnTo>
                  <a:pt x="15253" y="9264"/>
                </a:lnTo>
                <a:lnTo>
                  <a:pt x="15354" y="9028"/>
                </a:lnTo>
                <a:lnTo>
                  <a:pt x="15515" y="8886"/>
                </a:lnTo>
                <a:lnTo>
                  <a:pt x="15737" y="8839"/>
                </a:lnTo>
                <a:close/>
                <a:moveTo>
                  <a:pt x="6931" y="5790"/>
                </a:moveTo>
                <a:lnTo>
                  <a:pt x="7556" y="5908"/>
                </a:lnTo>
                <a:lnTo>
                  <a:pt x="8120" y="6144"/>
                </a:lnTo>
                <a:lnTo>
                  <a:pt x="8664" y="6570"/>
                </a:lnTo>
                <a:lnTo>
                  <a:pt x="9107" y="7113"/>
                </a:lnTo>
                <a:lnTo>
                  <a:pt x="9470" y="7775"/>
                </a:lnTo>
                <a:lnTo>
                  <a:pt x="9772" y="8508"/>
                </a:lnTo>
                <a:lnTo>
                  <a:pt x="9934" y="9358"/>
                </a:lnTo>
                <a:lnTo>
                  <a:pt x="10014" y="10233"/>
                </a:lnTo>
                <a:lnTo>
                  <a:pt x="9934" y="11154"/>
                </a:lnTo>
                <a:lnTo>
                  <a:pt x="9772" y="12005"/>
                </a:lnTo>
                <a:lnTo>
                  <a:pt x="9470" y="12738"/>
                </a:lnTo>
                <a:lnTo>
                  <a:pt x="9107" y="13400"/>
                </a:lnTo>
                <a:lnTo>
                  <a:pt x="8664" y="13943"/>
                </a:lnTo>
                <a:lnTo>
                  <a:pt x="8120" y="14345"/>
                </a:lnTo>
                <a:lnTo>
                  <a:pt x="7556" y="14605"/>
                </a:lnTo>
                <a:lnTo>
                  <a:pt x="6931" y="14699"/>
                </a:lnTo>
                <a:lnTo>
                  <a:pt x="6327" y="14605"/>
                </a:lnTo>
                <a:lnTo>
                  <a:pt x="5743" y="14345"/>
                </a:lnTo>
                <a:lnTo>
                  <a:pt x="5219" y="13943"/>
                </a:lnTo>
                <a:lnTo>
                  <a:pt x="4755" y="13400"/>
                </a:lnTo>
                <a:lnTo>
                  <a:pt x="4393" y="12738"/>
                </a:lnTo>
                <a:lnTo>
                  <a:pt x="4090" y="12005"/>
                </a:lnTo>
                <a:lnTo>
                  <a:pt x="3929" y="11154"/>
                </a:lnTo>
                <a:lnTo>
                  <a:pt x="3889" y="10233"/>
                </a:lnTo>
                <a:lnTo>
                  <a:pt x="3929" y="9358"/>
                </a:lnTo>
                <a:lnTo>
                  <a:pt x="4090" y="8508"/>
                </a:lnTo>
                <a:lnTo>
                  <a:pt x="4393" y="7775"/>
                </a:lnTo>
                <a:lnTo>
                  <a:pt x="4755" y="7113"/>
                </a:lnTo>
                <a:lnTo>
                  <a:pt x="5219" y="6570"/>
                </a:lnTo>
                <a:lnTo>
                  <a:pt x="5743" y="6144"/>
                </a:lnTo>
                <a:lnTo>
                  <a:pt x="6327" y="5908"/>
                </a:lnTo>
                <a:lnTo>
                  <a:pt x="6931" y="5790"/>
                </a:lnTo>
                <a:close/>
                <a:moveTo>
                  <a:pt x="16039" y="2269"/>
                </a:moveTo>
                <a:lnTo>
                  <a:pt x="16502" y="2340"/>
                </a:lnTo>
                <a:lnTo>
                  <a:pt x="16905" y="2434"/>
                </a:lnTo>
                <a:lnTo>
                  <a:pt x="17228" y="2647"/>
                </a:lnTo>
                <a:lnTo>
                  <a:pt x="17469" y="2883"/>
                </a:lnTo>
                <a:lnTo>
                  <a:pt x="17671" y="3167"/>
                </a:lnTo>
                <a:lnTo>
                  <a:pt x="17812" y="3474"/>
                </a:lnTo>
                <a:lnTo>
                  <a:pt x="17893" y="3805"/>
                </a:lnTo>
                <a:lnTo>
                  <a:pt x="17913" y="4136"/>
                </a:lnTo>
                <a:lnTo>
                  <a:pt x="17913" y="4159"/>
                </a:lnTo>
                <a:lnTo>
                  <a:pt x="17832" y="4750"/>
                </a:lnTo>
                <a:lnTo>
                  <a:pt x="17651" y="5294"/>
                </a:lnTo>
                <a:lnTo>
                  <a:pt x="17328" y="5743"/>
                </a:lnTo>
                <a:lnTo>
                  <a:pt x="16905" y="6144"/>
                </a:lnTo>
                <a:lnTo>
                  <a:pt x="16401" y="6523"/>
                </a:lnTo>
                <a:lnTo>
                  <a:pt x="15817" y="6806"/>
                </a:lnTo>
                <a:lnTo>
                  <a:pt x="15716" y="6924"/>
                </a:lnTo>
                <a:lnTo>
                  <a:pt x="15696" y="6995"/>
                </a:lnTo>
                <a:lnTo>
                  <a:pt x="15696" y="7397"/>
                </a:lnTo>
                <a:lnTo>
                  <a:pt x="15737" y="7775"/>
                </a:lnTo>
                <a:lnTo>
                  <a:pt x="15757" y="8082"/>
                </a:lnTo>
                <a:lnTo>
                  <a:pt x="15757" y="8130"/>
                </a:lnTo>
                <a:lnTo>
                  <a:pt x="15737" y="8177"/>
                </a:lnTo>
                <a:lnTo>
                  <a:pt x="15696" y="8224"/>
                </a:lnTo>
                <a:lnTo>
                  <a:pt x="15636" y="8224"/>
                </a:lnTo>
                <a:lnTo>
                  <a:pt x="15636" y="8200"/>
                </a:lnTo>
                <a:lnTo>
                  <a:pt x="15515" y="7964"/>
                </a:lnTo>
                <a:lnTo>
                  <a:pt x="15374" y="7681"/>
                </a:lnTo>
                <a:lnTo>
                  <a:pt x="15273" y="7326"/>
                </a:lnTo>
                <a:lnTo>
                  <a:pt x="15213" y="7042"/>
                </a:lnTo>
                <a:lnTo>
                  <a:pt x="15172" y="6972"/>
                </a:lnTo>
                <a:lnTo>
                  <a:pt x="15213" y="6853"/>
                </a:lnTo>
                <a:lnTo>
                  <a:pt x="15233" y="6759"/>
                </a:lnTo>
                <a:lnTo>
                  <a:pt x="15293" y="6712"/>
                </a:lnTo>
                <a:lnTo>
                  <a:pt x="15837" y="6144"/>
                </a:lnTo>
                <a:lnTo>
                  <a:pt x="16200" y="5577"/>
                </a:lnTo>
                <a:lnTo>
                  <a:pt x="16401" y="4986"/>
                </a:lnTo>
                <a:lnTo>
                  <a:pt x="16482" y="4325"/>
                </a:lnTo>
                <a:lnTo>
                  <a:pt x="16442" y="3970"/>
                </a:lnTo>
                <a:lnTo>
                  <a:pt x="16361" y="3616"/>
                </a:lnTo>
                <a:lnTo>
                  <a:pt x="16180" y="3356"/>
                </a:lnTo>
                <a:lnTo>
                  <a:pt x="15958" y="3143"/>
                </a:lnTo>
                <a:lnTo>
                  <a:pt x="15696" y="3001"/>
                </a:lnTo>
                <a:lnTo>
                  <a:pt x="15354" y="2930"/>
                </a:lnTo>
                <a:lnTo>
                  <a:pt x="14931" y="3025"/>
                </a:lnTo>
                <a:lnTo>
                  <a:pt x="14548" y="3285"/>
                </a:lnTo>
                <a:lnTo>
                  <a:pt x="14205" y="3687"/>
                </a:lnTo>
                <a:lnTo>
                  <a:pt x="14165" y="3687"/>
                </a:lnTo>
                <a:lnTo>
                  <a:pt x="14125" y="3616"/>
                </a:lnTo>
                <a:lnTo>
                  <a:pt x="14104" y="3592"/>
                </a:lnTo>
                <a:lnTo>
                  <a:pt x="14104" y="3498"/>
                </a:lnTo>
                <a:lnTo>
                  <a:pt x="14306" y="3167"/>
                </a:lnTo>
                <a:lnTo>
                  <a:pt x="14628" y="2812"/>
                </a:lnTo>
                <a:lnTo>
                  <a:pt x="15011" y="2552"/>
                </a:lnTo>
                <a:lnTo>
                  <a:pt x="15495" y="2363"/>
                </a:lnTo>
                <a:lnTo>
                  <a:pt x="16039" y="2269"/>
                </a:lnTo>
                <a:close/>
                <a:moveTo>
                  <a:pt x="15898" y="922"/>
                </a:moveTo>
                <a:lnTo>
                  <a:pt x="15092" y="1016"/>
                </a:lnTo>
                <a:lnTo>
                  <a:pt x="14326" y="1182"/>
                </a:lnTo>
                <a:lnTo>
                  <a:pt x="13601" y="1489"/>
                </a:lnTo>
                <a:lnTo>
                  <a:pt x="12936" y="1891"/>
                </a:lnTo>
                <a:lnTo>
                  <a:pt x="12351" y="2387"/>
                </a:lnTo>
                <a:lnTo>
                  <a:pt x="11828" y="2954"/>
                </a:lnTo>
                <a:lnTo>
                  <a:pt x="11445" y="3616"/>
                </a:lnTo>
                <a:lnTo>
                  <a:pt x="11122" y="4325"/>
                </a:lnTo>
                <a:lnTo>
                  <a:pt x="10941" y="5057"/>
                </a:lnTo>
                <a:lnTo>
                  <a:pt x="10860" y="5861"/>
                </a:lnTo>
                <a:lnTo>
                  <a:pt x="10941" y="6664"/>
                </a:lnTo>
                <a:lnTo>
                  <a:pt x="11163" y="7444"/>
                </a:lnTo>
                <a:lnTo>
                  <a:pt x="11505" y="8200"/>
                </a:lnTo>
                <a:lnTo>
                  <a:pt x="11989" y="8886"/>
                </a:lnTo>
                <a:lnTo>
                  <a:pt x="12573" y="9524"/>
                </a:lnTo>
                <a:lnTo>
                  <a:pt x="12694" y="9689"/>
                </a:lnTo>
                <a:lnTo>
                  <a:pt x="12815" y="9926"/>
                </a:lnTo>
                <a:lnTo>
                  <a:pt x="12855" y="10186"/>
                </a:lnTo>
                <a:lnTo>
                  <a:pt x="12896" y="10422"/>
                </a:lnTo>
                <a:lnTo>
                  <a:pt x="12855" y="10729"/>
                </a:lnTo>
                <a:lnTo>
                  <a:pt x="12754" y="11013"/>
                </a:lnTo>
                <a:lnTo>
                  <a:pt x="12734" y="11084"/>
                </a:lnTo>
                <a:lnTo>
                  <a:pt x="12674" y="11225"/>
                </a:lnTo>
                <a:lnTo>
                  <a:pt x="12593" y="11438"/>
                </a:lnTo>
                <a:lnTo>
                  <a:pt x="12392" y="11863"/>
                </a:lnTo>
                <a:lnTo>
                  <a:pt x="13037" y="11344"/>
                </a:lnTo>
                <a:lnTo>
                  <a:pt x="13319" y="11107"/>
                </a:lnTo>
                <a:lnTo>
                  <a:pt x="13560" y="10895"/>
                </a:lnTo>
                <a:lnTo>
                  <a:pt x="13762" y="10729"/>
                </a:lnTo>
                <a:lnTo>
                  <a:pt x="13883" y="10611"/>
                </a:lnTo>
                <a:lnTo>
                  <a:pt x="13943" y="10587"/>
                </a:lnTo>
                <a:lnTo>
                  <a:pt x="14024" y="10540"/>
                </a:lnTo>
                <a:lnTo>
                  <a:pt x="14165" y="10493"/>
                </a:lnTo>
                <a:lnTo>
                  <a:pt x="14286" y="10493"/>
                </a:lnTo>
                <a:lnTo>
                  <a:pt x="15092" y="10705"/>
                </a:lnTo>
                <a:lnTo>
                  <a:pt x="15898" y="10776"/>
                </a:lnTo>
                <a:lnTo>
                  <a:pt x="16724" y="10729"/>
                </a:lnTo>
                <a:lnTo>
                  <a:pt x="17490" y="10540"/>
                </a:lnTo>
                <a:lnTo>
                  <a:pt x="18235" y="10186"/>
                </a:lnTo>
                <a:lnTo>
                  <a:pt x="18920" y="9760"/>
                </a:lnTo>
                <a:lnTo>
                  <a:pt x="19545" y="9169"/>
                </a:lnTo>
                <a:lnTo>
                  <a:pt x="20008" y="8602"/>
                </a:lnTo>
                <a:lnTo>
                  <a:pt x="20411" y="7964"/>
                </a:lnTo>
                <a:lnTo>
                  <a:pt x="20673" y="7279"/>
                </a:lnTo>
                <a:lnTo>
                  <a:pt x="20834" y="6593"/>
                </a:lnTo>
                <a:lnTo>
                  <a:pt x="20915" y="5861"/>
                </a:lnTo>
                <a:lnTo>
                  <a:pt x="20834" y="5057"/>
                </a:lnTo>
                <a:lnTo>
                  <a:pt x="20653" y="4325"/>
                </a:lnTo>
                <a:lnTo>
                  <a:pt x="20331" y="3616"/>
                </a:lnTo>
                <a:lnTo>
                  <a:pt x="19907" y="2954"/>
                </a:lnTo>
                <a:lnTo>
                  <a:pt x="19424" y="2387"/>
                </a:lnTo>
                <a:lnTo>
                  <a:pt x="18819" y="1891"/>
                </a:lnTo>
                <a:lnTo>
                  <a:pt x="18154" y="1489"/>
                </a:lnTo>
                <a:lnTo>
                  <a:pt x="17449" y="1182"/>
                </a:lnTo>
                <a:lnTo>
                  <a:pt x="16704" y="1016"/>
                </a:lnTo>
                <a:lnTo>
                  <a:pt x="15898" y="922"/>
                </a:lnTo>
                <a:close/>
                <a:moveTo>
                  <a:pt x="15857" y="0"/>
                </a:moveTo>
                <a:lnTo>
                  <a:pt x="16825" y="47"/>
                </a:lnTo>
                <a:lnTo>
                  <a:pt x="17691" y="284"/>
                </a:lnTo>
                <a:lnTo>
                  <a:pt x="18517" y="638"/>
                </a:lnTo>
                <a:lnTo>
                  <a:pt x="19283" y="1111"/>
                </a:lnTo>
                <a:lnTo>
                  <a:pt x="19948" y="1725"/>
                </a:lnTo>
                <a:lnTo>
                  <a:pt x="20492" y="2387"/>
                </a:lnTo>
                <a:lnTo>
                  <a:pt x="20955" y="3167"/>
                </a:lnTo>
                <a:lnTo>
                  <a:pt x="21298" y="4018"/>
                </a:lnTo>
                <a:lnTo>
                  <a:pt x="21519" y="4939"/>
                </a:lnTo>
                <a:lnTo>
                  <a:pt x="21600" y="5932"/>
                </a:lnTo>
                <a:lnTo>
                  <a:pt x="21560" y="6759"/>
                </a:lnTo>
                <a:lnTo>
                  <a:pt x="21399" y="7539"/>
                </a:lnTo>
                <a:lnTo>
                  <a:pt x="21137" y="8295"/>
                </a:lnTo>
                <a:lnTo>
                  <a:pt x="20794" y="9004"/>
                </a:lnTo>
                <a:lnTo>
                  <a:pt x="20351" y="9666"/>
                </a:lnTo>
                <a:lnTo>
                  <a:pt x="19827" y="10233"/>
                </a:lnTo>
                <a:lnTo>
                  <a:pt x="19142" y="10824"/>
                </a:lnTo>
                <a:lnTo>
                  <a:pt x="18396" y="11273"/>
                </a:lnTo>
                <a:lnTo>
                  <a:pt x="17590" y="11604"/>
                </a:lnTo>
                <a:lnTo>
                  <a:pt x="16744" y="11793"/>
                </a:lnTo>
                <a:lnTo>
                  <a:pt x="15857" y="11863"/>
                </a:lnTo>
                <a:lnTo>
                  <a:pt x="15112" y="11793"/>
                </a:lnTo>
                <a:lnTo>
                  <a:pt x="14346" y="11651"/>
                </a:lnTo>
                <a:lnTo>
                  <a:pt x="14225" y="11698"/>
                </a:lnTo>
                <a:lnTo>
                  <a:pt x="14004" y="11863"/>
                </a:lnTo>
                <a:lnTo>
                  <a:pt x="13722" y="12029"/>
                </a:lnTo>
                <a:lnTo>
                  <a:pt x="13379" y="12218"/>
                </a:lnTo>
                <a:lnTo>
                  <a:pt x="12956" y="12454"/>
                </a:lnTo>
                <a:lnTo>
                  <a:pt x="12553" y="12714"/>
                </a:lnTo>
                <a:lnTo>
                  <a:pt x="11707" y="13187"/>
                </a:lnTo>
                <a:lnTo>
                  <a:pt x="11324" y="13400"/>
                </a:lnTo>
                <a:lnTo>
                  <a:pt x="11001" y="13589"/>
                </a:lnTo>
                <a:lnTo>
                  <a:pt x="10740" y="13730"/>
                </a:lnTo>
                <a:lnTo>
                  <a:pt x="10558" y="13849"/>
                </a:lnTo>
                <a:lnTo>
                  <a:pt x="10518" y="13872"/>
                </a:lnTo>
                <a:lnTo>
                  <a:pt x="10538" y="13778"/>
                </a:lnTo>
                <a:lnTo>
                  <a:pt x="10619" y="13589"/>
                </a:lnTo>
                <a:lnTo>
                  <a:pt x="10719" y="13258"/>
                </a:lnTo>
                <a:lnTo>
                  <a:pt x="10860" y="12856"/>
                </a:lnTo>
                <a:lnTo>
                  <a:pt x="11001" y="12407"/>
                </a:lnTo>
                <a:lnTo>
                  <a:pt x="11183" y="11887"/>
                </a:lnTo>
                <a:lnTo>
                  <a:pt x="11505" y="10895"/>
                </a:lnTo>
                <a:lnTo>
                  <a:pt x="11646" y="10446"/>
                </a:lnTo>
                <a:lnTo>
                  <a:pt x="11767" y="10067"/>
                </a:lnTo>
                <a:lnTo>
                  <a:pt x="11203" y="9358"/>
                </a:lnTo>
                <a:lnTo>
                  <a:pt x="10740" y="8579"/>
                </a:lnTo>
                <a:lnTo>
                  <a:pt x="10417" y="7728"/>
                </a:lnTo>
                <a:lnTo>
                  <a:pt x="10196" y="6853"/>
                </a:lnTo>
                <a:lnTo>
                  <a:pt x="10135" y="5932"/>
                </a:lnTo>
                <a:lnTo>
                  <a:pt x="10196" y="4939"/>
                </a:lnTo>
                <a:lnTo>
                  <a:pt x="10417" y="4018"/>
                </a:lnTo>
                <a:lnTo>
                  <a:pt x="10760" y="3167"/>
                </a:lnTo>
                <a:lnTo>
                  <a:pt x="11223" y="2387"/>
                </a:lnTo>
                <a:lnTo>
                  <a:pt x="11787" y="1725"/>
                </a:lnTo>
                <a:lnTo>
                  <a:pt x="12452" y="1111"/>
                </a:lnTo>
                <a:lnTo>
                  <a:pt x="13198" y="638"/>
                </a:lnTo>
                <a:lnTo>
                  <a:pt x="14024" y="284"/>
                </a:lnTo>
                <a:lnTo>
                  <a:pt x="14931" y="47"/>
                </a:lnTo>
                <a:lnTo>
                  <a:pt x="15857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defTabSz="456565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24" name="组合 23"/>
          <p:cNvGrpSpPr/>
          <p:nvPr/>
        </p:nvGrpSpPr>
        <p:grpSpPr>
          <a:xfrm>
            <a:off x="1375333" y="1712234"/>
            <a:ext cx="5224189" cy="747504"/>
            <a:chOff x="4849178" y="1625999"/>
            <a:chExt cx="5224189" cy="7475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文本框 55"/>
            <p:cNvSpPr txBox="1"/>
            <p:nvPr/>
          </p:nvSpPr>
          <p:spPr>
            <a:xfrm flipH="1">
              <a:off x="5947344" y="1702943"/>
              <a:ext cx="4126023" cy="67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熟练掌握Requests库安装配置及用法</a:t>
              </a:r>
            </a:p>
            <a:p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75333" y="2898029"/>
            <a:ext cx="6783705" cy="707886"/>
            <a:chOff x="4849178" y="1625999"/>
            <a:chExt cx="6783705" cy="707886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文本框 84"/>
            <p:cNvSpPr txBox="1"/>
            <p:nvPr/>
          </p:nvSpPr>
          <p:spPr>
            <a:xfrm flipH="1">
              <a:off x="5947093" y="1789829"/>
              <a:ext cx="5685790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开启Beautiful Soup之旅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74698" y="4084719"/>
            <a:ext cx="6446520" cy="707886"/>
            <a:chOff x="4849178" y="1625999"/>
            <a:chExt cx="6446520" cy="707886"/>
          </a:xfrm>
        </p:grpSpPr>
        <p:sp>
          <p:nvSpPr>
            <p:cNvPr id="35" name="等腰三角形 34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文本框 88"/>
            <p:cNvSpPr txBox="1"/>
            <p:nvPr/>
          </p:nvSpPr>
          <p:spPr>
            <a:xfrm flipH="1">
              <a:off x="5947093" y="1702834"/>
              <a:ext cx="5348605" cy="50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熟练掌握Xpath语法与lxml库的安装配置及用法。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 t="6957"/>
          <a:stretch>
            <a:fillRect/>
          </a:stretch>
        </p:blipFill>
        <p:spPr>
          <a:xfrm>
            <a:off x="6757670" y="1303655"/>
            <a:ext cx="5104765" cy="2658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755236" y="1078546"/>
            <a:ext cx="10191115" cy="186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谓语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谓语用来查找某个特定的节点或者包含某个指定的值的节点。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谓语被嵌在方括号中。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747" y="2415310"/>
            <a:ext cx="10454704" cy="4329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8500" y="2819400"/>
            <a:ext cx="3746500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/>
              <a:t>即查找是从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开始的，不是从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位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84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00760" y="1250315"/>
            <a:ext cx="101911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选取未知节点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38960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448" y="2335276"/>
            <a:ext cx="11277737" cy="23771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30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103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1488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2888834" y="159487"/>
            <a:ext cx="230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Xpath运算符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399" y="719092"/>
            <a:ext cx="8035827" cy="5871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30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 flipH="1">
            <a:off x="920336" y="467572"/>
            <a:ext cx="29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本章总结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 flipH="1">
            <a:off x="1086485" y="1281430"/>
            <a:ext cx="1019111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了解了如何使用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Request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爬取网页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掌握了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Beautiful Soup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的基本语法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掌握了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用法及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Xpath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基本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语法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 smtClean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1755374"/>
            <a:chOff x="18175157" y="1470759"/>
            <a:chExt cx="6799393" cy="1755374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flipH="1">
            <a:off x="5735955" y="4391025"/>
            <a:ext cx="620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21197" y="379347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>
            <a:off x="4807240" y="4333150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6" y="152395"/>
            <a:ext cx="6427700" cy="4665805"/>
            <a:chOff x="0" y="-2"/>
            <a:chExt cx="4823439" cy="350128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53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我们为什么要学习Requests？</a:t>
            </a:r>
          </a:p>
          <a:p>
            <a:pPr>
              <a:spcBef>
                <a:spcPts val="1200"/>
              </a:spcBef>
            </a:pP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Requests安装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会话（Cookies/超时配置/会话对象）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代理及SSL验证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86485" y="1555750"/>
            <a:ext cx="1054290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Requests安装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pip和easy_install万能包管理器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requests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easy_install requests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20336" y="1663929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190" y="3986530"/>
            <a:ext cx="9658985" cy="160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869536" y="2516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457804" y="4409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22985" y="1289050"/>
            <a:ext cx="10542905" cy="53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基本Get请求</a:t>
            </a: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requests.get(url, params=None, **kwargs)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基本POST请求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requests.post(url, data=None, json=None, **kwargs)</a:t>
            </a:r>
            <a:endParaRPr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kwargs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headers（头文件信息）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cookies（cookie包）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files（文件）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auth（HTTP身份验证）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timeout（超时设置）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6"/>
          <p:cNvSpPr txBox="1"/>
          <p:nvPr/>
        </p:nvSpPr>
        <p:spPr>
          <a:xfrm flipH="1">
            <a:off x="5814695" y="4436745"/>
            <a:ext cx="4608195" cy="199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allow_redirects（是否启用重定向）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proxies（协议代理）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verify（SSL证书验证）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stream（流）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cert（ssl证书文件路径）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2500" y="876300"/>
            <a:ext cx="147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6" y="467572"/>
            <a:ext cx="297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本章内容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 flipH="1">
            <a:off x="1012600" y="1104073"/>
            <a:ext cx="10542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基本请求（GET/POST）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查看基本返回信息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6272" y="1202658"/>
            <a:ext cx="0" cy="3764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0" y="2316709"/>
            <a:ext cx="6743700" cy="429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9143" y="3586245"/>
            <a:ext cx="7172325" cy="13144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77322" y="1758434"/>
            <a:ext cx="2406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http://www.antvv.com/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39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defRPr sz="20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21135</TotalTime>
  <Words>1321</Words>
  <Application>Microsoft Office PowerPoint</Application>
  <PresentationFormat>自定义</PresentationFormat>
  <Paragraphs>273</Paragraphs>
  <Slides>44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jinec</cp:lastModifiedBy>
  <cp:revision>398</cp:revision>
  <dcterms:created xsi:type="dcterms:W3CDTF">2015-09-11T13:14:00Z</dcterms:created>
  <dcterms:modified xsi:type="dcterms:W3CDTF">2020-05-04T13:08:48Z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