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1" r:id="rId9"/>
    <p:sldId id="273" r:id="rId10"/>
    <p:sldId id="274" r:id="rId11"/>
    <p:sldId id="275" r:id="rId12"/>
    <p:sldId id="276" r:id="rId13"/>
    <p:sldId id="278" r:id="rId14"/>
    <p:sldId id="277" r:id="rId15"/>
    <p:sldId id="279" r:id="rId16"/>
    <p:sldId id="280" r:id="rId17"/>
    <p:sldId id="264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752F19-7FFC-2D49-B5B9-70EDF788D440}" type="doc">
      <dgm:prSet loTypeId="urn:microsoft.com/office/officeart/2005/8/layout/chart3" loCatId="" qsTypeId="urn:microsoft.com/office/officeart/2005/8/quickstyle/simple4" qsCatId="simple" csTypeId="urn:microsoft.com/office/officeart/2005/8/colors/colorful4" csCatId="colorful" phldr="1"/>
      <dgm:spPr/>
    </dgm:pt>
    <dgm:pt modelId="{08522743-968C-A94E-AD84-490D37D34351}">
      <dgm:prSet phldrT="[Text]" custT="1"/>
      <dgm:spPr>
        <a:solidFill>
          <a:srgbClr val="381460"/>
        </a:solidFill>
      </dgm:spPr>
      <dgm:t>
        <a:bodyPr/>
        <a:lstStyle/>
        <a:p>
          <a:r>
            <a:rPr lang="en-US" sz="1800" b="1">
              <a:solidFill>
                <a:schemeClr val="bg1"/>
              </a:solidFill>
            </a:rPr>
            <a:t>Extract Time-Date from Timestamp</a:t>
          </a:r>
          <a:endParaRPr lang="en-US" sz="1800" b="1" dirty="0">
            <a:solidFill>
              <a:schemeClr val="bg1"/>
            </a:solidFill>
          </a:endParaRPr>
        </a:p>
      </dgm:t>
    </dgm:pt>
    <dgm:pt modelId="{CC826A34-C539-0949-8B0D-96D54F618E67}" type="parTrans" cxnId="{56480252-E901-FB47-AAE4-D02B2965E57B}">
      <dgm:prSet/>
      <dgm:spPr/>
      <dgm:t>
        <a:bodyPr/>
        <a:lstStyle/>
        <a:p>
          <a:endParaRPr lang="en-US"/>
        </a:p>
      </dgm:t>
    </dgm:pt>
    <dgm:pt modelId="{2D61EBB1-0AC3-4946-B0A6-BDFE63A05ADA}" type="sibTrans" cxnId="{56480252-E901-FB47-AAE4-D02B2965E57B}">
      <dgm:prSet/>
      <dgm:spPr/>
      <dgm:t>
        <a:bodyPr/>
        <a:lstStyle/>
        <a:p>
          <a:endParaRPr lang="en-US"/>
        </a:p>
      </dgm:t>
    </dgm:pt>
    <dgm:pt modelId="{F09F682A-70BC-1249-80D2-7BAE50CF157C}">
      <dgm:prSet phldrT="[Text]" custT="1"/>
      <dgm:spPr>
        <a:solidFill>
          <a:srgbClr val="D40E8C"/>
        </a:solidFill>
      </dgm:spPr>
      <dgm:t>
        <a:bodyPr/>
        <a:lstStyle/>
        <a:p>
          <a:r>
            <a:rPr lang="en-US" sz="1800" b="1">
              <a:solidFill>
                <a:schemeClr val="bg1"/>
              </a:solidFill>
            </a:rPr>
            <a:t>22000 Missing Values of Zip Codes</a:t>
          </a:r>
          <a:endParaRPr lang="en-US" sz="1800" b="1" dirty="0">
            <a:solidFill>
              <a:schemeClr val="bg1"/>
            </a:solidFill>
          </a:endParaRPr>
        </a:p>
      </dgm:t>
    </dgm:pt>
    <dgm:pt modelId="{DE79EC60-828C-C848-AE4E-C16ADC95D53F}" type="parTrans" cxnId="{1FEC1E9B-305F-D344-B60C-649CDE8DB2F9}">
      <dgm:prSet/>
      <dgm:spPr/>
      <dgm:t>
        <a:bodyPr/>
        <a:lstStyle/>
        <a:p>
          <a:endParaRPr lang="en-US"/>
        </a:p>
      </dgm:t>
    </dgm:pt>
    <dgm:pt modelId="{AAA4B3C0-8598-D348-86A0-B0C122FCA106}" type="sibTrans" cxnId="{1FEC1E9B-305F-D344-B60C-649CDE8DB2F9}">
      <dgm:prSet/>
      <dgm:spPr/>
      <dgm:t>
        <a:bodyPr/>
        <a:lstStyle/>
        <a:p>
          <a:endParaRPr lang="en-US"/>
        </a:p>
      </dgm:t>
    </dgm:pt>
    <dgm:pt modelId="{31D25130-8753-BD4D-AFED-87467824A4BC}">
      <dgm:prSet phldrT="[Text]" custT="1"/>
      <dgm:spPr>
        <a:solidFill>
          <a:srgbClr val="F57C14"/>
        </a:solidFill>
      </dgm:spPr>
      <dgm:t>
        <a:bodyPr/>
        <a:lstStyle/>
        <a:p>
          <a:r>
            <a:rPr lang="en-US" sz="1800" b="1">
              <a:solidFill>
                <a:schemeClr val="bg1"/>
              </a:solidFill>
            </a:rPr>
            <a:t>Categorize Emergency Calls</a:t>
          </a:r>
          <a:endParaRPr lang="en-US" sz="1800" b="1" dirty="0">
            <a:solidFill>
              <a:schemeClr val="bg1"/>
            </a:solidFill>
          </a:endParaRPr>
        </a:p>
      </dgm:t>
    </dgm:pt>
    <dgm:pt modelId="{D64FFA90-FEB3-3942-9C66-3C30B3F001DB}" type="parTrans" cxnId="{3438E426-7A1B-094C-B92A-CA661EF3E519}">
      <dgm:prSet/>
      <dgm:spPr/>
      <dgm:t>
        <a:bodyPr/>
        <a:lstStyle/>
        <a:p>
          <a:endParaRPr lang="en-US"/>
        </a:p>
      </dgm:t>
    </dgm:pt>
    <dgm:pt modelId="{DAC360F2-ECF8-5849-9A20-B049FE7508B5}" type="sibTrans" cxnId="{3438E426-7A1B-094C-B92A-CA661EF3E519}">
      <dgm:prSet/>
      <dgm:spPr/>
      <dgm:t>
        <a:bodyPr/>
        <a:lstStyle/>
        <a:p>
          <a:endParaRPr lang="en-US"/>
        </a:p>
      </dgm:t>
    </dgm:pt>
    <dgm:pt modelId="{915E4E87-802E-9F42-8F09-8391DB98625A}" type="pres">
      <dgm:prSet presAssocID="{17752F19-7FFC-2D49-B5B9-70EDF788D440}" presName="compositeShape" presStyleCnt="0">
        <dgm:presLayoutVars>
          <dgm:chMax val="7"/>
          <dgm:dir/>
          <dgm:resizeHandles val="exact"/>
        </dgm:presLayoutVars>
      </dgm:prSet>
      <dgm:spPr/>
    </dgm:pt>
    <dgm:pt modelId="{7D97C701-CA70-1045-B83A-44B742FD4B75}" type="pres">
      <dgm:prSet presAssocID="{17752F19-7FFC-2D49-B5B9-70EDF788D440}" presName="wedge1" presStyleLbl="node1" presStyleIdx="0" presStyleCnt="3" custLinFactNeighborX="-299" custLinFactNeighborY="-2184"/>
      <dgm:spPr/>
    </dgm:pt>
    <dgm:pt modelId="{7F412E35-368F-A041-B1FE-E67BDD333113}" type="pres">
      <dgm:prSet presAssocID="{17752F19-7FFC-2D49-B5B9-70EDF788D44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45B2168-0E2A-3D48-9B2B-70CE3DA0C5F9}" type="pres">
      <dgm:prSet presAssocID="{17752F19-7FFC-2D49-B5B9-70EDF788D440}" presName="wedge2" presStyleLbl="node1" presStyleIdx="1" presStyleCnt="3" custLinFactNeighborX="2718" custLinFactNeighborY="-3262"/>
      <dgm:spPr/>
    </dgm:pt>
    <dgm:pt modelId="{EF190887-A14E-F74B-879D-86416E5FBCF8}" type="pres">
      <dgm:prSet presAssocID="{17752F19-7FFC-2D49-B5B9-70EDF788D44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51FC418-D44D-274A-B215-4FDEA1527C80}" type="pres">
      <dgm:prSet presAssocID="{17752F19-7FFC-2D49-B5B9-70EDF788D440}" presName="wedge3" presStyleLbl="node1" presStyleIdx="2" presStyleCnt="3" custLinFactNeighborX="1088" custLinFactNeighborY="-4895"/>
      <dgm:spPr/>
    </dgm:pt>
    <dgm:pt modelId="{591B0942-3668-484F-B6A0-5D55B3032B98}" type="pres">
      <dgm:prSet presAssocID="{17752F19-7FFC-2D49-B5B9-70EDF788D44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FEC1E9B-305F-D344-B60C-649CDE8DB2F9}" srcId="{17752F19-7FFC-2D49-B5B9-70EDF788D440}" destId="{F09F682A-70BC-1249-80D2-7BAE50CF157C}" srcOrd="2" destOrd="0" parTransId="{DE79EC60-828C-C848-AE4E-C16ADC95D53F}" sibTransId="{AAA4B3C0-8598-D348-86A0-B0C122FCA106}"/>
    <dgm:cxn modelId="{3438E426-7A1B-094C-B92A-CA661EF3E519}" srcId="{17752F19-7FFC-2D49-B5B9-70EDF788D440}" destId="{31D25130-8753-BD4D-AFED-87467824A4BC}" srcOrd="1" destOrd="0" parTransId="{D64FFA90-FEB3-3942-9C66-3C30B3F001DB}" sibTransId="{DAC360F2-ECF8-5849-9A20-B049FE7508B5}"/>
    <dgm:cxn modelId="{E8B3E93C-1CE9-504F-8756-B8EEDBC27B23}" type="presOf" srcId="{F09F682A-70BC-1249-80D2-7BAE50CF157C}" destId="{651FC418-D44D-274A-B215-4FDEA1527C80}" srcOrd="0" destOrd="0" presId="urn:microsoft.com/office/officeart/2005/8/layout/chart3"/>
    <dgm:cxn modelId="{DBDB955E-E2CA-174D-825F-0273B308626C}" type="presOf" srcId="{17752F19-7FFC-2D49-B5B9-70EDF788D440}" destId="{915E4E87-802E-9F42-8F09-8391DB98625A}" srcOrd="0" destOrd="0" presId="urn:microsoft.com/office/officeart/2005/8/layout/chart3"/>
    <dgm:cxn modelId="{D8D79A87-F41E-9541-9FC6-245620513FD4}" type="presOf" srcId="{08522743-968C-A94E-AD84-490D37D34351}" destId="{7F412E35-368F-A041-B1FE-E67BDD333113}" srcOrd="1" destOrd="0" presId="urn:microsoft.com/office/officeart/2005/8/layout/chart3"/>
    <dgm:cxn modelId="{62413248-3AC2-2643-9BC2-E8ADED6DF9BA}" type="presOf" srcId="{F09F682A-70BC-1249-80D2-7BAE50CF157C}" destId="{591B0942-3668-484F-B6A0-5D55B3032B98}" srcOrd="1" destOrd="0" presId="urn:microsoft.com/office/officeart/2005/8/layout/chart3"/>
    <dgm:cxn modelId="{1AEC6738-CE6E-1144-AA6E-F083ECA33D3C}" type="presOf" srcId="{31D25130-8753-BD4D-AFED-87467824A4BC}" destId="{EF190887-A14E-F74B-879D-86416E5FBCF8}" srcOrd="1" destOrd="0" presId="urn:microsoft.com/office/officeart/2005/8/layout/chart3"/>
    <dgm:cxn modelId="{ADA7690B-6831-0A46-A7D2-57719E66A5CC}" type="presOf" srcId="{31D25130-8753-BD4D-AFED-87467824A4BC}" destId="{845B2168-0E2A-3D48-9B2B-70CE3DA0C5F9}" srcOrd="0" destOrd="0" presId="urn:microsoft.com/office/officeart/2005/8/layout/chart3"/>
    <dgm:cxn modelId="{4E8F49F2-F7B0-5D47-9178-C5428F6EE549}" type="presOf" srcId="{08522743-968C-A94E-AD84-490D37D34351}" destId="{7D97C701-CA70-1045-B83A-44B742FD4B75}" srcOrd="0" destOrd="0" presId="urn:microsoft.com/office/officeart/2005/8/layout/chart3"/>
    <dgm:cxn modelId="{56480252-E901-FB47-AAE4-D02B2965E57B}" srcId="{17752F19-7FFC-2D49-B5B9-70EDF788D440}" destId="{08522743-968C-A94E-AD84-490D37D34351}" srcOrd="0" destOrd="0" parTransId="{CC826A34-C539-0949-8B0D-96D54F618E67}" sibTransId="{2D61EBB1-0AC3-4946-B0A6-BDFE63A05ADA}"/>
    <dgm:cxn modelId="{A53F558E-92CF-4648-A1E2-487DB733AC43}" type="presParOf" srcId="{915E4E87-802E-9F42-8F09-8391DB98625A}" destId="{7D97C701-CA70-1045-B83A-44B742FD4B75}" srcOrd="0" destOrd="0" presId="urn:microsoft.com/office/officeart/2005/8/layout/chart3"/>
    <dgm:cxn modelId="{08BA7788-89AF-BC4E-9329-E887F8DAEE2A}" type="presParOf" srcId="{915E4E87-802E-9F42-8F09-8391DB98625A}" destId="{7F412E35-368F-A041-B1FE-E67BDD333113}" srcOrd="1" destOrd="0" presId="urn:microsoft.com/office/officeart/2005/8/layout/chart3"/>
    <dgm:cxn modelId="{A891D381-CFF8-D94B-92B4-08AC7225724E}" type="presParOf" srcId="{915E4E87-802E-9F42-8F09-8391DB98625A}" destId="{845B2168-0E2A-3D48-9B2B-70CE3DA0C5F9}" srcOrd="2" destOrd="0" presId="urn:microsoft.com/office/officeart/2005/8/layout/chart3"/>
    <dgm:cxn modelId="{46421CD5-F8D8-4D41-B9F5-1F6124A1C57F}" type="presParOf" srcId="{915E4E87-802E-9F42-8F09-8391DB98625A}" destId="{EF190887-A14E-F74B-879D-86416E5FBCF8}" srcOrd="3" destOrd="0" presId="urn:microsoft.com/office/officeart/2005/8/layout/chart3"/>
    <dgm:cxn modelId="{36F0E794-AE4B-0844-BC40-09250DE22EBA}" type="presParOf" srcId="{915E4E87-802E-9F42-8F09-8391DB98625A}" destId="{651FC418-D44D-274A-B215-4FDEA1527C80}" srcOrd="4" destOrd="0" presId="urn:microsoft.com/office/officeart/2005/8/layout/chart3"/>
    <dgm:cxn modelId="{EEFC5D2C-1018-954F-B7B6-A002FC9BB3ED}" type="presParOf" srcId="{915E4E87-802E-9F42-8F09-8391DB98625A}" destId="{591B0942-3668-484F-B6A0-5D55B3032B98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193966-916D-8C4D-A9A7-BCBB241873C7}" type="doc">
      <dgm:prSet loTypeId="urn:microsoft.com/office/officeart/2005/8/layout/arrow6" loCatId="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E1D76A5-A4F8-1747-BC95-092E269344C9}">
      <dgm:prSet phldrT="[Text]"/>
      <dgm:spPr>
        <a:xfrm>
          <a:off x="459873" y="774421"/>
          <a:ext cx="1264652" cy="751126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Arial" panose="020B0604020202020204"/>
              <a:ea typeface="+mn-ea"/>
              <a:cs typeface="+mn-cs"/>
            </a:rPr>
            <a:t>Challenges</a:t>
          </a:r>
        </a:p>
      </dgm:t>
    </dgm:pt>
    <dgm:pt modelId="{C943FEC7-D582-CF46-A315-1FE454BF06BD}" type="parTrans" cxnId="{E97576B8-6EB2-DA46-8BAA-AF8927BBAC15}">
      <dgm:prSet/>
      <dgm:spPr/>
      <dgm:t>
        <a:bodyPr/>
        <a:lstStyle/>
        <a:p>
          <a:endParaRPr lang="en-US"/>
        </a:p>
      </dgm:t>
    </dgm:pt>
    <dgm:pt modelId="{9400AB12-9A05-424C-9A4A-D83A422FB2B5}" type="sibTrans" cxnId="{E97576B8-6EB2-DA46-8BAA-AF8927BBAC15}">
      <dgm:prSet/>
      <dgm:spPr/>
      <dgm:t>
        <a:bodyPr/>
        <a:lstStyle/>
        <a:p>
          <a:endParaRPr lang="en-US"/>
        </a:p>
      </dgm:t>
    </dgm:pt>
    <dgm:pt modelId="{28E8FA92-BF3A-7D4D-959C-EBF7FB7C2D37}">
      <dgm:prSet phldrT="[Text]"/>
      <dgm:spPr>
        <a:xfrm>
          <a:off x="1916139" y="1019687"/>
          <a:ext cx="1494588" cy="751126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Arial" panose="020B0604020202020204"/>
              <a:ea typeface="+mn-ea"/>
              <a:cs typeface="+mn-cs"/>
            </a:rPr>
            <a:t>Solution</a:t>
          </a:r>
        </a:p>
      </dgm:t>
    </dgm:pt>
    <dgm:pt modelId="{8EBCDCDB-EFC1-C64C-B32A-3A09155B78D8}" type="parTrans" cxnId="{E418943D-E4B7-5F41-B757-4D5AA7599B58}">
      <dgm:prSet/>
      <dgm:spPr/>
      <dgm:t>
        <a:bodyPr/>
        <a:lstStyle/>
        <a:p>
          <a:endParaRPr lang="en-US"/>
        </a:p>
      </dgm:t>
    </dgm:pt>
    <dgm:pt modelId="{5A4EEEE9-595F-7D49-8579-9048B0F661CF}" type="sibTrans" cxnId="{E418943D-E4B7-5F41-B757-4D5AA7599B58}">
      <dgm:prSet/>
      <dgm:spPr/>
      <dgm:t>
        <a:bodyPr/>
        <a:lstStyle/>
        <a:p>
          <a:endParaRPr lang="en-US"/>
        </a:p>
      </dgm:t>
    </dgm:pt>
    <dgm:pt modelId="{F8D03B6B-3B83-3E4B-AF85-74C67837AB0B}" type="pres">
      <dgm:prSet presAssocID="{DF193966-916D-8C4D-A9A7-BCBB241873C7}" presName="compositeShape" presStyleCnt="0">
        <dgm:presLayoutVars>
          <dgm:chMax val="2"/>
          <dgm:dir/>
          <dgm:resizeHandles val="exact"/>
        </dgm:presLayoutVars>
      </dgm:prSet>
      <dgm:spPr/>
    </dgm:pt>
    <dgm:pt modelId="{C82BD499-60BC-C24F-84A6-4063B86263EB}" type="pres">
      <dgm:prSet presAssocID="{DF193966-916D-8C4D-A9A7-BCBB241873C7}" presName="ribbon" presStyleLbl="node1" presStyleIdx="0" presStyleCnt="1" custLinFactNeighborX="2468"/>
      <dgm:spPr>
        <a:xfrm>
          <a:off x="0" y="506162"/>
          <a:ext cx="3832279" cy="1532911"/>
        </a:xfrm>
        <a:prstGeom prst="leftRightRibbon">
          <a:avLst/>
        </a:prstGeom>
        <a:solidFill>
          <a:srgbClr val="31B4E6"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</dgm:pt>
    <dgm:pt modelId="{AF2CD68F-6320-A041-9A10-BA339C6344C1}" type="pres">
      <dgm:prSet presAssocID="{DF193966-916D-8C4D-A9A7-BCBB241873C7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95A7F51F-DAAB-674F-A50E-606FB813A8BE}" type="pres">
      <dgm:prSet presAssocID="{DF193966-916D-8C4D-A9A7-BCBB241873C7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080285B-0D73-6B4A-A5A0-8949B2C34D66}" type="presOf" srcId="{CE1D76A5-A4F8-1747-BC95-092E269344C9}" destId="{AF2CD68F-6320-A041-9A10-BA339C6344C1}" srcOrd="0" destOrd="0" presId="urn:microsoft.com/office/officeart/2005/8/layout/arrow6"/>
    <dgm:cxn modelId="{E97576B8-6EB2-DA46-8BAA-AF8927BBAC15}" srcId="{DF193966-916D-8C4D-A9A7-BCBB241873C7}" destId="{CE1D76A5-A4F8-1747-BC95-092E269344C9}" srcOrd="0" destOrd="0" parTransId="{C943FEC7-D582-CF46-A315-1FE454BF06BD}" sibTransId="{9400AB12-9A05-424C-9A4A-D83A422FB2B5}"/>
    <dgm:cxn modelId="{8885FE00-E38A-E342-97E3-AA79FD1D3C5F}" type="presOf" srcId="{DF193966-916D-8C4D-A9A7-BCBB241873C7}" destId="{F8D03B6B-3B83-3E4B-AF85-74C67837AB0B}" srcOrd="0" destOrd="0" presId="urn:microsoft.com/office/officeart/2005/8/layout/arrow6"/>
    <dgm:cxn modelId="{E418943D-E4B7-5F41-B757-4D5AA7599B58}" srcId="{DF193966-916D-8C4D-A9A7-BCBB241873C7}" destId="{28E8FA92-BF3A-7D4D-959C-EBF7FB7C2D37}" srcOrd="1" destOrd="0" parTransId="{8EBCDCDB-EFC1-C64C-B32A-3A09155B78D8}" sibTransId="{5A4EEEE9-595F-7D49-8579-9048B0F661CF}"/>
    <dgm:cxn modelId="{3B587247-33B6-9D47-9C5A-B3C9F1CF17EF}" type="presOf" srcId="{28E8FA92-BF3A-7D4D-959C-EBF7FB7C2D37}" destId="{95A7F51F-DAAB-674F-A50E-606FB813A8BE}" srcOrd="0" destOrd="0" presId="urn:microsoft.com/office/officeart/2005/8/layout/arrow6"/>
    <dgm:cxn modelId="{15A8DC4C-887A-D04A-93EC-8A27FC310AFC}" type="presParOf" srcId="{F8D03B6B-3B83-3E4B-AF85-74C67837AB0B}" destId="{C82BD499-60BC-C24F-84A6-4063B86263EB}" srcOrd="0" destOrd="0" presId="urn:microsoft.com/office/officeart/2005/8/layout/arrow6"/>
    <dgm:cxn modelId="{41163CDF-B58F-3848-A29B-B3D9B3B745B4}" type="presParOf" srcId="{F8D03B6B-3B83-3E4B-AF85-74C67837AB0B}" destId="{AF2CD68F-6320-A041-9A10-BA339C6344C1}" srcOrd="1" destOrd="0" presId="urn:microsoft.com/office/officeart/2005/8/layout/arrow6"/>
    <dgm:cxn modelId="{63A0D628-2F6A-A042-A362-6EDDBE7E8CEF}" type="presParOf" srcId="{F8D03B6B-3B83-3E4B-AF85-74C67837AB0B}" destId="{95A7F51F-DAAB-674F-A50E-606FB813A8BE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7C701-CA70-1045-B83A-44B742FD4B75}">
      <dsp:nvSpPr>
        <dsp:cNvPr id="0" name=""/>
        <dsp:cNvSpPr/>
      </dsp:nvSpPr>
      <dsp:spPr>
        <a:xfrm>
          <a:off x="443263" y="239218"/>
          <a:ext cx="3755770" cy="3755770"/>
        </a:xfrm>
        <a:prstGeom prst="pie">
          <a:avLst>
            <a:gd name="adj1" fmla="val 16200000"/>
            <a:gd name="adj2" fmla="val 1800000"/>
          </a:avLst>
        </a:prstGeom>
        <a:solidFill>
          <a:srgbClr val="381460"/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bg1"/>
              </a:solidFill>
            </a:rPr>
            <a:t>Extract Time-Date from Timestamp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2485239" y="932247"/>
        <a:ext cx="1274279" cy="1251923"/>
      </dsp:txXfrm>
    </dsp:sp>
    <dsp:sp modelId="{845B2168-0E2A-3D48-9B2B-70CE3DA0C5F9}">
      <dsp:nvSpPr>
        <dsp:cNvPr id="0" name=""/>
        <dsp:cNvSpPr/>
      </dsp:nvSpPr>
      <dsp:spPr>
        <a:xfrm>
          <a:off x="362973" y="310510"/>
          <a:ext cx="3755770" cy="3755770"/>
        </a:xfrm>
        <a:prstGeom prst="pie">
          <a:avLst>
            <a:gd name="adj1" fmla="val 1800000"/>
            <a:gd name="adj2" fmla="val 9000000"/>
          </a:avLst>
        </a:prstGeom>
        <a:solidFill>
          <a:srgbClr val="F57C14"/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bg1"/>
              </a:solidFill>
            </a:rPr>
            <a:t>Categorize Emergency Calls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1391339" y="2680222"/>
        <a:ext cx="1699038" cy="1162500"/>
      </dsp:txXfrm>
    </dsp:sp>
    <dsp:sp modelId="{651FC418-D44D-274A-B215-4FDEA1527C80}">
      <dsp:nvSpPr>
        <dsp:cNvPr id="0" name=""/>
        <dsp:cNvSpPr/>
      </dsp:nvSpPr>
      <dsp:spPr>
        <a:xfrm>
          <a:off x="301754" y="249178"/>
          <a:ext cx="3755770" cy="3755770"/>
        </a:xfrm>
        <a:prstGeom prst="pie">
          <a:avLst>
            <a:gd name="adj1" fmla="val 9000000"/>
            <a:gd name="adj2" fmla="val 16200000"/>
          </a:avLst>
        </a:prstGeom>
        <a:solidFill>
          <a:srgbClr val="D40E8C"/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bg1"/>
              </a:solidFill>
            </a:rPr>
            <a:t>22000 Missing Values of Zip Codes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704158" y="986918"/>
        <a:ext cx="1274279" cy="12519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2BD499-60BC-C24F-84A6-4063B86263EB}">
      <dsp:nvSpPr>
        <dsp:cNvPr id="0" name=""/>
        <dsp:cNvSpPr/>
      </dsp:nvSpPr>
      <dsp:spPr>
        <a:xfrm>
          <a:off x="0" y="506162"/>
          <a:ext cx="3832279" cy="1532911"/>
        </a:xfrm>
        <a:prstGeom prst="leftRightRibbon">
          <a:avLst/>
        </a:prstGeom>
        <a:solidFill>
          <a:srgbClr val="31B4E6"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F2CD68F-6320-A041-9A10-BA339C6344C1}">
      <dsp:nvSpPr>
        <dsp:cNvPr id="0" name=""/>
        <dsp:cNvSpPr/>
      </dsp:nvSpPr>
      <dsp:spPr>
        <a:xfrm>
          <a:off x="459873" y="774421"/>
          <a:ext cx="1264652" cy="751126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7564" rIns="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" lastClr="FFFFFF"/>
              </a:solidFill>
              <a:latin typeface="Arial" panose="020B0604020202020204"/>
              <a:ea typeface="+mn-ea"/>
              <a:cs typeface="+mn-cs"/>
            </a:rPr>
            <a:t>Challenges</a:t>
          </a:r>
        </a:p>
      </dsp:txBody>
      <dsp:txXfrm>
        <a:off x="459873" y="774421"/>
        <a:ext cx="1264652" cy="751126"/>
      </dsp:txXfrm>
    </dsp:sp>
    <dsp:sp modelId="{95A7F51F-DAAB-674F-A50E-606FB813A8BE}">
      <dsp:nvSpPr>
        <dsp:cNvPr id="0" name=""/>
        <dsp:cNvSpPr/>
      </dsp:nvSpPr>
      <dsp:spPr>
        <a:xfrm>
          <a:off x="1916139" y="1019687"/>
          <a:ext cx="1494588" cy="751126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7564" rIns="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" lastClr="FFFFFF"/>
              </a:solidFill>
              <a:latin typeface="Arial" panose="020B0604020202020204"/>
              <a:ea typeface="+mn-ea"/>
              <a:cs typeface="+mn-cs"/>
            </a:rPr>
            <a:t>Solution</a:t>
          </a:r>
        </a:p>
      </dsp:txBody>
      <dsp:txXfrm>
        <a:off x="1916139" y="1019687"/>
        <a:ext cx="1494588" cy="751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Emergency - 911 Calls from Montgomery County, PA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21158" y="5517932"/>
            <a:ext cx="1677440" cy="36471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Jinesh Dhruv</a:t>
            </a:r>
          </a:p>
        </p:txBody>
      </p:sp>
    </p:spTree>
    <p:extLst>
      <p:ext uri="{BB962C8B-B14F-4D97-AF65-F5344CB8AC3E}">
        <p14:creationId xmlns:p14="http://schemas.microsoft.com/office/powerpoint/2010/main" val="4230094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532" y="487476"/>
            <a:ext cx="8911687" cy="1280890"/>
          </a:xfrm>
        </p:spPr>
        <p:txBody>
          <a:bodyPr/>
          <a:lstStyle/>
          <a:p>
            <a:r>
              <a:rPr lang="en-US" dirty="0"/>
              <a:t>Data Visualization &amp; Interpretation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1509" y="2766468"/>
            <a:ext cx="4844685" cy="1991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Calls have been reduced in 2017</a:t>
            </a:r>
          </a:p>
          <a:p>
            <a:endParaRPr lang="en-US" dirty="0"/>
          </a:p>
          <a:p>
            <a:r>
              <a:rPr lang="en-US" dirty="0"/>
              <a:t> No natural calamity like snowstorm in 2017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194" y="1485578"/>
            <a:ext cx="6287502" cy="506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9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532" y="487476"/>
            <a:ext cx="8911687" cy="1280890"/>
          </a:xfrm>
        </p:spPr>
        <p:txBody>
          <a:bodyPr/>
          <a:lstStyle/>
          <a:p>
            <a:r>
              <a:rPr lang="en-US" dirty="0"/>
              <a:t>Data Visualization &amp; Interpretation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03" y="2532864"/>
            <a:ext cx="7019334" cy="31479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032" y="1613336"/>
            <a:ext cx="6140633" cy="483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29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6691" y="487476"/>
            <a:ext cx="8911687" cy="1280890"/>
          </a:xfrm>
        </p:spPr>
        <p:txBody>
          <a:bodyPr/>
          <a:lstStyle/>
          <a:p>
            <a:r>
              <a:rPr lang="en-US" dirty="0"/>
              <a:t>Data Visualization &amp; Interpretation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62433" y="1279994"/>
            <a:ext cx="10667415" cy="16208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Normalization formula: Normalized value = (Count of each type / Population density)  * 100														    (Total count of all type) </a:t>
            </a:r>
          </a:p>
          <a:p>
            <a:r>
              <a:rPr lang="en-US" dirty="0"/>
              <a:t> Norristown had approximate 60% of EMS calls which is the highest percentage among all 3 township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784" y="2783333"/>
            <a:ext cx="7769815" cy="365540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6085490" y="1597572"/>
            <a:ext cx="5339255" cy="21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716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6691" y="487476"/>
            <a:ext cx="8911687" cy="1280890"/>
          </a:xfrm>
        </p:spPr>
        <p:txBody>
          <a:bodyPr/>
          <a:lstStyle/>
          <a:p>
            <a:r>
              <a:rPr lang="en-US" dirty="0"/>
              <a:t>Data Visualization &amp; Interpretation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37" y="2017987"/>
            <a:ext cx="10795994" cy="467757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944414" y="1563655"/>
            <a:ext cx="8997312" cy="908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Norristown and Abington has highest number of respiratory emergency calls</a:t>
            </a:r>
          </a:p>
        </p:txBody>
      </p:sp>
    </p:spTree>
    <p:extLst>
      <p:ext uri="{BB962C8B-B14F-4D97-AF65-F5344CB8AC3E}">
        <p14:creationId xmlns:p14="http://schemas.microsoft.com/office/powerpoint/2010/main" val="416136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6691" y="508496"/>
            <a:ext cx="9157640" cy="792519"/>
          </a:xfrm>
        </p:spPr>
        <p:txBody>
          <a:bodyPr/>
          <a:lstStyle/>
          <a:p>
            <a:r>
              <a:rPr lang="en-US" dirty="0"/>
              <a:t>Data Visualization &amp; Interpretation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45908" y="1521733"/>
            <a:ext cx="10667415" cy="1063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Vehicle accident dominates the reason for call in all area</a:t>
            </a:r>
          </a:p>
          <a:p>
            <a:r>
              <a:rPr lang="en-US" dirty="0"/>
              <a:t>The second most reason is ﬁre alarm in Abington and Lower Merion which is strange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38" y="2343458"/>
            <a:ext cx="10584310" cy="448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72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6691" y="508496"/>
            <a:ext cx="9157640" cy="792519"/>
          </a:xfrm>
        </p:spPr>
        <p:txBody>
          <a:bodyPr/>
          <a:lstStyle/>
          <a:p>
            <a:r>
              <a:rPr lang="en-US" dirty="0"/>
              <a:t>Data Visualization &amp; Interpretation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45908" y="1521733"/>
            <a:ext cx="10667415" cy="1063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Norristown had maximum late night accidents</a:t>
            </a:r>
          </a:p>
          <a:p>
            <a:r>
              <a:rPr lang="en-US" dirty="0"/>
              <a:t>Abington had maximum accidents between 5pm to 6pm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750" y="2320695"/>
            <a:ext cx="9132906" cy="453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74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6691" y="508496"/>
            <a:ext cx="9157640" cy="792519"/>
          </a:xfrm>
        </p:spPr>
        <p:txBody>
          <a:bodyPr/>
          <a:lstStyle/>
          <a:p>
            <a:r>
              <a:rPr lang="en-US" dirty="0"/>
              <a:t>Data Visualization &amp; Interpretation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08667" y="1301015"/>
            <a:ext cx="10667415" cy="1063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EMS calls are maximum between 10am to 1pm for Abington and Lower Merion</a:t>
            </a:r>
          </a:p>
          <a:p>
            <a:r>
              <a:rPr lang="en-US" dirty="0"/>
              <a:t>Norristown has maximum major calls between 10am to 8pm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036" y="2270168"/>
            <a:ext cx="9315295" cy="458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38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383" y="497985"/>
            <a:ext cx="8911687" cy="1280890"/>
          </a:xfrm>
        </p:spPr>
        <p:txBody>
          <a:bodyPr/>
          <a:lstStyle/>
          <a:p>
            <a:r>
              <a:rPr lang="en-US" dirty="0"/>
              <a:t>Data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383" y="1681655"/>
            <a:ext cx="9788261" cy="74623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Goal:  </a:t>
            </a:r>
            <a:r>
              <a:rPr lang="en-US" dirty="0"/>
              <a:t>To predict the type of emergency call based on the area and time at which most emergency calls can be expected from that area.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29384" y="3179379"/>
            <a:ext cx="5075914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Feature Selection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of Random Forest, Naïve Bayes, J48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683" y="2302921"/>
            <a:ext cx="5402317" cy="440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03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9960" y="529517"/>
            <a:ext cx="8911687" cy="128089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9960" y="2028497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Visualization graphs helped to understand:</a:t>
            </a:r>
          </a:p>
          <a:p>
            <a:r>
              <a:rPr lang="en-US" dirty="0"/>
              <a:t>911 calls are made during 3pm to 5pm</a:t>
            </a:r>
          </a:p>
          <a:p>
            <a:r>
              <a:rPr lang="en-US" dirty="0"/>
              <a:t>Calls are more on weekday compare to weekends</a:t>
            </a:r>
          </a:p>
          <a:p>
            <a:r>
              <a:rPr lang="en-US" dirty="0"/>
              <a:t>Traﬃc accidents are maximum during 3pm to 5pm</a:t>
            </a:r>
          </a:p>
          <a:p>
            <a:r>
              <a:rPr lang="en-US" dirty="0"/>
              <a:t>Abington, Lower Merion and Norristown had maximum 911 calls</a:t>
            </a:r>
          </a:p>
          <a:p>
            <a:r>
              <a:rPr lang="en-US" dirty="0"/>
              <a:t>EMS calls are the most during 9am to 2pm for the above townships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results of this analysis can help the public safety services to make strategic decisions about how to fairly allocate ﬁre, medical and police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1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3506" y="561048"/>
            <a:ext cx="8911687" cy="1280890"/>
          </a:xfrm>
        </p:spPr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812" y="2081048"/>
            <a:ext cx="6638871" cy="3489435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911</a:t>
            </a:r>
            <a:r>
              <a:rPr lang="en-US" dirty="0"/>
              <a:t> has been designated as the "Universal Emergency Number," for citizens throughout the United States to request emergency assistance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1968, </a:t>
            </a:r>
            <a:r>
              <a:rPr lang="en-US" b="1" dirty="0"/>
              <a:t>911</a:t>
            </a:r>
            <a:r>
              <a:rPr lang="en-US" dirty="0"/>
              <a:t> became the national emergency number for the United States</a:t>
            </a:r>
          </a:p>
          <a:p>
            <a:endParaRPr lang="en-US" dirty="0"/>
          </a:p>
          <a:p>
            <a:r>
              <a:rPr lang="en-US" dirty="0"/>
              <a:t> The calls are placed by a Voice over Internet Protocol (”VoIP”) End-User to Carrier’s Internet Protocol (”IP”) services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30" name="Picture 6" descr="Image result for 911 emergency c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951" y="1841938"/>
            <a:ext cx="2849064" cy="276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54094" y="6627168"/>
            <a:ext cx="1014932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https://encrypted-tbn1.gstatic.com/images?q=tbn:ANd9GcQHGDjUKfSh3mC-k7gZP7RXmX1p4yGm40go2LrhLmBag3XjFzGBBA</a:t>
            </a:r>
          </a:p>
        </p:txBody>
      </p:sp>
    </p:spTree>
    <p:extLst>
      <p:ext uri="{BB962C8B-B14F-4D97-AF65-F5344CB8AC3E}">
        <p14:creationId xmlns:p14="http://schemas.microsoft.com/office/powerpoint/2010/main" val="386971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2304" y="476965"/>
            <a:ext cx="8911687" cy="1280890"/>
          </a:xfrm>
        </p:spPr>
        <p:txBody>
          <a:bodyPr/>
          <a:lstStyle/>
          <a:p>
            <a:r>
              <a:rPr lang="en-US" dirty="0"/>
              <a:t>Importance of 911 Call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2304" y="2060028"/>
            <a:ext cx="8915400" cy="3777622"/>
          </a:xfrm>
        </p:spPr>
        <p:txBody>
          <a:bodyPr/>
          <a:lstStyle/>
          <a:p>
            <a:r>
              <a:rPr lang="en-US" dirty="0"/>
              <a:t>A good understanding of expected 911 calls might help with resource allocation for 911 call centers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Reduce the stress of the 911 operators, who suﬀer from signiﬁcant employee turnover</a:t>
            </a:r>
          </a:p>
          <a:p>
            <a:endParaRPr lang="en-US" dirty="0"/>
          </a:p>
          <a:p>
            <a:r>
              <a:rPr lang="en-US" dirty="0"/>
              <a:t>Help strategy makers anticipate the occurrences of emergencies and enable them to effectively handle the emergency by appropriate allocation of resources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14552" y="6627168"/>
            <a:ext cx="1014932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http://www.ijais.org/archives/volume11/number7/selvam-2016-ijais-451632.pdf</a:t>
            </a:r>
          </a:p>
        </p:txBody>
      </p:sp>
    </p:spTree>
    <p:extLst>
      <p:ext uri="{BB962C8B-B14F-4D97-AF65-F5344CB8AC3E}">
        <p14:creationId xmlns:p14="http://schemas.microsoft.com/office/powerpoint/2010/main" val="328631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509" y="1311354"/>
            <a:ext cx="5909240" cy="49046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 dirty="0"/>
              <a:t>DATASET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7669" y="2280744"/>
            <a:ext cx="4611741" cy="3836276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The dataset was collected from </a:t>
            </a:r>
            <a:r>
              <a:rPr lang="en-US" sz="1600" dirty="0" err="1">
                <a:solidFill>
                  <a:srgbClr val="000000"/>
                </a:solidFill>
              </a:rPr>
              <a:t>Kaggle</a:t>
            </a:r>
            <a:r>
              <a:rPr lang="en-US" sz="1600" dirty="0">
                <a:solidFill>
                  <a:srgbClr val="000000"/>
                </a:solidFill>
              </a:rPr>
              <a:t> &amp; consist of 188752 entries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The data is collected between 12/10/2015 to 04/13/2017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42674" y="6591765"/>
            <a:ext cx="1014932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https://www.kaggle.com/umeshnarayanappa/explore-911-data/notebook</a:t>
            </a:r>
          </a:p>
        </p:txBody>
      </p:sp>
    </p:spTree>
    <p:extLst>
      <p:ext uri="{BB962C8B-B14F-4D97-AF65-F5344CB8AC3E}">
        <p14:creationId xmlns:p14="http://schemas.microsoft.com/office/powerpoint/2010/main" val="388323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4346" y="403392"/>
            <a:ext cx="8911687" cy="1280890"/>
          </a:xfrm>
        </p:spPr>
        <p:txBody>
          <a:bodyPr/>
          <a:lstStyle/>
          <a:p>
            <a:r>
              <a:rPr lang="en-US" dirty="0"/>
              <a:t>Issues With Dataset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1841344"/>
              </p:ext>
            </p:extLst>
          </p:nvPr>
        </p:nvGraphicFramePr>
        <p:xfrm>
          <a:off x="547706" y="1812258"/>
          <a:ext cx="4471155" cy="4510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/>
          </p:nvPr>
        </p:nvGraphicFramePr>
        <p:xfrm>
          <a:off x="4747364" y="2452728"/>
          <a:ext cx="3832279" cy="2545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ound Diagonal Corner Rectangle 2"/>
          <p:cNvSpPr/>
          <p:nvPr/>
        </p:nvSpPr>
        <p:spPr>
          <a:xfrm>
            <a:off x="8674236" y="2980152"/>
            <a:ext cx="2929185" cy="1623379"/>
          </a:xfrm>
          <a:prstGeom prst="round2Diag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Google Maps API</a:t>
            </a:r>
          </a:p>
          <a:p>
            <a:pPr marL="0" marR="0" lvl="1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kern="0" dirty="0">
                <a:solidFill>
                  <a:schemeClr val="bg1"/>
                </a:solidFill>
              </a:rPr>
              <a:t>Python Script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285750" marR="0" lvl="1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9653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532" y="487476"/>
            <a:ext cx="8911687" cy="1280890"/>
          </a:xfrm>
        </p:spPr>
        <p:txBody>
          <a:bodyPr/>
          <a:lstStyle/>
          <a:p>
            <a:r>
              <a:rPr lang="en-US" dirty="0"/>
              <a:t>Data Visualization &amp; Interpretation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1509" y="2349062"/>
            <a:ext cx="4844685" cy="1991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Most of the 911 calls occur during weekdays between 3pm to 5pm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Increase in calls past 11:00 PM on Friday and Saturday nights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655" y="1451231"/>
            <a:ext cx="7370967" cy="442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532" y="487476"/>
            <a:ext cx="8911687" cy="1280890"/>
          </a:xfrm>
        </p:spPr>
        <p:txBody>
          <a:bodyPr/>
          <a:lstStyle/>
          <a:p>
            <a:r>
              <a:rPr lang="en-US" dirty="0"/>
              <a:t>Data Visualization &amp; Interpretation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7405" y="1508400"/>
            <a:ext cx="10072040" cy="1136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Most of call occurs between 10 am to 5pm</a:t>
            </a:r>
          </a:p>
          <a:p>
            <a:r>
              <a:rPr lang="en-US" dirty="0"/>
              <a:t> Could be because lot of people travel and work at this time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05" y="2645376"/>
            <a:ext cx="10859078" cy="390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96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532" y="487476"/>
            <a:ext cx="8911687" cy="1280890"/>
          </a:xfrm>
        </p:spPr>
        <p:txBody>
          <a:bodyPr/>
          <a:lstStyle/>
          <a:p>
            <a:r>
              <a:rPr lang="en-US" dirty="0"/>
              <a:t>Data Visualization &amp; Interpretation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15766" y="2529126"/>
            <a:ext cx="5882999" cy="19772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Supports our previous idea that lot of people travel and work between 10am to 5pm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So, there are more chances of having traﬃc accidents and medical emergency compared to other time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765" y="1248236"/>
            <a:ext cx="3806454" cy="550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80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532" y="487476"/>
            <a:ext cx="8911687" cy="1280890"/>
          </a:xfrm>
        </p:spPr>
        <p:txBody>
          <a:bodyPr/>
          <a:lstStyle/>
          <a:p>
            <a:r>
              <a:rPr lang="en-US" dirty="0"/>
              <a:t>Data Visualization &amp; Interpretation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7405" y="1508400"/>
            <a:ext cx="10072040" cy="1136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Is their any speciﬁc month when 911 calls are highest or lowest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r>
              <a:rPr lang="en-US" dirty="0"/>
              <a:t>There was an exceptionally heavy snow storm from Jan 22nd to Jan 24th, 2016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06" y="2365534"/>
            <a:ext cx="10890608" cy="436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616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210</TotalTime>
  <Words>558</Words>
  <Application>Microsoft Office PowerPoint</Application>
  <PresentationFormat>Widescreen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Wisp</vt:lpstr>
      <vt:lpstr>Analysis of Emergency - 911 Calls from Montgomery County, PA</vt:lpstr>
      <vt:lpstr>History</vt:lpstr>
      <vt:lpstr>Importance of 911 Call Analysis</vt:lpstr>
      <vt:lpstr>DATASET </vt:lpstr>
      <vt:lpstr>Issues With Dataset</vt:lpstr>
      <vt:lpstr>Data Visualization &amp; Interpretation</vt:lpstr>
      <vt:lpstr>Data Visualization &amp; Interpretation</vt:lpstr>
      <vt:lpstr>Data Visualization &amp; Interpretation</vt:lpstr>
      <vt:lpstr>Data Visualization &amp; Interpretation</vt:lpstr>
      <vt:lpstr>Data Visualization &amp; Interpretation</vt:lpstr>
      <vt:lpstr>Data Visualization &amp; Interpretation</vt:lpstr>
      <vt:lpstr>Data Visualization &amp; Interpretation</vt:lpstr>
      <vt:lpstr>Data Visualization &amp; Interpretation</vt:lpstr>
      <vt:lpstr>Data Visualization &amp; Interpretation</vt:lpstr>
      <vt:lpstr>Data Visualization &amp; Interpretation</vt:lpstr>
      <vt:lpstr>Data Visualization &amp; Interpretation</vt:lpstr>
      <vt:lpstr>Data Mining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Emergency - 911 Calls from Montgomery County, PA</dc:title>
  <dc:creator>Jinesh Dhruv</dc:creator>
  <cp:lastModifiedBy>Jinesh Dhruv</cp:lastModifiedBy>
  <cp:revision>16</cp:revision>
  <dcterms:created xsi:type="dcterms:W3CDTF">2017-05-10T14:02:00Z</dcterms:created>
  <dcterms:modified xsi:type="dcterms:W3CDTF">2017-05-11T14:04:28Z</dcterms:modified>
</cp:coreProperties>
</file>