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 id="2147483659"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6" r:id="rId16"/>
    <p:sldId id="277" r:id="rId17"/>
    <p:sldId id="278" r:id="rId18"/>
    <p:sldId id="292" r:id="rId19"/>
    <p:sldId id="280" r:id="rId20"/>
    <p:sldId id="281" r:id="rId21"/>
    <p:sldId id="282" r:id="rId22"/>
    <p:sldId id="283" r:id="rId23"/>
    <p:sldId id="291" r:id="rId24"/>
    <p:sldId id="284" r:id="rId25"/>
    <p:sldId id="285" r:id="rId26"/>
    <p:sldId id="287" r:id="rId27"/>
    <p:sldId id="288" r:id="rId28"/>
    <p:sldId id="289" r:id="rId29"/>
    <p:sldId id="290" r:id="rId30"/>
  </p:sldIdLst>
  <p:sldSz cx="9144000" cy="6858000" type="screen4x3"/>
  <p:notesSz cx="6858000" cy="9144000"/>
  <p:embeddedFontLst>
    <p:embeddedFont>
      <p:font typeface="Century Gothic" panose="020B0502020202020204" pitchFamily="34" charset="0"/>
      <p:regular r:id="rId32"/>
      <p:bold r:id="rId33"/>
      <p:italic r:id="rId34"/>
      <p:boldItalic r:id="rId35"/>
    </p:embeddedFont>
    <p:embeddedFont>
      <p:font typeface="MS Shell Dlg" panose="020B0604020202020204" pitchFamily="34" charset="0"/>
      <p:regular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369" autoAdjust="0"/>
  </p:normalViewPr>
  <p:slideViewPr>
    <p:cSldViewPr snapToGrid="0">
      <p:cViewPr varScale="1">
        <p:scale>
          <a:sx n="68" d="100"/>
          <a:sy n="68" d="100"/>
        </p:scale>
        <p:origin x="12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795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4197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2737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9924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296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453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199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88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291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11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284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067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6147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592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0697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489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9419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700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61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60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1102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315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697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350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1083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694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ampus Aerial 1">
    <p:spTree>
      <p:nvGrpSpPr>
        <p:cNvPr id="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3" name="Shape 13"/>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6" name="Shape 16"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17" name="Shape 17"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18" name="Shape 18"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19" name="Shape 19"/>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abbio Center Skyline ">
    <p:spTree>
      <p:nvGrpSpPr>
        <p:cNvPr id="1"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2" name="Shape 22"/>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25" name="Shape 25"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26" name="Shape 26"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27" name="Shape 27"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28" name="Shape 28"/>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Edwin A Stevens Hall">
    <p:spTree>
      <p:nvGrpSpPr>
        <p:cNvPr id="1" name="Shape 29"/>
        <p:cNvGrpSpPr/>
        <p:nvPr/>
      </p:nvGrpSpPr>
      <p:grpSpPr>
        <a:xfrm>
          <a:off x="0" y="0"/>
          <a:ext cx="0" cy="0"/>
          <a:chOff x="0" y="0"/>
          <a:chExt cx="0" cy="0"/>
        </a:xfrm>
      </p:grpSpPr>
      <p:pic>
        <p:nvPicPr>
          <p:cNvPr id="30" name="Shape 30"/>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1" name="Shape 31"/>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34" name="Shape 34"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35" name="Shape 35"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36" name="Shape 36"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37" name="Shape 37"/>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mpus Aerial 2">
    <p:spTree>
      <p:nvGrpSpPr>
        <p:cNvPr id="1" name="Shape 38"/>
        <p:cNvGrpSpPr/>
        <p:nvPr/>
      </p:nvGrpSpPr>
      <p:grpSpPr>
        <a:xfrm>
          <a:off x="0" y="0"/>
          <a:ext cx="0" cy="0"/>
          <a:chOff x="0" y="0"/>
          <a:chExt cx="0" cy="0"/>
        </a:xfrm>
      </p:grpSpPr>
      <p:pic>
        <p:nvPicPr>
          <p:cNvPr id="39" name="Shape 39"/>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0" name="Shape 40"/>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43" name="Shape 43"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44" name="Shape 44"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45" name="Shape 45"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46" name="Shape 46"/>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mpus Aerial 3">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9" name="Shape 49"/>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2" name="Shape 52"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53" name="Shape 53"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54" name="Shape 54"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55" name="Shape 55"/>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mpus Aerial 4">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8" name="Shape 58"/>
          <p:cNvSpPr txBox="1">
            <a:spLocks noGrp="1"/>
          </p:cNvSpPr>
          <p:nvPr>
            <p:ph type="body" idx="1"/>
          </p:nvPr>
        </p:nvSpPr>
        <p:spPr>
          <a:xfrm>
            <a:off x="123825" y="1364341"/>
            <a:ext cx="5776231" cy="201023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115888" y="4898571"/>
            <a:ext cx="5784169" cy="1256166"/>
          </a:xfrm>
          <a:prstGeom prst="rect">
            <a:avLst/>
          </a:prstGeom>
          <a:noFill/>
          <a:ln>
            <a:noFill/>
          </a:ln>
        </p:spPr>
        <p:txBody>
          <a:bodyPr lIns="91425" tIns="91425" rIns="91425" bIns="91425" anchor="t" anchorCtr="0"/>
          <a:lstStyle>
            <a:lvl1pPr marL="0" marR="0" lvl="0" indent="0" algn="l"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3"/>
          </p:nvPr>
        </p:nvSpPr>
        <p:spPr>
          <a:xfrm>
            <a:off x="123825" y="3512457"/>
            <a:ext cx="5776231" cy="1204686"/>
          </a:xfrm>
          <a:prstGeom prst="rect">
            <a:avLst/>
          </a:prstGeom>
          <a:noFill/>
          <a:ln>
            <a:noFill/>
          </a:ln>
        </p:spPr>
        <p:txBody>
          <a:bodyPr lIns="91425" tIns="91425" rIns="91425" bIns="91425" anchor="t" anchorCtr="0"/>
          <a:lstStyle>
            <a:lvl1pPr marL="0" marR="0" lvl="0" indent="0" algn="l" rtl="0">
              <a:spcBef>
                <a:spcPts val="480"/>
              </a:spcBef>
              <a:buClr>
                <a:schemeClr val="dk1"/>
              </a:buClr>
              <a:buFont typeface="Arial"/>
              <a:buNone/>
              <a:defRPr sz="24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61" name="Shape 61"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62" name="Shape 62"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63" name="Shape 63"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64" name="Shape 64"/>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bstract">
    <p:spTree>
      <p:nvGrpSpPr>
        <p:cNvPr id="1" name="Shape 65"/>
        <p:cNvGrpSpPr/>
        <p:nvPr/>
      </p:nvGrpSpPr>
      <p:grpSpPr>
        <a:xfrm>
          <a:off x="0" y="0"/>
          <a:ext cx="0" cy="0"/>
          <a:chOff x="0" y="0"/>
          <a:chExt cx="0" cy="0"/>
        </a:xfrm>
      </p:grpSpPr>
      <p:pic>
        <p:nvPicPr>
          <p:cNvPr id="66" name="Shape 66"/>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67" name="Shape 67" descr="/Users/jasonrodriguez/Projects/Power Points/FINAL Template/images/images/CoverSlide_Header_01.png"/>
          <p:cNvPicPr preferRelativeResize="0"/>
          <p:nvPr/>
        </p:nvPicPr>
        <p:blipFill rotWithShape="1">
          <a:blip r:embed="rId3">
            <a:alphaModFix/>
          </a:blip>
          <a:srcRect/>
          <a:stretch/>
        </p:blipFill>
        <p:spPr>
          <a:xfrm>
            <a:off x="0" y="0"/>
            <a:ext cx="9144000" cy="975360"/>
          </a:xfrm>
          <a:prstGeom prst="rect">
            <a:avLst/>
          </a:prstGeom>
          <a:noFill/>
          <a:ln>
            <a:noFill/>
          </a:ln>
        </p:spPr>
      </p:pic>
      <p:pic>
        <p:nvPicPr>
          <p:cNvPr id="68" name="Shape 68" descr="CoverSlide_Footer_03.png"/>
          <p:cNvPicPr preferRelativeResize="0"/>
          <p:nvPr/>
        </p:nvPicPr>
        <p:blipFill rotWithShape="1">
          <a:blip r:embed="rId4">
            <a:alphaModFix/>
          </a:blip>
          <a:srcRect/>
          <a:stretch/>
        </p:blipFill>
        <p:spPr>
          <a:xfrm>
            <a:off x="0" y="6272783"/>
            <a:ext cx="9144000" cy="585215"/>
          </a:xfrm>
          <a:prstGeom prst="rect">
            <a:avLst/>
          </a:prstGeom>
          <a:noFill/>
          <a:ln>
            <a:noFill/>
          </a:ln>
        </p:spPr>
      </p:pic>
      <p:sp>
        <p:nvSpPr>
          <p:cNvPr id="69" name="Shape 69"/>
          <p:cNvSpPr txBox="1">
            <a:spLocks noGrp="1"/>
          </p:cNvSpPr>
          <p:nvPr>
            <p:ph type="body" idx="1"/>
          </p:nvPr>
        </p:nvSpPr>
        <p:spPr>
          <a:xfrm>
            <a:off x="123825" y="1364340"/>
            <a:ext cx="6284231" cy="2714173"/>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1"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2"/>
          </p:nvPr>
        </p:nvSpPr>
        <p:spPr>
          <a:xfrm>
            <a:off x="123826" y="4209142"/>
            <a:ext cx="5014232" cy="1908629"/>
          </a:xfrm>
          <a:prstGeom prst="rect">
            <a:avLst/>
          </a:prstGeom>
          <a:noFill/>
          <a:ln>
            <a:noFill/>
          </a:ln>
        </p:spPr>
        <p:txBody>
          <a:bodyPr lIns="91425" tIns="91425" rIns="91425" bIns="91425" anchor="t" anchorCtr="0"/>
          <a:lstStyle>
            <a:lvl1pPr marL="0" marR="0" lvl="0" indent="0" algn="l" rtl="0">
              <a:spcBef>
                <a:spcPts val="440"/>
              </a:spcBef>
              <a:buClr>
                <a:schemeClr val="dk1"/>
              </a:buClr>
              <a:buFont typeface="Arial"/>
              <a:buNone/>
              <a:defRPr sz="2200" b="0" i="1"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71" name="Shape 71" descr="Stevens-Official-PMSColor-R.eps"/>
          <p:cNvPicPr preferRelativeResize="0"/>
          <p:nvPr/>
        </p:nvPicPr>
        <p:blipFill rotWithShape="1">
          <a:blip r:embed="rId5">
            <a:alphaModFix/>
          </a:blip>
          <a:srcRect/>
          <a:stretch/>
        </p:blipFill>
        <p:spPr>
          <a:xfrm>
            <a:off x="235857" y="283029"/>
            <a:ext cx="1934028" cy="828869"/>
          </a:xfrm>
          <a:prstGeom prst="rect">
            <a:avLst/>
          </a:prstGeom>
          <a:noFill/>
          <a:ln>
            <a:noFill/>
          </a:ln>
        </p:spPr>
      </p:pic>
      <p:sp>
        <p:nvSpPr>
          <p:cNvPr id="72" name="Shape 72"/>
          <p:cNvSpPr txBox="1">
            <a:spLocks noGrp="1"/>
          </p:cNvSpPr>
          <p:nvPr>
            <p:ph type="body" idx="3"/>
          </p:nvPr>
        </p:nvSpPr>
        <p:spPr>
          <a:xfrm>
            <a:off x="5275942" y="4209142"/>
            <a:ext cx="3708400" cy="1909309"/>
          </a:xfrm>
          <a:prstGeom prst="rect">
            <a:avLst/>
          </a:prstGeom>
          <a:noFill/>
          <a:ln>
            <a:noFill/>
          </a:ln>
        </p:spPr>
        <p:txBody>
          <a:bodyPr lIns="91425" tIns="91425" rIns="91425" bIns="91425" anchor="t" anchorCtr="0"/>
          <a:lstStyle>
            <a:lvl1pPr marL="0" marR="0" lvl="0" indent="0" algn="r" rtl="0">
              <a:spcBef>
                <a:spcPts val="360"/>
              </a:spcBef>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ubhead w/ Bullets">
    <p:spTree>
      <p:nvGrpSpPr>
        <p:cNvPr id="1" name="Shape 78"/>
        <p:cNvGrpSpPr/>
        <p:nvPr/>
      </p:nvGrpSpPr>
      <p:grpSpPr>
        <a:xfrm>
          <a:off x="0" y="0"/>
          <a:ext cx="0" cy="0"/>
          <a:chOff x="0" y="0"/>
          <a:chExt cx="0" cy="0"/>
        </a:xfrm>
      </p:grpSpPr>
      <p:sp>
        <p:nvSpPr>
          <p:cNvPr id="79" name="Shape 79"/>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
        <p:nvSpPr>
          <p:cNvPr id="80" name="Shape 80"/>
          <p:cNvSpPr txBox="1">
            <a:spLocks noGrp="1"/>
          </p:cNvSpPr>
          <p:nvPr>
            <p:ph type="title"/>
          </p:nvPr>
        </p:nvSpPr>
        <p:spPr>
          <a:xfrm>
            <a:off x="227012" y="274637"/>
            <a:ext cx="7923693"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entury Gothic"/>
              <a:buNone/>
              <a:defRPr sz="3400" b="1" i="0" u="none" strike="noStrike" cap="none">
                <a:solidFill>
                  <a:schemeClr val="dk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a:off x="227012" y="1585820"/>
            <a:ext cx="8691561" cy="804861"/>
          </a:xfrm>
          <a:prstGeom prst="rect">
            <a:avLst/>
          </a:prstGeom>
          <a:noFill/>
          <a:ln>
            <a:noFill/>
          </a:ln>
        </p:spPr>
        <p:txBody>
          <a:bodyPr lIns="91425" tIns="91425" rIns="91425" bIns="91425" anchor="ctr" anchorCtr="0"/>
          <a:lstStyle>
            <a:lvl1pPr marL="0" marR="0" lvl="0" indent="0" algn="l" rtl="0">
              <a:spcBef>
                <a:spcPts val="480"/>
              </a:spcBef>
              <a:buClr>
                <a:schemeClr val="dk1"/>
              </a:buClr>
              <a:buFont typeface="Arial"/>
              <a:buNone/>
              <a:defRPr sz="2400" b="0" i="0" u="none" strike="noStrike" cap="none">
                <a:solidFill>
                  <a:schemeClr val="dk1"/>
                </a:solidFill>
                <a:latin typeface="Century Gothic"/>
                <a:ea typeface="Century Gothic"/>
                <a:cs typeface="Century Gothic"/>
                <a:sym typeface="Century Gothic"/>
              </a:defRPr>
            </a:lvl1pPr>
            <a:lvl2pPr marL="742950" marR="0" lvl="1" indent="-146050" algn="l" rtl="0">
              <a:spcBef>
                <a:spcPts val="440"/>
              </a:spcBef>
              <a:buClr>
                <a:schemeClr val="dk1"/>
              </a:buClr>
              <a:buSzPct val="1000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spcBef>
                <a:spcPts val="540"/>
              </a:spcBef>
              <a:buClr>
                <a:schemeClr val="dk1"/>
              </a:buClr>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spcBef>
                <a:spcPts val="540"/>
              </a:spcBef>
              <a:buClr>
                <a:schemeClr val="dk1"/>
              </a:buClr>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spcBef>
                <a:spcPts val="540"/>
              </a:spcBef>
              <a:buClr>
                <a:schemeClr val="dk1"/>
              </a:buClr>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body" idx="2"/>
          </p:nvPr>
        </p:nvSpPr>
        <p:spPr>
          <a:xfrm>
            <a:off x="227012" y="2558866"/>
            <a:ext cx="8691561" cy="3535027"/>
          </a:xfrm>
          <a:prstGeom prst="rect">
            <a:avLst/>
          </a:prstGeom>
          <a:noFill/>
          <a:ln>
            <a:noFill/>
          </a:ln>
        </p:spPr>
        <p:txBody>
          <a:bodyPr lIns="91425" tIns="91425" rIns="91425" bIns="91425" anchor="t" anchorCtr="0"/>
          <a:lstStyle>
            <a:lvl1pPr marL="285750" marR="0" lvl="0" indent="-171450" algn="l" rtl="0">
              <a:spcBef>
                <a:spcPts val="0"/>
              </a:spcBef>
              <a:spcAft>
                <a:spcPts val="1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742950" marR="0" lvl="1" indent="-184150" algn="l" rtl="0">
              <a:spcBef>
                <a:spcPts val="0"/>
              </a:spcBef>
              <a:spcAft>
                <a:spcPts val="1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1143000" marR="0" lvl="2" indent="-139700" algn="l" rtl="0">
              <a:spcBef>
                <a:spcPts val="0"/>
              </a:spcBef>
              <a:spcAft>
                <a:spcPts val="1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1657350" marR="0" lvl="3" indent="-209550" algn="l" rtl="0">
              <a:spcBef>
                <a:spcPts val="0"/>
              </a:spcBef>
              <a:spcAft>
                <a:spcPts val="1200"/>
              </a:spcAft>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4pPr>
            <a:lvl5pPr marL="2057400" marR="0" lvl="4" indent="-165100" algn="l" rtl="0">
              <a:spcBef>
                <a:spcPts val="0"/>
              </a:spcBef>
              <a:spcAft>
                <a:spcPts val="1200"/>
              </a:spcAft>
              <a:buClr>
                <a:schemeClr val="dk1"/>
              </a:buClr>
              <a:buSzPct val="100000"/>
              <a:buFont typeface="Arial"/>
              <a:buChar char="•"/>
              <a:defRPr sz="10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with no Subhea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227012" y="1584190"/>
            <a:ext cx="8682404" cy="4511809"/>
          </a:xfrm>
          <a:prstGeom prst="rect">
            <a:avLst/>
          </a:prstGeom>
          <a:noFill/>
          <a:ln>
            <a:noFill/>
          </a:ln>
        </p:spPr>
        <p:txBody>
          <a:bodyPr lIns="91425" tIns="91425" rIns="91425" bIns="91425" anchor="t" anchorCtr="0"/>
          <a:lstStyle>
            <a:lvl1pPr marL="0" marR="0" lvl="0" indent="0" algn="l" rtl="0">
              <a:spcBef>
                <a:spcPts val="0"/>
              </a:spcBef>
              <a:spcAft>
                <a:spcPts val="1200"/>
              </a:spcAft>
              <a:buClr>
                <a:schemeClr val="dk1"/>
              </a:buClr>
              <a:buFont typeface="Arial"/>
              <a:buNone/>
              <a:defRPr sz="1800" b="0" i="0" u="none" strike="noStrike" cap="none">
                <a:solidFill>
                  <a:schemeClr val="dk1"/>
                </a:solidFill>
                <a:latin typeface="Century Gothic"/>
                <a:ea typeface="Century Gothic"/>
                <a:cs typeface="Century Gothic"/>
                <a:sym typeface="Century Gothic"/>
              </a:defRPr>
            </a:lvl1pPr>
            <a:lvl2pPr marL="457200" marR="0" lvl="1" indent="0" algn="l" rtl="0">
              <a:spcBef>
                <a:spcPts val="0"/>
              </a:spcBef>
              <a:spcAft>
                <a:spcPts val="1200"/>
              </a:spcAft>
              <a:buClr>
                <a:schemeClr val="dk1"/>
              </a:buClr>
              <a:buFont typeface="Arial"/>
              <a:buNone/>
              <a:defRPr sz="16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1200"/>
              </a:spcAft>
              <a:buClr>
                <a:schemeClr val="dk1"/>
              </a:buClr>
              <a:buFont typeface="Arial"/>
              <a:buNone/>
              <a:defRPr sz="14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1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1200"/>
              </a:spcAft>
              <a:buClr>
                <a:schemeClr val="dk1"/>
              </a:buClr>
              <a:buFont typeface="Arial"/>
              <a:buNone/>
              <a:defRPr sz="10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title"/>
          </p:nvPr>
        </p:nvSpPr>
        <p:spPr>
          <a:xfrm>
            <a:off x="227012" y="274637"/>
            <a:ext cx="7923693"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entury Gothic"/>
              <a:buNone/>
              <a:defRPr sz="3400" b="1" i="0" u="none" strike="noStrike" cap="none">
                <a:solidFill>
                  <a:schemeClr val="dk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1" name="Shape 91"/>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ftr" idx="11"/>
          </p:nvPr>
        </p:nvSpPr>
        <p:spPr>
          <a:xfrm>
            <a:off x="6047030" y="6520371"/>
            <a:ext cx="2938211" cy="201103"/>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
        <p:cNvGrpSpPr/>
        <p:nvPr/>
      </p:nvGrpSpPr>
      <p:grpSpPr>
        <a:xfrm>
          <a:off x="0" y="0"/>
          <a:ext cx="0" cy="0"/>
          <a:chOff x="0" y="0"/>
          <a:chExt cx="0" cy="0"/>
        </a:xfrm>
      </p:grpSpPr>
      <p:pic>
        <p:nvPicPr>
          <p:cNvPr id="75" name="Shape 75"/>
          <p:cNvPicPr preferRelativeResize="0"/>
          <p:nvPr/>
        </p:nvPicPr>
        <p:blipFill rotWithShape="1">
          <a:blip r:embed="rId4">
            <a:alphaModFix/>
          </a:blip>
          <a:srcRect/>
          <a:stretch/>
        </p:blipFill>
        <p:spPr>
          <a:xfrm>
            <a:off x="0" y="6272783"/>
            <a:ext cx="9144000" cy="585215"/>
          </a:xfrm>
          <a:prstGeom prst="rect">
            <a:avLst/>
          </a:prstGeom>
          <a:noFill/>
          <a:ln>
            <a:noFill/>
          </a:ln>
        </p:spPr>
      </p:pic>
      <p:pic>
        <p:nvPicPr>
          <p:cNvPr id="76" name="Shape 76" descr="/Users/jasonrodriguez/Projects/Power Points/FINAL Template/images/images/PPT_Template_Header.png"/>
          <p:cNvPicPr preferRelativeResize="0"/>
          <p:nvPr/>
        </p:nvPicPr>
        <p:blipFill rotWithShape="1">
          <a:blip r:embed="rId5">
            <a:alphaModFix/>
          </a:blip>
          <a:srcRect/>
          <a:stretch/>
        </p:blipFill>
        <p:spPr>
          <a:xfrm>
            <a:off x="0" y="0"/>
            <a:ext cx="9144000" cy="975360"/>
          </a:xfrm>
          <a:prstGeom prst="rect">
            <a:avLst/>
          </a:prstGeom>
          <a:noFill/>
          <a:ln>
            <a:noFill/>
          </a:ln>
        </p:spPr>
      </p:pic>
      <p:sp>
        <p:nvSpPr>
          <p:cNvPr id="77" name="Shape 77"/>
          <p:cNvSpPr txBox="1">
            <a:spLocks noGrp="1"/>
          </p:cNvSpPr>
          <p:nvPr>
            <p:ph type="sldNum" idx="12"/>
          </p:nvPr>
        </p:nvSpPr>
        <p:spPr>
          <a:xfrm>
            <a:off x="8686800" y="6529848"/>
            <a:ext cx="407673" cy="2265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400" b="0" i="0" u="none" strike="noStrike" cap="none">
                <a:solidFill>
                  <a:schemeClr val="dk1"/>
                </a:solidFill>
                <a:latin typeface="Calibri"/>
                <a:ea typeface="Calibri"/>
                <a:cs typeface="Calibri"/>
                <a:sym typeface="Calibri"/>
              </a:rPr>
              <a:t>‹#›</a:t>
            </a:fld>
            <a:endParaRPr lang="en-US" sz="1400" b="0" i="0" u="none" strike="noStrike" cap="none">
              <a:solidFill>
                <a:schemeClr val="dk1"/>
              </a:solidFill>
              <a:latin typeface="Calibri"/>
              <a:ea typeface="Calibri"/>
              <a:cs typeface="Calibri"/>
              <a:sym typeface="Calibri"/>
            </a:endParaRPr>
          </a:p>
          <a:p>
            <a:pPr marL="0" marR="0" lvl="0" indent="0" algn="l" rtl="0">
              <a:spcBef>
                <a:spcPts val="0"/>
              </a:spcBef>
              <a:buNone/>
            </a:pPr>
            <a:endParaRPr sz="14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5" r:id="rId1"/>
    <p:sldLayoutId id="2147483657"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archive.ics.uci.edu/ml/datasets/banknote+authentication"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hyperlink" Target="http://www.studica.com/Salford-Systems/salford-systems-predictive-modeling-suite.html" TargetMode="External"/><Relationship Id="rId5" Type="http://schemas.openxmlformats.org/officeDocument/2006/relationships/hyperlink" Target="https://www.salford-systems.com/" TargetMode="External"/><Relationship Id="rId4" Type="http://schemas.openxmlformats.org/officeDocument/2006/relationships/hyperlink" Target="http://www.stat.cmu.edu/~rnugent/PCMI2016/ProblemSession-7-11.pdf"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123824" y="1321905"/>
            <a:ext cx="5776231" cy="685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3200" b="1" i="0" u="none" strike="noStrike" cap="none" dirty="0">
                <a:solidFill>
                  <a:schemeClr val="dk1"/>
                </a:solidFill>
                <a:latin typeface="+mj-lt"/>
                <a:ea typeface="Century Gothic"/>
                <a:cs typeface="Century Gothic"/>
                <a:sym typeface="Century Gothic"/>
              </a:rPr>
              <a:t>Bank note authentication</a:t>
            </a:r>
            <a:endParaRPr sz="3200" b="1" i="0" u="none" strike="noStrike" cap="none" dirty="0">
              <a:solidFill>
                <a:schemeClr val="dk1"/>
              </a:solidFill>
              <a:latin typeface="+mj-lt"/>
              <a:ea typeface="Century Gothic"/>
              <a:cs typeface="Century Gothic"/>
              <a:sym typeface="Century Gothic"/>
            </a:endParaRPr>
          </a:p>
        </p:txBody>
      </p:sp>
      <p:sp>
        <p:nvSpPr>
          <p:cNvPr id="98" name="Shape 98"/>
          <p:cNvSpPr txBox="1">
            <a:spLocks noGrp="1"/>
          </p:cNvSpPr>
          <p:nvPr>
            <p:ph type="body" idx="3"/>
          </p:nvPr>
        </p:nvSpPr>
        <p:spPr>
          <a:xfrm>
            <a:off x="123825" y="3512457"/>
            <a:ext cx="5776231" cy="120468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i="0" dirty="0">
                <a:latin typeface="+mj-lt"/>
              </a:rPr>
              <a:t>Presented By: </a:t>
            </a:r>
          </a:p>
          <a:p>
            <a:pPr marL="0" marR="0" lvl="0" indent="0" algn="l" rtl="0">
              <a:spcBef>
                <a:spcPts val="0"/>
              </a:spcBef>
              <a:buClr>
                <a:schemeClr val="dk1"/>
              </a:buClr>
              <a:buSzPct val="25000"/>
              <a:buFont typeface="Arial"/>
              <a:buNone/>
            </a:pPr>
            <a:r>
              <a:rPr lang="en-US" i="0" dirty="0">
                <a:latin typeface="+mj-lt"/>
              </a:rPr>
              <a:t>Jinesh Kachhara (10414040)</a:t>
            </a:r>
          </a:p>
          <a:p>
            <a:pPr marL="0" marR="0" lvl="0" indent="0" algn="l" rtl="0">
              <a:spcBef>
                <a:spcPts val="0"/>
              </a:spcBef>
              <a:buClr>
                <a:schemeClr val="dk1"/>
              </a:buClr>
              <a:buSzPct val="25000"/>
              <a:buFont typeface="Arial"/>
              <a:buNone/>
            </a:pPr>
            <a:endParaRPr lang="en-US" i="0" dirty="0">
              <a:latin typeface="+mj-lt"/>
            </a:endParaRPr>
          </a:p>
          <a:p>
            <a:pPr lvl="0">
              <a:spcBef>
                <a:spcPts val="0"/>
              </a:spcBef>
              <a:buSzPct val="25000"/>
            </a:pPr>
            <a:r>
              <a:rPr lang="en-US" i="0" dirty="0">
                <a:latin typeface="+mj-lt"/>
              </a:rPr>
              <a:t>Guided By: </a:t>
            </a:r>
          </a:p>
          <a:p>
            <a:pPr lvl="0">
              <a:spcBef>
                <a:spcPts val="0"/>
              </a:spcBef>
              <a:buSzPct val="25000"/>
            </a:pPr>
            <a:r>
              <a:rPr lang="en-US" i="0" dirty="0">
                <a:latin typeface="+mj-lt"/>
              </a:rPr>
              <a:t>Professor Mahmoud </a:t>
            </a:r>
            <a:r>
              <a:rPr lang="en-US" i="0" dirty="0" err="1">
                <a:latin typeface="+mj-lt"/>
              </a:rPr>
              <a:t>Daneshmand</a:t>
            </a:r>
            <a:endParaRPr lang="en-US" i="0" dirty="0">
              <a:latin typeface="+mj-lt"/>
            </a:endParaRPr>
          </a:p>
          <a:p>
            <a:pPr lvl="0">
              <a:spcBef>
                <a:spcPts val="0"/>
              </a:spcBef>
              <a:buSzPct val="25000"/>
            </a:pPr>
            <a:endParaRPr lang="en-US" i="0" dirty="0">
              <a:latin typeface="+mj-lt"/>
            </a:endParaRPr>
          </a:p>
        </p:txBody>
      </p:sp>
      <p:pic>
        <p:nvPicPr>
          <p:cNvPr id="1026" name="Picture 2" descr="Image result for dollar no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39" y="1931432"/>
            <a:ext cx="4197765" cy="16572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Preparation</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180289" y="1007943"/>
            <a:ext cx="8713336" cy="4883771"/>
          </a:xfrm>
          <a:prstGeom prst="rect">
            <a:avLst/>
          </a:prstGeom>
          <a:noFill/>
          <a:ln>
            <a:noFill/>
          </a:ln>
        </p:spPr>
        <p:txBody>
          <a:bodyPr lIns="91425" tIns="45700" rIns="91425" bIns="45700" anchor="t" anchorCtr="0">
            <a:noAutofit/>
          </a:bodyPr>
          <a:lstStyle/>
          <a:p>
            <a:pPr marL="0" lvl="0" indent="0">
              <a:lnSpc>
                <a:spcPct val="150000"/>
              </a:lnSpc>
              <a:spcAft>
                <a:spcPts val="0"/>
              </a:spcAft>
              <a:buNone/>
            </a:pPr>
            <a:r>
              <a:rPr lang="en-US" sz="1600" b="1" u="sng" dirty="0">
                <a:latin typeface="+mj-lt"/>
              </a:rPr>
              <a:t>Data Division:</a:t>
            </a:r>
          </a:p>
          <a:p>
            <a:pPr indent="-285750">
              <a:lnSpc>
                <a:spcPct val="150000"/>
              </a:lnSpc>
              <a:spcAft>
                <a:spcPts val="0"/>
              </a:spcAft>
            </a:pPr>
            <a:r>
              <a:rPr lang="en-US" sz="1600" dirty="0">
                <a:latin typeface="+mj-lt"/>
              </a:rPr>
              <a:t>After data clean, the data set consisting of 1372 records is divided into 2 sets.</a:t>
            </a:r>
          </a:p>
          <a:p>
            <a:pPr indent="-285750">
              <a:lnSpc>
                <a:spcPct val="150000"/>
              </a:lnSpc>
              <a:spcAft>
                <a:spcPts val="0"/>
              </a:spcAft>
            </a:pPr>
            <a:r>
              <a:rPr lang="en-US" sz="1600" b="1" dirty="0">
                <a:latin typeface="+mj-lt"/>
              </a:rPr>
              <a:t>Training data set</a:t>
            </a:r>
            <a:r>
              <a:rPr lang="en-US" sz="1600" dirty="0">
                <a:latin typeface="+mj-lt"/>
              </a:rPr>
              <a:t>: 71%of the data (979 records) is used to develop the model. </a:t>
            </a:r>
          </a:p>
          <a:p>
            <a:pPr indent="-285750">
              <a:lnSpc>
                <a:spcPct val="150000"/>
              </a:lnSpc>
              <a:spcAft>
                <a:spcPts val="0"/>
              </a:spcAft>
            </a:pPr>
            <a:r>
              <a:rPr lang="en-US" sz="1600" b="1" dirty="0">
                <a:latin typeface="+mj-lt"/>
              </a:rPr>
              <a:t>Testing data</a:t>
            </a:r>
            <a:r>
              <a:rPr lang="en-US" sz="1600" dirty="0">
                <a:latin typeface="+mj-lt"/>
              </a:rPr>
              <a:t>: 29% of the data (393 records) is used to evaluate the model.</a:t>
            </a:r>
          </a:p>
          <a:p>
            <a:pPr marL="0" lvl="0" indent="0">
              <a:lnSpc>
                <a:spcPct val="150000"/>
              </a:lnSpc>
              <a:spcAft>
                <a:spcPts val="0"/>
              </a:spcAft>
              <a:buNone/>
            </a:pPr>
            <a:endParaRPr lang="en-US" u="sng" dirty="0">
              <a:latin typeface="+mj-lt"/>
            </a:endParaRPr>
          </a:p>
        </p:txBody>
      </p:sp>
      <p:pic>
        <p:nvPicPr>
          <p:cNvPr id="2" name="Picture 1"/>
          <p:cNvPicPr>
            <a:picLocks noChangeAspect="1"/>
          </p:cNvPicPr>
          <p:nvPr/>
        </p:nvPicPr>
        <p:blipFill>
          <a:blip r:embed="rId3"/>
          <a:stretch>
            <a:fillRect/>
          </a:stretch>
        </p:blipFill>
        <p:spPr>
          <a:xfrm>
            <a:off x="1228886" y="2482682"/>
            <a:ext cx="6616142" cy="3870983"/>
          </a:xfrm>
          <a:prstGeom prst="rect">
            <a:avLst/>
          </a:prstGeom>
        </p:spPr>
      </p:pic>
      <p:cxnSp>
        <p:nvCxnSpPr>
          <p:cNvPr id="6" name="Straight Connector 5"/>
          <p:cNvCxnSpPr/>
          <p:nvPr/>
        </p:nvCxnSpPr>
        <p:spPr>
          <a:xfrm>
            <a:off x="0" y="1009142"/>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252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Modelling</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180289" y="1089646"/>
            <a:ext cx="8713336" cy="4883771"/>
          </a:xfrm>
          <a:prstGeom prst="rect">
            <a:avLst/>
          </a:prstGeom>
          <a:noFill/>
          <a:ln>
            <a:noFill/>
          </a:ln>
        </p:spPr>
        <p:txBody>
          <a:bodyPr lIns="91425" tIns="45700" rIns="91425" bIns="45700" anchor="t" anchorCtr="0">
            <a:noAutofit/>
          </a:bodyPr>
          <a:lstStyle/>
          <a:p>
            <a:pPr indent="-285750">
              <a:spcAft>
                <a:spcPts val="0"/>
              </a:spcAft>
            </a:pPr>
            <a:r>
              <a:rPr lang="en-US" dirty="0">
                <a:latin typeface="+mj-lt"/>
              </a:rPr>
              <a:t>The next step is to select the appropriate Modeling technique.</a:t>
            </a:r>
          </a:p>
          <a:p>
            <a:pPr indent="-285750">
              <a:spcAft>
                <a:spcPts val="0"/>
              </a:spcAft>
            </a:pPr>
            <a:endParaRPr lang="en-US" dirty="0">
              <a:latin typeface="+mj-lt"/>
            </a:endParaRPr>
          </a:p>
          <a:p>
            <a:pPr indent="-285750">
              <a:spcAft>
                <a:spcPts val="0"/>
              </a:spcAft>
            </a:pPr>
            <a:r>
              <a:rPr lang="en-US" dirty="0">
                <a:latin typeface="+mj-lt"/>
              </a:rPr>
              <a:t>We will use one of the Machine Learning Algorithms for our case.</a:t>
            </a:r>
          </a:p>
          <a:p>
            <a:pPr marL="0" lvl="0" indent="0">
              <a:spcAft>
                <a:spcPts val="0"/>
              </a:spcAft>
              <a:buNone/>
            </a:pPr>
            <a:endParaRPr lang="en-US" dirty="0">
              <a:latin typeface="+mj-lt"/>
            </a:endParaRPr>
          </a:p>
          <a:p>
            <a:pPr marL="0" lvl="0" indent="0">
              <a:spcAft>
                <a:spcPts val="0"/>
              </a:spcAft>
              <a:buNone/>
            </a:pPr>
            <a:r>
              <a:rPr lang="en-US" b="1" dirty="0">
                <a:latin typeface="+mj-lt"/>
              </a:rPr>
              <a:t>Why Machine Learning Algorithms?</a:t>
            </a:r>
          </a:p>
          <a:p>
            <a:pPr indent="-285750">
              <a:spcAft>
                <a:spcPts val="0"/>
              </a:spcAft>
            </a:pPr>
            <a:endParaRPr lang="en-US" dirty="0">
              <a:latin typeface="+mj-lt"/>
            </a:endParaRPr>
          </a:p>
          <a:p>
            <a:pPr indent="-285750">
              <a:spcAft>
                <a:spcPts val="0"/>
              </a:spcAft>
            </a:pPr>
            <a:r>
              <a:rPr lang="en-US" dirty="0">
                <a:latin typeface="+mj-lt"/>
              </a:rPr>
              <a:t>ML derives rules from data.</a:t>
            </a:r>
          </a:p>
          <a:p>
            <a:pPr indent="-285750">
              <a:spcAft>
                <a:spcPts val="0"/>
              </a:spcAft>
            </a:pPr>
            <a:endParaRPr lang="en-US" dirty="0">
              <a:latin typeface="+mj-lt"/>
            </a:endParaRPr>
          </a:p>
          <a:p>
            <a:pPr indent="-285750">
              <a:spcAft>
                <a:spcPts val="0"/>
              </a:spcAft>
            </a:pPr>
            <a:r>
              <a:rPr lang="en-US" dirty="0">
                <a:latin typeface="+mj-lt"/>
              </a:rPr>
              <a:t>It takes the selected data and finds the relationship between dependent and independent variables.</a:t>
            </a:r>
          </a:p>
          <a:p>
            <a:pPr indent="-285750">
              <a:spcAft>
                <a:spcPts val="0"/>
              </a:spcAft>
            </a:pPr>
            <a:endParaRPr lang="en-US" dirty="0">
              <a:latin typeface="+mj-lt"/>
            </a:endParaRPr>
          </a:p>
          <a:p>
            <a:pPr indent="-285750">
              <a:spcAft>
                <a:spcPts val="0"/>
              </a:spcAft>
            </a:pPr>
            <a:r>
              <a:rPr lang="en-US" dirty="0">
                <a:latin typeface="+mj-lt"/>
              </a:rPr>
              <a:t>Using ML the relationship can be described as a decision tree, a rule, a chart, or an equation.</a:t>
            </a:r>
          </a:p>
          <a:p>
            <a:pPr indent="-285750">
              <a:spcAft>
                <a:spcPts val="0"/>
              </a:spcAft>
            </a:pPr>
            <a:endParaRPr lang="en-US" dirty="0">
              <a:latin typeface="+mj-lt"/>
            </a:endParaRPr>
          </a:p>
          <a:p>
            <a:pPr indent="-285750">
              <a:spcAft>
                <a:spcPts val="0"/>
              </a:spcAft>
            </a:pPr>
            <a:r>
              <a:rPr lang="en-US" dirty="0">
                <a:latin typeface="+mj-lt"/>
              </a:rPr>
              <a:t>ML Algorithms  answer the question: “What is the pattern that matches this data?”</a:t>
            </a:r>
          </a:p>
          <a:p>
            <a:pPr marL="0" lvl="0" indent="0">
              <a:spcAft>
                <a:spcPts val="0"/>
              </a:spcAft>
              <a:buNone/>
            </a:pPr>
            <a:endParaRPr lang="en-US" dirty="0">
              <a:latin typeface="+mj-lt"/>
            </a:endParaRPr>
          </a:p>
        </p:txBody>
      </p:sp>
      <p:cxnSp>
        <p:nvCxnSpPr>
          <p:cNvPr id="5" name="Straight Connector 4"/>
          <p:cNvCxnSpPr/>
          <p:nvPr/>
        </p:nvCxnSpPr>
        <p:spPr>
          <a:xfrm>
            <a:off x="0" y="1009142"/>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145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Modelling</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227012" y="1149280"/>
            <a:ext cx="8713336" cy="4883771"/>
          </a:xfrm>
          <a:prstGeom prst="rect">
            <a:avLst/>
          </a:prstGeom>
          <a:noFill/>
          <a:ln>
            <a:noFill/>
          </a:ln>
        </p:spPr>
        <p:txBody>
          <a:bodyPr lIns="91425" tIns="45700" rIns="91425" bIns="45700" numCol="2" anchor="t" anchorCtr="0">
            <a:noAutofit/>
          </a:bodyPr>
          <a:lstStyle/>
          <a:p>
            <a:pPr marL="0" indent="0">
              <a:spcAft>
                <a:spcPts val="0"/>
              </a:spcAft>
              <a:buNone/>
            </a:pPr>
            <a:r>
              <a:rPr lang="en-US" b="1" dirty="0">
                <a:latin typeface="+mj-lt"/>
              </a:rPr>
              <a:t>Which ML Technique?</a:t>
            </a:r>
          </a:p>
          <a:p>
            <a:pPr indent="-285750">
              <a:spcAft>
                <a:spcPts val="0"/>
              </a:spcAft>
            </a:pPr>
            <a:endParaRPr lang="en-US" dirty="0">
              <a:latin typeface="+mj-lt"/>
            </a:endParaRPr>
          </a:p>
          <a:p>
            <a:pPr indent="-285750">
              <a:spcAft>
                <a:spcPts val="0"/>
              </a:spcAft>
            </a:pPr>
            <a:r>
              <a:rPr lang="en-US" dirty="0">
                <a:latin typeface="+mj-lt"/>
              </a:rPr>
              <a:t>The main objective here is to classify the Notes into real notes and fake notes and derive rules for the same. </a:t>
            </a:r>
          </a:p>
          <a:p>
            <a:pPr indent="-285750">
              <a:spcAft>
                <a:spcPts val="0"/>
              </a:spcAft>
            </a:pPr>
            <a:endParaRPr lang="en-US" dirty="0">
              <a:latin typeface="+mj-lt"/>
            </a:endParaRPr>
          </a:p>
          <a:p>
            <a:pPr indent="-285750">
              <a:spcAft>
                <a:spcPts val="0"/>
              </a:spcAft>
            </a:pPr>
            <a:r>
              <a:rPr lang="en-US" dirty="0">
                <a:latin typeface="+mj-lt"/>
              </a:rPr>
              <a:t>So the approach of Recursive Partitioning best fits here, since it splits the data into finer and finer subsets(recursively) resulting in a decision tree.</a:t>
            </a:r>
          </a:p>
          <a:p>
            <a:pPr indent="-285750">
              <a:spcAft>
                <a:spcPts val="0"/>
              </a:spcAft>
            </a:pPr>
            <a:endParaRPr lang="en-US" dirty="0">
              <a:latin typeface="+mj-lt"/>
            </a:endParaRPr>
          </a:p>
          <a:p>
            <a:pPr indent="-285750">
              <a:spcAft>
                <a:spcPts val="0"/>
              </a:spcAft>
            </a:pPr>
            <a:r>
              <a:rPr lang="en-US" dirty="0">
                <a:latin typeface="+mj-lt"/>
              </a:rPr>
              <a:t>Also since the target variable is categorical (1 </a:t>
            </a:r>
            <a:r>
              <a:rPr lang="en-US" dirty="0"/>
              <a:t>–</a:t>
            </a:r>
            <a:r>
              <a:rPr lang="en-US" dirty="0">
                <a:latin typeface="+mj-lt"/>
              </a:rPr>
              <a:t> Real notes / 0 – Fake notes) and is not continuous, Classification Trees is the right choice.</a:t>
            </a:r>
          </a:p>
          <a:p>
            <a:pPr indent="-285750">
              <a:spcAft>
                <a:spcPts val="0"/>
              </a:spcAft>
            </a:pPr>
            <a:endParaRPr lang="en-US" dirty="0">
              <a:latin typeface="+mj-lt"/>
            </a:endParaRPr>
          </a:p>
          <a:p>
            <a:pPr indent="-285750">
              <a:spcAft>
                <a:spcPts val="0"/>
              </a:spcAft>
            </a:pPr>
            <a:r>
              <a:rPr lang="en-US" dirty="0">
                <a:latin typeface="+mj-lt"/>
              </a:rPr>
              <a:t>Hence the </a:t>
            </a:r>
            <a:r>
              <a:rPr lang="en-US" b="1" dirty="0">
                <a:latin typeface="+mj-lt"/>
              </a:rPr>
              <a:t>CART Algorithm</a:t>
            </a:r>
            <a:r>
              <a:rPr lang="en-US" dirty="0">
                <a:latin typeface="+mj-lt"/>
              </a:rPr>
              <a:t> seems to be appropriate choice for this problem. CART recursively partitions the data into subsets with similar value of target variable. </a:t>
            </a:r>
          </a:p>
          <a:p>
            <a:pPr indent="-285750">
              <a:spcAft>
                <a:spcPts val="0"/>
              </a:spcAft>
            </a:pPr>
            <a:endParaRPr lang="en-US" dirty="0">
              <a:latin typeface="+mj-lt"/>
            </a:endParaRPr>
          </a:p>
          <a:p>
            <a:pPr marL="0" lvl="0" indent="0">
              <a:spcAft>
                <a:spcPts val="0"/>
              </a:spcAft>
              <a:buNone/>
            </a:pPr>
            <a:endParaRPr lang="en-US" dirty="0">
              <a:latin typeface="+mj-lt"/>
            </a:endParaRPr>
          </a:p>
        </p:txBody>
      </p:sp>
      <p:pic>
        <p:nvPicPr>
          <p:cNvPr id="5" name="Picture 4"/>
          <p:cNvPicPr/>
          <p:nvPr/>
        </p:nvPicPr>
        <p:blipFill>
          <a:blip r:embed="rId3"/>
          <a:stretch>
            <a:fillRect/>
          </a:stretch>
        </p:blipFill>
        <p:spPr>
          <a:xfrm>
            <a:off x="4636424" y="2738842"/>
            <a:ext cx="4502707" cy="3532749"/>
          </a:xfrm>
          <a:prstGeom prst="rect">
            <a:avLst/>
          </a:prstGeom>
        </p:spPr>
      </p:pic>
      <p:cxnSp>
        <p:nvCxnSpPr>
          <p:cNvPr id="6" name="Straight Connector 5"/>
          <p:cNvCxnSpPr/>
          <p:nvPr/>
        </p:nvCxnSpPr>
        <p:spPr>
          <a:xfrm>
            <a:off x="0" y="1009142"/>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6944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Modelling</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227012" y="1149280"/>
            <a:ext cx="8713336" cy="4883771"/>
          </a:xfrm>
          <a:prstGeom prst="rect">
            <a:avLst/>
          </a:prstGeom>
          <a:noFill/>
          <a:ln>
            <a:noFill/>
          </a:ln>
        </p:spPr>
        <p:txBody>
          <a:bodyPr lIns="91425" tIns="45700" rIns="91425" bIns="45700" anchor="t" anchorCtr="0">
            <a:noAutofit/>
          </a:bodyPr>
          <a:lstStyle/>
          <a:p>
            <a:pPr marL="0" indent="0">
              <a:lnSpc>
                <a:spcPct val="150000"/>
              </a:lnSpc>
              <a:spcAft>
                <a:spcPts val="0"/>
              </a:spcAft>
              <a:buNone/>
            </a:pPr>
            <a:r>
              <a:rPr lang="en-US" b="1" dirty="0">
                <a:latin typeface="+mj-lt"/>
              </a:rPr>
              <a:t>Which software?</a:t>
            </a:r>
          </a:p>
          <a:p>
            <a:pPr indent="-285750">
              <a:lnSpc>
                <a:spcPct val="150000"/>
              </a:lnSpc>
              <a:spcAft>
                <a:spcPts val="0"/>
              </a:spcAft>
            </a:pPr>
            <a:r>
              <a:rPr lang="en-US" b="1" dirty="0" err="1">
                <a:latin typeface="+mj-lt"/>
              </a:rPr>
              <a:t>Salford</a:t>
            </a:r>
            <a:r>
              <a:rPr lang="en-US" b="1" dirty="0">
                <a:latin typeface="+mj-lt"/>
              </a:rPr>
              <a:t> Systems: </a:t>
            </a:r>
            <a:r>
              <a:rPr lang="en-US" dirty="0" err="1">
                <a:latin typeface="+mj-lt"/>
              </a:rPr>
              <a:t>Salford</a:t>
            </a:r>
            <a:r>
              <a:rPr lang="en-US" dirty="0">
                <a:latin typeface="+mj-lt"/>
              </a:rPr>
              <a:t> Systems provides data mining and choice modeling software. It is a highly accurate and ultra-fast platform for developing predictive, descriptive, and analytical models from databases of any size, complexity, or organization.</a:t>
            </a:r>
          </a:p>
          <a:p>
            <a:pPr indent="-285750">
              <a:lnSpc>
                <a:spcPct val="150000"/>
              </a:lnSpc>
              <a:spcAft>
                <a:spcPts val="0"/>
              </a:spcAft>
            </a:pPr>
            <a:r>
              <a:rPr lang="en-US" dirty="0" err="1">
                <a:latin typeface="+mj-lt"/>
              </a:rPr>
              <a:t>Salford</a:t>
            </a:r>
            <a:r>
              <a:rPr lang="en-US" dirty="0">
                <a:latin typeface="+mj-lt"/>
              </a:rPr>
              <a:t> SPM automation accelerates the process of model building by conducting substantial portions of the model exploration and refinement process for the analyst.</a:t>
            </a:r>
          </a:p>
        </p:txBody>
      </p:sp>
      <p:cxnSp>
        <p:nvCxnSpPr>
          <p:cNvPr id="5" name="Straight Connector 4"/>
          <p:cNvCxnSpPr/>
          <p:nvPr/>
        </p:nvCxnSpPr>
        <p:spPr>
          <a:xfrm>
            <a:off x="0" y="1009142"/>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034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Modelling</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365347" y="846137"/>
            <a:ext cx="8713336" cy="4883771"/>
          </a:xfrm>
          <a:prstGeom prst="rect">
            <a:avLst/>
          </a:prstGeom>
          <a:noFill/>
          <a:ln>
            <a:noFill/>
          </a:ln>
        </p:spPr>
        <p:txBody>
          <a:bodyPr lIns="91425" tIns="45700" rIns="91425" bIns="45700" anchor="t" anchorCtr="0">
            <a:noAutofit/>
          </a:bodyPr>
          <a:lstStyle/>
          <a:p>
            <a:pPr marL="0" indent="0">
              <a:lnSpc>
                <a:spcPct val="150000"/>
              </a:lnSpc>
              <a:spcAft>
                <a:spcPts val="0"/>
              </a:spcAft>
              <a:buNone/>
            </a:pPr>
            <a:r>
              <a:rPr lang="en-US" dirty="0">
                <a:latin typeface="+mj-lt"/>
              </a:rPr>
              <a:t>Selecting the file and viewing the Training Data file</a:t>
            </a:r>
          </a:p>
          <a:p>
            <a:pPr marL="0" indent="0">
              <a:lnSpc>
                <a:spcPct val="150000"/>
              </a:lnSpc>
              <a:spcAft>
                <a:spcPts val="0"/>
              </a:spcAft>
              <a:buNone/>
            </a:pPr>
            <a:endParaRPr lang="en-US" dirty="0">
              <a:latin typeface="+mj-lt"/>
            </a:endParaRPr>
          </a:p>
        </p:txBody>
      </p:sp>
      <p:pic>
        <p:nvPicPr>
          <p:cNvPr id="5" name="Picture 4"/>
          <p:cNvPicPr>
            <a:picLocks noChangeAspect="1"/>
          </p:cNvPicPr>
          <p:nvPr/>
        </p:nvPicPr>
        <p:blipFill>
          <a:blip r:embed="rId3"/>
          <a:stretch>
            <a:fillRect/>
          </a:stretch>
        </p:blipFill>
        <p:spPr>
          <a:xfrm>
            <a:off x="721137" y="1350858"/>
            <a:ext cx="6415159" cy="4950550"/>
          </a:xfrm>
          <a:prstGeom prst="rect">
            <a:avLst/>
          </a:prstGeom>
        </p:spPr>
      </p:pic>
      <p:cxnSp>
        <p:nvCxnSpPr>
          <p:cNvPr id="6" name="Straight Connector 5"/>
          <p:cNvCxnSpPr/>
          <p:nvPr/>
        </p:nvCxnSpPr>
        <p:spPr>
          <a:xfrm>
            <a:off x="0" y="865465"/>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016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Modelling</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365347" y="985285"/>
            <a:ext cx="8713336" cy="4883771"/>
          </a:xfrm>
          <a:prstGeom prst="rect">
            <a:avLst/>
          </a:prstGeom>
          <a:noFill/>
          <a:ln>
            <a:noFill/>
          </a:ln>
        </p:spPr>
        <p:txBody>
          <a:bodyPr lIns="91425" tIns="45700" rIns="91425" bIns="45700" anchor="t" anchorCtr="0">
            <a:noAutofit/>
          </a:bodyPr>
          <a:lstStyle/>
          <a:p>
            <a:pPr marL="0" indent="0">
              <a:lnSpc>
                <a:spcPct val="150000"/>
              </a:lnSpc>
              <a:spcAft>
                <a:spcPts val="0"/>
              </a:spcAft>
              <a:buNone/>
            </a:pPr>
            <a:r>
              <a:rPr lang="en-US" b="1" dirty="0">
                <a:latin typeface="+mj-lt"/>
              </a:rPr>
              <a:t>Setting up the Model </a:t>
            </a:r>
          </a:p>
          <a:p>
            <a:pPr marL="0" indent="0">
              <a:lnSpc>
                <a:spcPct val="150000"/>
              </a:lnSpc>
              <a:spcAft>
                <a:spcPts val="0"/>
              </a:spcAft>
              <a:buNone/>
            </a:pPr>
            <a:r>
              <a:rPr lang="en-US" dirty="0">
                <a:latin typeface="+mj-lt"/>
              </a:rPr>
              <a:t>Selecting the Target variable and the Predictor variables. After the Model is set we can begin the CART analysis by clicking on Start. This will generate the Decision Tree.</a:t>
            </a:r>
          </a:p>
          <a:p>
            <a:pPr marL="0" indent="0">
              <a:lnSpc>
                <a:spcPct val="150000"/>
              </a:lnSpc>
              <a:spcAft>
                <a:spcPts val="0"/>
              </a:spcAft>
              <a:buNone/>
            </a:pPr>
            <a:endParaRPr lang="en-US" dirty="0">
              <a:latin typeface="+mj-lt"/>
            </a:endParaRPr>
          </a:p>
          <a:p>
            <a:pPr marL="0" indent="0">
              <a:lnSpc>
                <a:spcPct val="150000"/>
              </a:lnSpc>
              <a:spcAft>
                <a:spcPts val="0"/>
              </a:spcAft>
              <a:buNone/>
            </a:pPr>
            <a:endParaRPr lang="en-US" dirty="0">
              <a:latin typeface="+mj-lt"/>
            </a:endParaRPr>
          </a:p>
        </p:txBody>
      </p:sp>
      <p:pic>
        <p:nvPicPr>
          <p:cNvPr id="2" name="Picture 1"/>
          <p:cNvPicPr>
            <a:picLocks noChangeAspect="1"/>
          </p:cNvPicPr>
          <p:nvPr/>
        </p:nvPicPr>
        <p:blipFill>
          <a:blip r:embed="rId3"/>
          <a:stretch>
            <a:fillRect/>
          </a:stretch>
        </p:blipFill>
        <p:spPr>
          <a:xfrm>
            <a:off x="1734720" y="2212905"/>
            <a:ext cx="5073585" cy="4153283"/>
          </a:xfrm>
          <a:prstGeom prst="rect">
            <a:avLst/>
          </a:prstGeom>
        </p:spPr>
      </p:pic>
      <p:cxnSp>
        <p:nvCxnSpPr>
          <p:cNvPr id="6" name="Straight Connector 5"/>
          <p:cNvCxnSpPr/>
          <p:nvPr/>
        </p:nvCxnSpPr>
        <p:spPr>
          <a:xfrm>
            <a:off x="0" y="914874"/>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3306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Modelling</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365347" y="985285"/>
            <a:ext cx="8713336" cy="4883771"/>
          </a:xfrm>
          <a:prstGeom prst="rect">
            <a:avLst/>
          </a:prstGeom>
          <a:noFill/>
          <a:ln>
            <a:noFill/>
          </a:ln>
        </p:spPr>
        <p:txBody>
          <a:bodyPr lIns="91425" tIns="45700" rIns="91425" bIns="45700" anchor="t" anchorCtr="0">
            <a:noAutofit/>
          </a:bodyPr>
          <a:lstStyle/>
          <a:p>
            <a:pPr marL="0" indent="0">
              <a:lnSpc>
                <a:spcPct val="150000"/>
              </a:lnSpc>
              <a:spcAft>
                <a:spcPts val="0"/>
              </a:spcAft>
              <a:buNone/>
            </a:pPr>
            <a:r>
              <a:rPr lang="en-US" b="1" dirty="0">
                <a:latin typeface="+mj-lt"/>
              </a:rPr>
              <a:t>Classification Tree Topology for TARGET variable.</a:t>
            </a:r>
            <a:endParaRPr lang="en-US" dirty="0">
              <a:latin typeface="+mj-lt"/>
            </a:endParaRPr>
          </a:p>
          <a:p>
            <a:pPr marL="0" indent="0">
              <a:lnSpc>
                <a:spcPct val="150000"/>
              </a:lnSpc>
              <a:spcAft>
                <a:spcPts val="0"/>
              </a:spcAft>
              <a:buNone/>
            </a:pPr>
            <a:r>
              <a:rPr lang="en-US" dirty="0">
                <a:latin typeface="+mj-lt"/>
              </a:rPr>
              <a:t>This is the view of the optimal tree which has the best performance. Number of nodes in the tree equal to 16. </a:t>
            </a:r>
          </a:p>
          <a:p>
            <a:pPr marL="0" indent="0">
              <a:lnSpc>
                <a:spcPct val="150000"/>
              </a:lnSpc>
              <a:spcAft>
                <a:spcPts val="0"/>
              </a:spcAft>
              <a:buNone/>
            </a:pPr>
            <a:endParaRPr lang="en-US" dirty="0">
              <a:latin typeface="+mj-lt"/>
            </a:endParaRPr>
          </a:p>
        </p:txBody>
      </p:sp>
      <p:pic>
        <p:nvPicPr>
          <p:cNvPr id="2" name="Picture 1"/>
          <p:cNvPicPr>
            <a:picLocks noChangeAspect="1"/>
          </p:cNvPicPr>
          <p:nvPr/>
        </p:nvPicPr>
        <p:blipFill>
          <a:blip r:embed="rId3"/>
          <a:stretch>
            <a:fillRect/>
          </a:stretch>
        </p:blipFill>
        <p:spPr>
          <a:xfrm>
            <a:off x="885235" y="2265919"/>
            <a:ext cx="7369765" cy="4031186"/>
          </a:xfrm>
          <a:prstGeom prst="rect">
            <a:avLst/>
          </a:prstGeom>
        </p:spPr>
      </p:pic>
      <p:cxnSp>
        <p:nvCxnSpPr>
          <p:cNvPr id="7" name="Straight Connector 6"/>
          <p:cNvCxnSpPr/>
          <p:nvPr/>
        </p:nvCxnSpPr>
        <p:spPr>
          <a:xfrm>
            <a:off x="0" y="985285"/>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9401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Modelling</a:t>
            </a:r>
            <a:br>
              <a:rPr lang="en-US" dirty="0">
                <a:latin typeface="+mj-lt"/>
              </a:rPr>
            </a:br>
            <a:endParaRPr sz="3400" i="0" u="none" strike="noStrike" cap="none" dirty="0">
              <a:solidFill>
                <a:schemeClr val="dk1"/>
              </a:solidFill>
              <a:latin typeface="+mj-lt"/>
              <a:sym typeface="Century Gothic"/>
            </a:endParaRPr>
          </a:p>
        </p:txBody>
      </p:sp>
      <p:pic>
        <p:nvPicPr>
          <p:cNvPr id="3" name="Picture 2"/>
          <p:cNvPicPr>
            <a:picLocks noChangeAspect="1"/>
          </p:cNvPicPr>
          <p:nvPr/>
        </p:nvPicPr>
        <p:blipFill>
          <a:blip r:embed="rId3"/>
          <a:stretch>
            <a:fillRect/>
          </a:stretch>
        </p:blipFill>
        <p:spPr>
          <a:xfrm>
            <a:off x="37708" y="2326146"/>
            <a:ext cx="4982583" cy="2038463"/>
          </a:xfrm>
          <a:prstGeom prst="rect">
            <a:avLst/>
          </a:prstGeom>
        </p:spPr>
      </p:pic>
      <p:pic>
        <p:nvPicPr>
          <p:cNvPr id="4" name="Picture 3"/>
          <p:cNvPicPr>
            <a:picLocks noChangeAspect="1"/>
          </p:cNvPicPr>
          <p:nvPr/>
        </p:nvPicPr>
        <p:blipFill>
          <a:blip r:embed="rId4"/>
          <a:stretch>
            <a:fillRect/>
          </a:stretch>
        </p:blipFill>
        <p:spPr>
          <a:xfrm>
            <a:off x="5012916" y="2326146"/>
            <a:ext cx="4103476" cy="2038463"/>
          </a:xfrm>
          <a:prstGeom prst="rect">
            <a:avLst/>
          </a:prstGeom>
        </p:spPr>
      </p:pic>
      <p:cxnSp>
        <p:nvCxnSpPr>
          <p:cNvPr id="8" name="Straight Connector 7"/>
          <p:cNvCxnSpPr/>
          <p:nvPr/>
        </p:nvCxnSpPr>
        <p:spPr>
          <a:xfrm>
            <a:off x="0" y="1009142"/>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3764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CART Rules</a:t>
            </a:r>
            <a:br>
              <a:rPr lang="en-US" dirty="0">
                <a:latin typeface="+mj-lt"/>
              </a:rPr>
            </a:br>
            <a:endParaRPr sz="3400" i="0" u="none" strike="noStrike" cap="none" dirty="0">
              <a:solidFill>
                <a:schemeClr val="dk1"/>
              </a:solidFill>
              <a:latin typeface="+mj-lt"/>
              <a:sym typeface="Century Gothic"/>
            </a:endParaRPr>
          </a:p>
        </p:txBody>
      </p:sp>
      <p:graphicFrame>
        <p:nvGraphicFramePr>
          <p:cNvPr id="2" name="Table 1"/>
          <p:cNvGraphicFramePr>
            <a:graphicFrameLocks noGrp="1"/>
          </p:cNvGraphicFramePr>
          <p:nvPr>
            <p:extLst>
              <p:ext uri="{D42A27DB-BD31-4B8C-83A1-F6EECF244321}">
                <p14:modId xmlns:p14="http://schemas.microsoft.com/office/powerpoint/2010/main" val="2230323936"/>
              </p:ext>
            </p:extLst>
          </p:nvPr>
        </p:nvGraphicFramePr>
        <p:xfrm>
          <a:off x="329723" y="1048805"/>
          <a:ext cx="8317629" cy="4968790"/>
        </p:xfrm>
        <a:graphic>
          <a:graphicData uri="http://schemas.openxmlformats.org/drawingml/2006/table">
            <a:tbl>
              <a:tblPr firstRow="1" bandRow="1">
                <a:tableStyleId>{21E4AEA4-8DFA-4A89-87EB-49C32662AFE0}</a:tableStyleId>
              </a:tblPr>
              <a:tblGrid>
                <a:gridCol w="1517375">
                  <a:extLst>
                    <a:ext uri="{9D8B030D-6E8A-4147-A177-3AD203B41FA5}">
                      <a16:colId xmlns:a16="http://schemas.microsoft.com/office/drawing/2014/main" val="1650633914"/>
                    </a:ext>
                  </a:extLst>
                </a:gridCol>
                <a:gridCol w="5387009">
                  <a:extLst>
                    <a:ext uri="{9D8B030D-6E8A-4147-A177-3AD203B41FA5}">
                      <a16:colId xmlns:a16="http://schemas.microsoft.com/office/drawing/2014/main" val="2809496197"/>
                    </a:ext>
                  </a:extLst>
                </a:gridCol>
                <a:gridCol w="1413245">
                  <a:extLst>
                    <a:ext uri="{9D8B030D-6E8A-4147-A177-3AD203B41FA5}">
                      <a16:colId xmlns:a16="http://schemas.microsoft.com/office/drawing/2014/main" val="2082099383"/>
                    </a:ext>
                  </a:extLst>
                </a:gridCol>
              </a:tblGrid>
              <a:tr h="164553">
                <a:tc>
                  <a:txBody>
                    <a:bodyPr/>
                    <a:lstStyle/>
                    <a:p>
                      <a:r>
                        <a:rPr lang="en-US" sz="1200" dirty="0"/>
                        <a:t>Terminal node</a:t>
                      </a:r>
                    </a:p>
                  </a:txBody>
                  <a:tcPr/>
                </a:tc>
                <a:tc>
                  <a:txBody>
                    <a:bodyPr/>
                    <a:lstStyle/>
                    <a:p>
                      <a:r>
                        <a:rPr lang="en-US" sz="1200" dirty="0"/>
                        <a:t>Antecedent</a:t>
                      </a:r>
                    </a:p>
                  </a:txBody>
                  <a:tcPr/>
                </a:tc>
                <a:tc>
                  <a:txBody>
                    <a:bodyPr/>
                    <a:lstStyle/>
                    <a:p>
                      <a:r>
                        <a:rPr lang="en-US" sz="1200" dirty="0"/>
                        <a:t>Consequent</a:t>
                      </a:r>
                    </a:p>
                  </a:txBody>
                  <a:tcPr/>
                </a:tc>
                <a:extLst>
                  <a:ext uri="{0D108BD9-81ED-4DB2-BD59-A6C34878D82A}">
                    <a16:rowId xmlns:a16="http://schemas.microsoft.com/office/drawing/2014/main" val="37762875"/>
                  </a:ext>
                </a:extLst>
              </a:tr>
              <a:tr h="383956">
                <a:tc>
                  <a:txBody>
                    <a:bodyPr/>
                    <a:lstStyle/>
                    <a:p>
                      <a:r>
                        <a:rPr lang="en-US" sz="1200" dirty="0"/>
                        <a:t>Node 1</a:t>
                      </a:r>
                    </a:p>
                  </a:txBody>
                  <a:tcPr/>
                </a:tc>
                <a:tc>
                  <a:txBody>
                    <a:bodyPr/>
                    <a:lstStyle/>
                    <a:p>
                      <a:r>
                        <a:rPr lang="en-US" sz="1200" b="0" i="0" u="none" strike="noStrike" cap="none" dirty="0">
                          <a:solidFill>
                            <a:schemeClr val="dk1"/>
                          </a:solidFill>
                          <a:latin typeface="+mn-lt"/>
                          <a:ea typeface="+mn-ea"/>
                          <a:cs typeface="+mn-cs"/>
                          <a:sym typeface="Arial"/>
                        </a:rPr>
                        <a:t>if(VARIANCE_OF_WAVELET_TRANSFORMED_IMAGE &lt;= 0.31155 &amp;&amp;</a:t>
                      </a:r>
                    </a:p>
                    <a:p>
                      <a:r>
                        <a:rPr lang="en-US" sz="1200" b="0" i="0" u="none" strike="noStrike" cap="none" dirty="0">
                          <a:solidFill>
                            <a:schemeClr val="dk1"/>
                          </a:solidFill>
                          <a:latin typeface="+mn-lt"/>
                          <a:ea typeface="+mn-ea"/>
                          <a:cs typeface="+mn-cs"/>
                          <a:sym typeface="Arial"/>
                        </a:rPr>
                        <a:t>    SKEWNESS_OF_WAVELET_TRANSFORMED_IMAGE &lt;= 5.86535 &amp;&amp;</a:t>
                      </a:r>
                    </a:p>
                    <a:p>
                      <a:r>
                        <a:rPr lang="en-US" sz="1200" b="0" i="0" u="none" strike="noStrike" cap="none" dirty="0">
                          <a:solidFill>
                            <a:schemeClr val="dk1"/>
                          </a:solidFill>
                          <a:latin typeface="+mn-lt"/>
                          <a:ea typeface="+mn-ea"/>
                          <a:cs typeface="+mn-cs"/>
                          <a:sym typeface="Arial"/>
                        </a:rPr>
                        <a:t>    CURTOSIS_OF_WAVELET_TRANSFORMED_IMAGE &lt;= 6.21865  )</a:t>
                      </a:r>
                    </a:p>
                  </a:txBody>
                  <a:tcPr/>
                </a:tc>
                <a:tc>
                  <a:txBody>
                    <a:bodyPr/>
                    <a:lstStyle/>
                    <a:p>
                      <a:r>
                        <a:rPr lang="en-US" sz="1200" dirty="0"/>
                        <a:t>Real</a:t>
                      </a:r>
                      <a:r>
                        <a:rPr lang="en-US" sz="1200" baseline="0" dirty="0"/>
                        <a:t> Note</a:t>
                      </a:r>
                      <a:endParaRPr lang="en-US" sz="1200" dirty="0"/>
                    </a:p>
                  </a:txBody>
                  <a:tcPr/>
                </a:tc>
                <a:extLst>
                  <a:ext uri="{0D108BD9-81ED-4DB2-BD59-A6C34878D82A}">
                    <a16:rowId xmlns:a16="http://schemas.microsoft.com/office/drawing/2014/main" val="1273116607"/>
                  </a:ext>
                </a:extLst>
              </a:tr>
              <a:tr h="419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Node 2</a:t>
                      </a:r>
                    </a:p>
                    <a:p>
                      <a:endParaRPr lang="en-US" sz="1200" dirty="0"/>
                    </a:p>
                  </a:txBody>
                  <a:tcPr/>
                </a:tc>
                <a:tc>
                  <a:txBody>
                    <a:bodyPr/>
                    <a:lstStyle/>
                    <a:p>
                      <a:r>
                        <a:rPr lang="en-US" sz="1200" b="0" i="0" u="none" strike="noStrike" cap="none" dirty="0">
                          <a:solidFill>
                            <a:schemeClr val="dk1"/>
                          </a:solidFill>
                          <a:latin typeface="+mn-lt"/>
                          <a:ea typeface="+mn-ea"/>
                          <a:cs typeface="+mn-cs"/>
                          <a:sym typeface="Arial"/>
                        </a:rPr>
                        <a:t>if(</a:t>
                      </a:r>
                      <a:r>
                        <a:rPr lang="en-US" sz="1200" dirty="0">
                          <a:solidFill>
                            <a:srgbClr val="000000"/>
                          </a:solidFill>
                          <a:latin typeface="MS Shell Dlg" panose="020B0604020202020204" pitchFamily="34" charset="0"/>
                        </a:rPr>
                        <a:t>VARIANCE_OF_WAVELET_TRANSFORMED_IMAGE &lt;= 0.31155 &amp;&amp;</a:t>
                      </a:r>
                    </a:p>
                    <a:p>
                      <a:r>
                        <a:rPr lang="en-US" sz="1200" dirty="0">
                          <a:solidFill>
                            <a:srgbClr val="000000"/>
                          </a:solidFill>
                          <a:latin typeface="MS Shell Dlg" panose="020B0604020202020204" pitchFamily="34" charset="0"/>
                        </a:rPr>
                        <a:t>    CURTOSIS_OF_WAVELET_TRANSFORMED_IMAGE &gt; 6.21865 &amp;&amp;</a:t>
                      </a:r>
                    </a:p>
                    <a:p>
                      <a:r>
                        <a:rPr lang="en-US" sz="1200" dirty="0">
                          <a:solidFill>
                            <a:srgbClr val="000000"/>
                          </a:solidFill>
                          <a:latin typeface="MS Shell Dlg" panose="020B0604020202020204" pitchFamily="34" charset="0"/>
                        </a:rPr>
                        <a:t>    SKEWNESS_OF_WAVELET_TRANSFORMED_IMAGE &lt;= -3.16705 </a:t>
                      </a:r>
                      <a:r>
                        <a:rPr lang="en-US" sz="1200" b="0" i="0" u="none" strike="noStrike" cap="none" dirty="0">
                          <a:solidFill>
                            <a:schemeClr val="dk1"/>
                          </a:solidFill>
                          <a:latin typeface="+mn-lt"/>
                          <a:ea typeface="+mn-ea"/>
                          <a:cs typeface="+mn-cs"/>
                          <a:sym typeface="Aria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Real</a:t>
                      </a:r>
                      <a:r>
                        <a:rPr lang="en-US" sz="1200" baseline="0" dirty="0"/>
                        <a:t> Note</a:t>
                      </a:r>
                      <a:endParaRPr lang="en-US" sz="1200" dirty="0"/>
                    </a:p>
                    <a:p>
                      <a:endParaRPr lang="en-US" sz="1200" dirty="0"/>
                    </a:p>
                  </a:txBody>
                  <a:tcPr/>
                </a:tc>
                <a:extLst>
                  <a:ext uri="{0D108BD9-81ED-4DB2-BD59-A6C34878D82A}">
                    <a16:rowId xmlns:a16="http://schemas.microsoft.com/office/drawing/2014/main" val="3876262132"/>
                  </a:ext>
                </a:extLst>
              </a:tr>
              <a:tr h="838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Node 3</a:t>
                      </a:r>
                    </a:p>
                    <a:p>
                      <a:endParaRPr lang="en-US" sz="1200" dirty="0"/>
                    </a:p>
                  </a:txBody>
                  <a:tcPr/>
                </a:tc>
                <a:tc>
                  <a:txBody>
                    <a:bodyPr/>
                    <a:lstStyle/>
                    <a:p>
                      <a:r>
                        <a:rPr lang="en-US" sz="1200" b="0" i="0" u="none" strike="noStrike" cap="none" dirty="0">
                          <a:solidFill>
                            <a:schemeClr val="dk1"/>
                          </a:solidFill>
                          <a:latin typeface="+mn-lt"/>
                          <a:ea typeface="+mn-ea"/>
                          <a:cs typeface="+mn-cs"/>
                          <a:sym typeface="Arial"/>
                        </a:rPr>
                        <a:t>if(VARIANCE_OF_WAVELET_TRANSFORMED_IMAGE &lt;= 0.31155 &amp;&amp;</a:t>
                      </a:r>
                    </a:p>
                    <a:p>
                      <a:r>
                        <a:rPr lang="en-US" sz="1200" b="0" i="0" u="none" strike="noStrike" cap="none" dirty="0">
                          <a:solidFill>
                            <a:schemeClr val="dk1"/>
                          </a:solidFill>
                          <a:latin typeface="+mn-lt"/>
                          <a:ea typeface="+mn-ea"/>
                          <a:cs typeface="+mn-cs"/>
                          <a:sym typeface="Arial"/>
                        </a:rPr>
                        <a:t>    CURTOSIS_OF_WAVELET_TRANSFORMED_IMAGE &gt; 6.21865 &amp;&amp;</a:t>
                      </a:r>
                    </a:p>
                    <a:p>
                      <a:r>
                        <a:rPr lang="en-US" sz="1200" b="0" i="0" u="none" strike="noStrike" cap="none" dirty="0">
                          <a:solidFill>
                            <a:schemeClr val="dk1"/>
                          </a:solidFill>
                          <a:latin typeface="+mn-lt"/>
                          <a:ea typeface="+mn-ea"/>
                          <a:cs typeface="+mn-cs"/>
                          <a:sym typeface="Arial"/>
                        </a:rPr>
                        <a:t>    SKEWNESS_OF_WAVELET_TRANSFORMED_IMAGE &gt; -3.16705 &amp;&amp;</a:t>
                      </a:r>
                    </a:p>
                    <a:p>
                      <a:r>
                        <a:rPr lang="en-US" sz="1200" b="0" i="0" u="none" strike="noStrike" cap="none" dirty="0">
                          <a:solidFill>
                            <a:schemeClr val="dk1"/>
                          </a:solidFill>
                          <a:latin typeface="+mn-lt"/>
                          <a:ea typeface="+mn-ea"/>
                          <a:cs typeface="+mn-cs"/>
                          <a:sym typeface="Arial"/>
                        </a:rPr>
                        <a:t>    SKEWNESS_OF_WAVELET_TRANSFORMED_IMAGE &lt;= 5.86535)</a:t>
                      </a:r>
                    </a:p>
                  </a:txBody>
                  <a:tcPr/>
                </a:tc>
                <a:tc>
                  <a:txBody>
                    <a:bodyPr/>
                    <a:lstStyle/>
                    <a:p>
                      <a:r>
                        <a:rPr lang="en-US" sz="1200" dirty="0"/>
                        <a:t>Fake Note</a:t>
                      </a:r>
                    </a:p>
                  </a:txBody>
                  <a:tcPr/>
                </a:tc>
                <a:extLst>
                  <a:ext uri="{0D108BD9-81ED-4DB2-BD59-A6C34878D82A}">
                    <a16:rowId xmlns:a16="http://schemas.microsoft.com/office/drawing/2014/main" val="977082880"/>
                  </a:ext>
                </a:extLst>
              </a:tr>
              <a:tr h="508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Node 4</a:t>
                      </a:r>
                    </a:p>
                    <a:p>
                      <a:endParaRPr lang="en-US" sz="1200" dirty="0"/>
                    </a:p>
                  </a:txBody>
                  <a:tcPr/>
                </a:tc>
                <a:tc>
                  <a:txBody>
                    <a:bodyPr/>
                    <a:lstStyle/>
                    <a:p>
                      <a:r>
                        <a:rPr lang="en-US" sz="1200" b="0" i="0" u="none" strike="noStrike" cap="none" dirty="0">
                          <a:solidFill>
                            <a:schemeClr val="dk1"/>
                          </a:solidFill>
                          <a:latin typeface="+mn-lt"/>
                          <a:ea typeface="+mn-ea"/>
                          <a:cs typeface="+mn-cs"/>
                          <a:sym typeface="Arial"/>
                        </a:rPr>
                        <a:t>if(SKEWNESS_OF_WAVELET_TRANSFORMED_IMAGE &gt; 5.86535 &amp;&amp;</a:t>
                      </a:r>
                    </a:p>
                    <a:p>
                      <a:r>
                        <a:rPr lang="en-US" sz="1200" b="0" i="0" u="none" strike="noStrike" cap="none" dirty="0">
                          <a:solidFill>
                            <a:schemeClr val="dk1"/>
                          </a:solidFill>
                          <a:latin typeface="+mn-lt"/>
                          <a:ea typeface="+mn-ea"/>
                          <a:cs typeface="+mn-cs"/>
                          <a:sym typeface="Arial"/>
                        </a:rPr>
                        <a:t>    SKEWNESS_OF_WAVELET_TRANSFORMED_IMAGE &lt;= 8.18500 &amp;&amp;</a:t>
                      </a:r>
                    </a:p>
                    <a:p>
                      <a:r>
                        <a:rPr lang="en-US" sz="1200" b="0" i="0" u="none" strike="noStrike" cap="none" dirty="0">
                          <a:solidFill>
                            <a:schemeClr val="dk1"/>
                          </a:solidFill>
                          <a:latin typeface="+mn-lt"/>
                          <a:ea typeface="+mn-ea"/>
                          <a:cs typeface="+mn-cs"/>
                          <a:sym typeface="Arial"/>
                        </a:rPr>
                        <a:t>    VARIANCE_OF_WAVELET_TRANSFORMED_IMAGE &lt;= -3.00315)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Real</a:t>
                      </a:r>
                      <a:r>
                        <a:rPr lang="en-US" sz="1200" baseline="0" dirty="0"/>
                        <a:t> Note</a:t>
                      </a:r>
                      <a:endParaRPr lang="en-US" sz="1200" dirty="0"/>
                    </a:p>
                    <a:p>
                      <a:endParaRPr lang="en-US" sz="1200" dirty="0"/>
                    </a:p>
                  </a:txBody>
                  <a:tcPr/>
                </a:tc>
                <a:extLst>
                  <a:ext uri="{0D108BD9-81ED-4DB2-BD59-A6C34878D82A}">
                    <a16:rowId xmlns:a16="http://schemas.microsoft.com/office/drawing/2014/main" val="2452910855"/>
                  </a:ext>
                </a:extLst>
              </a:tr>
              <a:tr h="838475">
                <a:tc>
                  <a:txBody>
                    <a:bodyPr/>
                    <a:lstStyle/>
                    <a:p>
                      <a:r>
                        <a:rPr lang="en-US" sz="1200" dirty="0"/>
                        <a:t>Node 5</a:t>
                      </a:r>
                    </a:p>
                  </a:txBody>
                  <a:tcPr/>
                </a:tc>
                <a:tc>
                  <a:txBody>
                    <a:bodyPr/>
                    <a:lstStyle/>
                    <a:p>
                      <a:r>
                        <a:rPr lang="en-US" sz="1200" b="0" i="0" u="none" strike="noStrike" cap="none" dirty="0">
                          <a:solidFill>
                            <a:schemeClr val="dk1"/>
                          </a:solidFill>
                          <a:latin typeface="+mn-lt"/>
                          <a:ea typeface="+mn-ea"/>
                          <a:cs typeface="+mn-cs"/>
                          <a:sym typeface="Arial"/>
                        </a:rPr>
                        <a:t>if(SKEWNESS_OF_WAVELET_TRANSFORMED_IMAGE &gt; 5.86535 &amp;&amp;</a:t>
                      </a:r>
                    </a:p>
                    <a:p>
                      <a:r>
                        <a:rPr lang="en-US" sz="1200" b="0" i="0" u="none" strike="noStrike" cap="none" dirty="0">
                          <a:solidFill>
                            <a:schemeClr val="dk1"/>
                          </a:solidFill>
                          <a:latin typeface="+mn-lt"/>
                          <a:ea typeface="+mn-ea"/>
                          <a:cs typeface="+mn-cs"/>
                          <a:sym typeface="Arial"/>
                        </a:rPr>
                        <a:t>    SKEWNESS_OF_WAVELET_TRANSFORMED_IMAGE &lt;= 8.18500 &amp;&amp;</a:t>
                      </a:r>
                    </a:p>
                    <a:p>
                      <a:r>
                        <a:rPr lang="en-US" sz="1200" b="0" i="0" u="none" strike="noStrike" cap="none" dirty="0">
                          <a:solidFill>
                            <a:schemeClr val="dk1"/>
                          </a:solidFill>
                          <a:latin typeface="+mn-lt"/>
                          <a:ea typeface="+mn-ea"/>
                          <a:cs typeface="+mn-cs"/>
                          <a:sym typeface="Arial"/>
                        </a:rPr>
                        <a:t>    VARIANCE_OF_WAVELET_TRANSFORMED_IMAGE &gt; -3.00315 &amp;&amp;</a:t>
                      </a:r>
                    </a:p>
                    <a:p>
                      <a:r>
                        <a:rPr lang="en-US" sz="1200" b="0" i="0" u="none" strike="noStrike" cap="none" dirty="0">
                          <a:solidFill>
                            <a:schemeClr val="dk1"/>
                          </a:solidFill>
                          <a:latin typeface="+mn-lt"/>
                          <a:ea typeface="+mn-ea"/>
                          <a:cs typeface="+mn-cs"/>
                          <a:sym typeface="Arial"/>
                        </a:rPr>
                        <a:t>    VARIANCE_OF_WAVELET_TRANSFORMED_IMAGE &lt;= 0.31155 )</a:t>
                      </a:r>
                    </a:p>
                  </a:txBody>
                  <a:tcPr/>
                </a:tc>
                <a:tc>
                  <a:txBody>
                    <a:bodyPr/>
                    <a:lstStyle/>
                    <a:p>
                      <a:r>
                        <a:rPr lang="en-US" sz="1200" dirty="0"/>
                        <a:t>Fake Note</a:t>
                      </a:r>
                    </a:p>
                  </a:txBody>
                  <a:tcPr/>
                </a:tc>
                <a:extLst>
                  <a:ext uri="{0D108BD9-81ED-4DB2-BD59-A6C34878D82A}">
                    <a16:rowId xmlns:a16="http://schemas.microsoft.com/office/drawing/2014/main" val="3020571200"/>
                  </a:ext>
                </a:extLst>
              </a:tr>
              <a:tr h="141879">
                <a:tc>
                  <a:txBody>
                    <a:bodyPr/>
                    <a:lstStyle/>
                    <a:p>
                      <a:r>
                        <a:rPr lang="en-US" sz="1200" dirty="0"/>
                        <a:t>Node 6</a:t>
                      </a:r>
                    </a:p>
                  </a:txBody>
                  <a:tcPr/>
                </a:tc>
                <a:tc>
                  <a:txBody>
                    <a:bodyPr/>
                    <a:lstStyle/>
                    <a:p>
                      <a:r>
                        <a:rPr lang="en-US" sz="1200" b="0" i="0" u="none" strike="noStrike" cap="none" dirty="0">
                          <a:solidFill>
                            <a:schemeClr val="dk1"/>
                          </a:solidFill>
                          <a:latin typeface="+mn-lt"/>
                          <a:ea typeface="+mn-ea"/>
                          <a:cs typeface="+mn-cs"/>
                          <a:sym typeface="Arial"/>
                        </a:rPr>
                        <a:t>if(SKEWNESS_OF_WAVELET_TRANSFORMED_IMAGE &gt; 8.18500 &amp;&amp;</a:t>
                      </a:r>
                    </a:p>
                    <a:p>
                      <a:r>
                        <a:rPr lang="en-US" sz="1200" b="0" i="0" u="none" strike="noStrike" cap="none" dirty="0">
                          <a:solidFill>
                            <a:schemeClr val="dk1"/>
                          </a:solidFill>
                          <a:latin typeface="+mn-lt"/>
                          <a:ea typeface="+mn-ea"/>
                          <a:cs typeface="+mn-cs"/>
                          <a:sym typeface="Arial"/>
                        </a:rPr>
                        <a:t>    VARIANCE_OF_WAVELET_TRANSFORMED_IMAGE &lt;= -4.11600 )</a:t>
                      </a:r>
                    </a:p>
                  </a:txBody>
                  <a:tcPr/>
                </a:tc>
                <a:tc>
                  <a:txBody>
                    <a:bodyPr/>
                    <a:lstStyle/>
                    <a:p>
                      <a:r>
                        <a:rPr lang="en-US" sz="1200" dirty="0"/>
                        <a:t>Real Note</a:t>
                      </a:r>
                    </a:p>
                  </a:txBody>
                  <a:tcPr/>
                </a:tc>
                <a:extLst>
                  <a:ext uri="{0D108BD9-81ED-4DB2-BD59-A6C34878D82A}">
                    <a16:rowId xmlns:a16="http://schemas.microsoft.com/office/drawing/2014/main" val="56786650"/>
                  </a:ext>
                </a:extLst>
              </a:tr>
              <a:tr h="4765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Node 7</a:t>
                      </a:r>
                    </a:p>
                    <a:p>
                      <a:endParaRPr lang="en-US" sz="1200" dirty="0"/>
                    </a:p>
                  </a:txBody>
                  <a:tcPr/>
                </a:tc>
                <a:tc>
                  <a:txBody>
                    <a:bodyPr/>
                    <a:lstStyle/>
                    <a:p>
                      <a:r>
                        <a:rPr lang="en-US" sz="1200" b="0" i="0" u="none" strike="noStrike" cap="none" dirty="0">
                          <a:solidFill>
                            <a:schemeClr val="dk1"/>
                          </a:solidFill>
                          <a:latin typeface="+mn-lt"/>
                          <a:ea typeface="+mn-ea"/>
                          <a:cs typeface="+mn-cs"/>
                          <a:sym typeface="Arial"/>
                        </a:rPr>
                        <a:t>if(SKEWNESS_OF_WAVELET_TRANSFORMED_IMAGE &gt; 8.18500 &amp;&amp;</a:t>
                      </a:r>
                    </a:p>
                    <a:p>
                      <a:r>
                        <a:rPr lang="en-US" sz="1200" b="0" i="0" u="none" strike="noStrike" cap="none" dirty="0">
                          <a:solidFill>
                            <a:schemeClr val="dk1"/>
                          </a:solidFill>
                          <a:latin typeface="+mn-lt"/>
                          <a:ea typeface="+mn-ea"/>
                          <a:cs typeface="+mn-cs"/>
                          <a:sym typeface="Arial"/>
                        </a:rPr>
                        <a:t>    VARIANCE_OF_WAVELET_TRANSFORMED_IMAGE &gt; -4.11600 &amp;&amp;</a:t>
                      </a:r>
                    </a:p>
                    <a:p>
                      <a:r>
                        <a:rPr lang="en-US" sz="1200" b="0" i="0" u="none" strike="noStrike" cap="none" dirty="0">
                          <a:solidFill>
                            <a:schemeClr val="dk1"/>
                          </a:solidFill>
                          <a:latin typeface="+mn-lt"/>
                          <a:ea typeface="+mn-ea"/>
                          <a:cs typeface="+mn-cs"/>
                          <a:sym typeface="Arial"/>
                        </a:rPr>
                        <a:t>    VARIANCE_OF_WAVELET_TRANSFORMED_IMAGE &lt;= 0.31155 )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Fake</a:t>
                      </a:r>
                      <a:r>
                        <a:rPr lang="en-US" sz="1200" baseline="0" dirty="0"/>
                        <a:t> Note</a:t>
                      </a:r>
                      <a:endParaRPr lang="en-US" sz="1200" dirty="0"/>
                    </a:p>
                    <a:p>
                      <a:endParaRPr lang="en-US" sz="1200" dirty="0"/>
                    </a:p>
                  </a:txBody>
                  <a:tcPr/>
                </a:tc>
                <a:extLst>
                  <a:ext uri="{0D108BD9-81ED-4DB2-BD59-A6C34878D82A}">
                    <a16:rowId xmlns:a16="http://schemas.microsoft.com/office/drawing/2014/main" val="1305623513"/>
                  </a:ext>
                </a:extLst>
              </a:tr>
            </a:tbl>
          </a:graphicData>
        </a:graphic>
      </p:graphicFrame>
      <p:cxnSp>
        <p:nvCxnSpPr>
          <p:cNvPr id="6" name="Straight Connector 5"/>
          <p:cNvCxnSpPr/>
          <p:nvPr/>
        </p:nvCxnSpPr>
        <p:spPr>
          <a:xfrm>
            <a:off x="0" y="785328"/>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1854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CART Rules</a:t>
            </a:r>
            <a:br>
              <a:rPr lang="en-US" dirty="0">
                <a:latin typeface="+mj-lt"/>
              </a:rPr>
            </a:br>
            <a:endParaRPr sz="3400" i="0" u="none" strike="noStrike" cap="none" dirty="0">
              <a:solidFill>
                <a:schemeClr val="dk1"/>
              </a:solidFill>
              <a:latin typeface="+mj-lt"/>
              <a:sym typeface="Century Gothic"/>
            </a:endParaRPr>
          </a:p>
        </p:txBody>
      </p:sp>
      <p:graphicFrame>
        <p:nvGraphicFramePr>
          <p:cNvPr id="2" name="Table 1"/>
          <p:cNvGraphicFramePr>
            <a:graphicFrameLocks noGrp="1"/>
          </p:cNvGraphicFramePr>
          <p:nvPr>
            <p:extLst>
              <p:ext uri="{D42A27DB-BD31-4B8C-83A1-F6EECF244321}">
                <p14:modId xmlns:p14="http://schemas.microsoft.com/office/powerpoint/2010/main" val="3016586472"/>
              </p:ext>
            </p:extLst>
          </p:nvPr>
        </p:nvGraphicFramePr>
        <p:xfrm>
          <a:off x="348961" y="940405"/>
          <a:ext cx="8317629" cy="5227595"/>
        </p:xfrm>
        <a:graphic>
          <a:graphicData uri="http://schemas.openxmlformats.org/drawingml/2006/table">
            <a:tbl>
              <a:tblPr firstRow="1" bandRow="1">
                <a:tableStyleId>{21E4AEA4-8DFA-4A89-87EB-49C32662AFE0}</a:tableStyleId>
              </a:tblPr>
              <a:tblGrid>
                <a:gridCol w="1517375">
                  <a:extLst>
                    <a:ext uri="{9D8B030D-6E8A-4147-A177-3AD203B41FA5}">
                      <a16:colId xmlns:a16="http://schemas.microsoft.com/office/drawing/2014/main" val="1650633914"/>
                    </a:ext>
                  </a:extLst>
                </a:gridCol>
                <a:gridCol w="5387009">
                  <a:extLst>
                    <a:ext uri="{9D8B030D-6E8A-4147-A177-3AD203B41FA5}">
                      <a16:colId xmlns:a16="http://schemas.microsoft.com/office/drawing/2014/main" val="2809496197"/>
                    </a:ext>
                  </a:extLst>
                </a:gridCol>
                <a:gridCol w="1413245">
                  <a:extLst>
                    <a:ext uri="{9D8B030D-6E8A-4147-A177-3AD203B41FA5}">
                      <a16:colId xmlns:a16="http://schemas.microsoft.com/office/drawing/2014/main" val="2082099383"/>
                    </a:ext>
                  </a:extLst>
                </a:gridCol>
              </a:tblGrid>
              <a:tr h="164553">
                <a:tc>
                  <a:txBody>
                    <a:bodyPr/>
                    <a:lstStyle/>
                    <a:p>
                      <a:r>
                        <a:rPr lang="en-US" sz="1200" dirty="0"/>
                        <a:t>Terminal node</a:t>
                      </a:r>
                    </a:p>
                  </a:txBody>
                  <a:tcPr/>
                </a:tc>
                <a:tc>
                  <a:txBody>
                    <a:bodyPr/>
                    <a:lstStyle/>
                    <a:p>
                      <a:r>
                        <a:rPr lang="en-US" sz="1200" dirty="0"/>
                        <a:t>Antecedent</a:t>
                      </a:r>
                    </a:p>
                  </a:txBody>
                  <a:tcPr/>
                </a:tc>
                <a:tc>
                  <a:txBody>
                    <a:bodyPr/>
                    <a:lstStyle/>
                    <a:p>
                      <a:r>
                        <a:rPr lang="en-US" sz="1200" dirty="0"/>
                        <a:t>Consequent</a:t>
                      </a:r>
                    </a:p>
                  </a:txBody>
                  <a:tcPr/>
                </a:tc>
                <a:extLst>
                  <a:ext uri="{0D108BD9-81ED-4DB2-BD59-A6C34878D82A}">
                    <a16:rowId xmlns:a16="http://schemas.microsoft.com/office/drawing/2014/main" val="37762875"/>
                  </a:ext>
                </a:extLst>
              </a:tr>
              <a:tr h="3839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Node 8</a:t>
                      </a:r>
                    </a:p>
                  </a:txBody>
                  <a:tcPr/>
                </a:tc>
                <a:tc>
                  <a:txBody>
                    <a:bodyPr/>
                    <a:lstStyle/>
                    <a:p>
                      <a:r>
                        <a:rPr lang="en-US" sz="1200" b="0" i="0" u="none" strike="noStrike" cap="none" dirty="0">
                          <a:solidFill>
                            <a:schemeClr val="dk1"/>
                          </a:solidFill>
                          <a:latin typeface="+mn-lt"/>
                          <a:ea typeface="+mn-ea"/>
                          <a:cs typeface="+mn-cs"/>
                          <a:sym typeface="Arial"/>
                        </a:rPr>
                        <a:t>If</a:t>
                      </a:r>
                      <a:r>
                        <a:rPr lang="en-US" sz="1200" b="0" i="0" u="none" strike="noStrike" cap="none" baseline="0" dirty="0">
                          <a:solidFill>
                            <a:schemeClr val="dk1"/>
                          </a:solidFill>
                          <a:latin typeface="+mn-lt"/>
                          <a:ea typeface="+mn-ea"/>
                          <a:cs typeface="+mn-cs"/>
                          <a:sym typeface="Arial"/>
                        </a:rPr>
                        <a:t> </a:t>
                      </a:r>
                      <a:r>
                        <a:rPr lang="en-US" sz="1200" b="0" i="0" u="none" strike="noStrike" cap="none" dirty="0">
                          <a:solidFill>
                            <a:schemeClr val="dk1"/>
                          </a:solidFill>
                          <a:latin typeface="+mn-lt"/>
                          <a:ea typeface="+mn-ea"/>
                          <a:cs typeface="+mn-cs"/>
                          <a:sym typeface="Arial"/>
                        </a:rPr>
                        <a:t>(CURTOSIS_OF_WAVELET_TRANSFORMED_IMAGE &lt;= -3.95890 &amp;&amp;</a:t>
                      </a:r>
                    </a:p>
                    <a:p>
                      <a:r>
                        <a:rPr lang="en-US" sz="1200" b="0" i="0" u="none" strike="noStrike" cap="none" dirty="0">
                          <a:solidFill>
                            <a:schemeClr val="dk1"/>
                          </a:solidFill>
                          <a:latin typeface="+mn-lt"/>
                          <a:ea typeface="+mn-ea"/>
                          <a:cs typeface="+mn-cs"/>
                          <a:sym typeface="Arial"/>
                        </a:rPr>
                        <a:t>    VARIANCE_OF_WAVELET_TRANSFORMED_IMAGE &gt; 0.31155 &amp;&amp;</a:t>
                      </a:r>
                    </a:p>
                    <a:p>
                      <a:r>
                        <a:rPr lang="en-US" sz="1200" b="0" i="0" u="none" strike="noStrike" cap="none" dirty="0">
                          <a:solidFill>
                            <a:schemeClr val="dk1"/>
                          </a:solidFill>
                          <a:latin typeface="+mn-lt"/>
                          <a:ea typeface="+mn-ea"/>
                          <a:cs typeface="+mn-cs"/>
                          <a:sym typeface="Arial"/>
                        </a:rPr>
                        <a:t>    VARIANCE_OF_WAVELET_TRANSFORMED_IMAGE &lt;= 2.95365 )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Real Note</a:t>
                      </a:r>
                    </a:p>
                  </a:txBody>
                  <a:tcPr/>
                </a:tc>
                <a:extLst>
                  <a:ext uri="{0D108BD9-81ED-4DB2-BD59-A6C34878D82A}">
                    <a16:rowId xmlns:a16="http://schemas.microsoft.com/office/drawing/2014/main" val="1346393323"/>
                  </a:ext>
                </a:extLst>
              </a:tr>
              <a:tr h="3839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Node 9</a:t>
                      </a:r>
                    </a:p>
                  </a:txBody>
                  <a:tcPr/>
                </a:tc>
                <a:tc>
                  <a:txBody>
                    <a:bodyPr/>
                    <a:lstStyle/>
                    <a:p>
                      <a:r>
                        <a:rPr lang="en-US" sz="1200" b="0" i="0" u="none" strike="noStrike" cap="none" dirty="0">
                          <a:solidFill>
                            <a:schemeClr val="dk1"/>
                          </a:solidFill>
                          <a:latin typeface="+mn-lt"/>
                          <a:ea typeface="+mn-ea"/>
                          <a:cs typeface="+mn-cs"/>
                          <a:sym typeface="Arial"/>
                        </a:rPr>
                        <a:t>if(CURTOSIS_OF_WAVELET_TRANSFORMED_IMAGE &lt;= -3.95890 &amp;&amp;</a:t>
                      </a:r>
                    </a:p>
                    <a:p>
                      <a:r>
                        <a:rPr lang="en-US" sz="1200" b="0" i="0" u="none" strike="noStrike" cap="none" dirty="0">
                          <a:solidFill>
                            <a:schemeClr val="dk1"/>
                          </a:solidFill>
                          <a:latin typeface="+mn-lt"/>
                          <a:ea typeface="+mn-ea"/>
                          <a:cs typeface="+mn-cs"/>
                          <a:sym typeface="Arial"/>
                        </a:rPr>
                        <a:t>    VARIANCE_OF_WAVELET_TRANSFORMED_IMAGE &gt; 2.95365 )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Fake</a:t>
                      </a:r>
                      <a:r>
                        <a:rPr lang="en-US" sz="1200" baseline="0" dirty="0"/>
                        <a:t> Note</a:t>
                      </a:r>
                      <a:endParaRPr lang="en-US" sz="1200" dirty="0"/>
                    </a:p>
                  </a:txBody>
                  <a:tcPr/>
                </a:tc>
                <a:extLst>
                  <a:ext uri="{0D108BD9-81ED-4DB2-BD59-A6C34878D82A}">
                    <a16:rowId xmlns:a16="http://schemas.microsoft.com/office/drawing/2014/main" val="3975810137"/>
                  </a:ext>
                </a:extLst>
              </a:tr>
              <a:tr h="826178">
                <a:tc>
                  <a:txBody>
                    <a:bodyPr/>
                    <a:lstStyle/>
                    <a:p>
                      <a:r>
                        <a:rPr lang="en-US" sz="1200" dirty="0"/>
                        <a:t>Node 10</a:t>
                      </a:r>
                    </a:p>
                  </a:txBody>
                  <a:tcPr/>
                </a:tc>
                <a:tc>
                  <a:txBody>
                    <a:bodyPr/>
                    <a:lstStyle/>
                    <a:p>
                      <a:r>
                        <a:rPr lang="en-US" sz="1200" b="0" i="0" u="none" strike="noStrike" cap="none" dirty="0">
                          <a:solidFill>
                            <a:schemeClr val="dk1"/>
                          </a:solidFill>
                          <a:latin typeface="+mn-lt"/>
                          <a:ea typeface="+mn-ea"/>
                          <a:cs typeface="+mn-cs"/>
                          <a:sym typeface="Arial"/>
                        </a:rPr>
                        <a:t>if(VARIANCE_OF_WAVELET_TRANSFORMED_IMAGE &gt; 0.31155 &amp;&amp;</a:t>
                      </a:r>
                    </a:p>
                    <a:p>
                      <a:r>
                        <a:rPr lang="en-US" sz="1200" b="0" i="0" u="none" strike="noStrike" cap="none" dirty="0">
                          <a:solidFill>
                            <a:schemeClr val="dk1"/>
                          </a:solidFill>
                          <a:latin typeface="+mn-lt"/>
                          <a:ea typeface="+mn-ea"/>
                          <a:cs typeface="+mn-cs"/>
                          <a:sym typeface="Arial"/>
                        </a:rPr>
                        <a:t>    VARIANCE_OF_WAVELET_TRANSFORMED_IMAGE &lt;= 1.59220 &amp;&amp;</a:t>
                      </a:r>
                    </a:p>
                    <a:p>
                      <a:r>
                        <a:rPr lang="en-US" sz="1200" b="0" i="0" u="none" strike="noStrike" cap="none" dirty="0">
                          <a:solidFill>
                            <a:schemeClr val="dk1"/>
                          </a:solidFill>
                          <a:latin typeface="+mn-lt"/>
                          <a:ea typeface="+mn-ea"/>
                          <a:cs typeface="+mn-cs"/>
                          <a:sym typeface="Arial"/>
                        </a:rPr>
                        <a:t>    CURTOSIS_OF_WAVELET_TRANSFORMED_IMAGE &gt; -3.95890 &amp;&amp;</a:t>
                      </a:r>
                    </a:p>
                    <a:p>
                      <a:r>
                        <a:rPr lang="en-US" sz="1200" b="0" i="0" u="none" strike="noStrike" cap="none" dirty="0">
                          <a:solidFill>
                            <a:schemeClr val="dk1"/>
                          </a:solidFill>
                          <a:latin typeface="+mn-lt"/>
                          <a:ea typeface="+mn-ea"/>
                          <a:cs typeface="+mn-cs"/>
                          <a:sym typeface="Arial"/>
                        </a:rPr>
                        <a:t>    CURTOSIS_OF_WAVELET_TRANSFORMED_IMAGE &lt;= -2.27220 &amp;&amp;</a:t>
                      </a:r>
                    </a:p>
                    <a:p>
                      <a:r>
                        <a:rPr lang="en-US" sz="1200" b="0" i="0" u="none" strike="noStrike" cap="none" dirty="0">
                          <a:solidFill>
                            <a:schemeClr val="dk1"/>
                          </a:solidFill>
                          <a:latin typeface="+mn-lt"/>
                          <a:ea typeface="+mn-ea"/>
                          <a:cs typeface="+mn-cs"/>
                          <a:sym typeface="Arial"/>
                        </a:rPr>
                        <a:t>    SKEWNESS_OF_WAVELET_TRANSFORMED_IMAGE &lt;= 5.56015 )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Real Note</a:t>
                      </a:r>
                    </a:p>
                    <a:p>
                      <a:endParaRPr lang="en-US" sz="1200" dirty="0"/>
                    </a:p>
                  </a:txBody>
                  <a:tcPr/>
                </a:tc>
                <a:extLst>
                  <a:ext uri="{0D108BD9-81ED-4DB2-BD59-A6C34878D82A}">
                    <a16:rowId xmlns:a16="http://schemas.microsoft.com/office/drawing/2014/main" val="1273116607"/>
                  </a:ext>
                </a:extLst>
              </a:tr>
              <a:tr h="419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Node 11</a:t>
                      </a:r>
                    </a:p>
                    <a:p>
                      <a:endParaRPr lang="en-US" sz="1200" dirty="0"/>
                    </a:p>
                  </a:txBody>
                  <a:tcPr/>
                </a:tc>
                <a:tc>
                  <a:txBody>
                    <a:bodyPr/>
                    <a:lstStyle/>
                    <a:p>
                      <a:r>
                        <a:rPr lang="en-US" sz="1200" b="0" i="0" u="none" strike="noStrike" cap="none" dirty="0">
                          <a:solidFill>
                            <a:schemeClr val="dk1"/>
                          </a:solidFill>
                          <a:latin typeface="+mn-lt"/>
                          <a:ea typeface="+mn-ea"/>
                          <a:cs typeface="+mn-cs"/>
                          <a:sym typeface="Arial"/>
                        </a:rPr>
                        <a:t>if(VARIANCE_OF_WAVELET_TRANSFORMED_IMAGE &gt; 0.31155 &amp;&amp;</a:t>
                      </a:r>
                    </a:p>
                    <a:p>
                      <a:r>
                        <a:rPr lang="en-US" sz="1200" b="0" i="0" u="none" strike="noStrike" cap="none" dirty="0">
                          <a:solidFill>
                            <a:schemeClr val="dk1"/>
                          </a:solidFill>
                          <a:latin typeface="+mn-lt"/>
                          <a:ea typeface="+mn-ea"/>
                          <a:cs typeface="+mn-cs"/>
                          <a:sym typeface="Arial"/>
                        </a:rPr>
                        <a:t>    VARIANCE_OF_WAVELET_TRANSFORMED_IMAGE &lt;= 1.59220 &amp;&amp;</a:t>
                      </a:r>
                    </a:p>
                    <a:p>
                      <a:r>
                        <a:rPr lang="en-US" sz="1200" b="0" i="0" u="none" strike="noStrike" cap="none" dirty="0">
                          <a:solidFill>
                            <a:schemeClr val="dk1"/>
                          </a:solidFill>
                          <a:latin typeface="+mn-lt"/>
                          <a:ea typeface="+mn-ea"/>
                          <a:cs typeface="+mn-cs"/>
                          <a:sym typeface="Arial"/>
                        </a:rPr>
                        <a:t>    CURTOSIS_OF_WAVELET_TRANSFORMED_IMAGE &gt; -3.95890 &amp;&amp;</a:t>
                      </a:r>
                    </a:p>
                    <a:p>
                      <a:r>
                        <a:rPr lang="en-US" sz="1200" b="0" i="0" u="none" strike="noStrike" cap="none" dirty="0">
                          <a:solidFill>
                            <a:schemeClr val="dk1"/>
                          </a:solidFill>
                          <a:latin typeface="+mn-lt"/>
                          <a:ea typeface="+mn-ea"/>
                          <a:cs typeface="+mn-cs"/>
                          <a:sym typeface="Arial"/>
                        </a:rPr>
                        <a:t>    CURTOSIS_OF_WAVELET_TRANSFORMED_IMAGE &lt;= -2.27220 &amp;&amp;</a:t>
                      </a:r>
                    </a:p>
                    <a:p>
                      <a:r>
                        <a:rPr lang="en-US" sz="1200" b="0" i="0" u="none" strike="noStrike" cap="none" dirty="0">
                          <a:solidFill>
                            <a:schemeClr val="dk1"/>
                          </a:solidFill>
                          <a:latin typeface="+mn-lt"/>
                          <a:ea typeface="+mn-ea"/>
                          <a:cs typeface="+mn-cs"/>
                          <a:sym typeface="Arial"/>
                        </a:rPr>
                        <a:t>    SKEWNESS_OF_WAVELET_TRANSFORMED_IMAGE &gt; 5.56015 )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Fake</a:t>
                      </a:r>
                      <a:r>
                        <a:rPr lang="en-US" sz="1200" baseline="0" dirty="0"/>
                        <a:t> Note</a:t>
                      </a:r>
                      <a:endParaRPr lang="en-US" sz="1200" dirty="0"/>
                    </a:p>
                    <a:p>
                      <a:endParaRPr lang="en-US" sz="1200" dirty="0"/>
                    </a:p>
                  </a:txBody>
                  <a:tcPr/>
                </a:tc>
                <a:extLst>
                  <a:ext uri="{0D108BD9-81ED-4DB2-BD59-A6C34878D82A}">
                    <a16:rowId xmlns:a16="http://schemas.microsoft.com/office/drawing/2014/main" val="3876262132"/>
                  </a:ext>
                </a:extLst>
              </a:tr>
              <a:tr h="838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Node 12</a:t>
                      </a:r>
                    </a:p>
                    <a:p>
                      <a:endParaRPr lang="en-US" sz="1200" dirty="0"/>
                    </a:p>
                  </a:txBody>
                  <a:tcPr/>
                </a:tc>
                <a:tc>
                  <a:txBody>
                    <a:bodyPr/>
                    <a:lstStyle/>
                    <a:p>
                      <a:r>
                        <a:rPr lang="en-US" sz="1200" b="0" i="0" u="none" strike="noStrike" cap="none" dirty="0">
                          <a:solidFill>
                            <a:schemeClr val="dk1"/>
                          </a:solidFill>
                          <a:latin typeface="+mn-lt"/>
                          <a:ea typeface="+mn-ea"/>
                          <a:cs typeface="+mn-cs"/>
                          <a:sym typeface="Arial"/>
                        </a:rPr>
                        <a:t>if(VARIANCE_OF_WAVELET_TRANSFORMED_IMAGE &gt; 0.31155 &amp;&amp;</a:t>
                      </a:r>
                    </a:p>
                    <a:p>
                      <a:r>
                        <a:rPr lang="en-US" sz="1200" b="0" i="0" u="none" strike="noStrike" cap="none" dirty="0">
                          <a:solidFill>
                            <a:schemeClr val="dk1"/>
                          </a:solidFill>
                          <a:latin typeface="+mn-lt"/>
                          <a:ea typeface="+mn-ea"/>
                          <a:cs typeface="+mn-cs"/>
                          <a:sym typeface="Arial"/>
                        </a:rPr>
                        <a:t>    VARIANCE_OF_WAVELET_TRANSFORMED_IMAGE &lt;= 1.59220 &amp;&amp;</a:t>
                      </a:r>
                    </a:p>
                    <a:p>
                      <a:r>
                        <a:rPr lang="en-US" sz="1200" b="0" i="0" u="none" strike="noStrike" cap="none" dirty="0">
                          <a:solidFill>
                            <a:schemeClr val="dk1"/>
                          </a:solidFill>
                          <a:latin typeface="+mn-lt"/>
                          <a:ea typeface="+mn-ea"/>
                          <a:cs typeface="+mn-cs"/>
                          <a:sym typeface="Arial"/>
                        </a:rPr>
                        <a:t>    CURTOSIS_OF_WAVELET_TRANSFORMED_IMAGE &gt; -2.27220 &amp;&amp;</a:t>
                      </a:r>
                    </a:p>
                    <a:p>
                      <a:r>
                        <a:rPr lang="en-US" sz="1200" b="0" i="0" u="none" strike="noStrike" cap="none" dirty="0">
                          <a:solidFill>
                            <a:schemeClr val="dk1"/>
                          </a:solidFill>
                          <a:latin typeface="+mn-lt"/>
                          <a:ea typeface="+mn-ea"/>
                          <a:cs typeface="+mn-cs"/>
                          <a:sym typeface="Arial"/>
                        </a:rPr>
                        <a:t>    ENTROPY_OF_IMAGE &lt;= 0.22994 )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Fake Note</a:t>
                      </a:r>
                    </a:p>
                    <a:p>
                      <a:endParaRPr lang="en-US" sz="1200" dirty="0"/>
                    </a:p>
                  </a:txBody>
                  <a:tcPr/>
                </a:tc>
                <a:extLst>
                  <a:ext uri="{0D108BD9-81ED-4DB2-BD59-A6C34878D82A}">
                    <a16:rowId xmlns:a16="http://schemas.microsoft.com/office/drawing/2014/main" val="977082880"/>
                  </a:ext>
                </a:extLst>
              </a:tr>
              <a:tr h="838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Node 13</a:t>
                      </a:r>
                    </a:p>
                    <a:p>
                      <a:endParaRPr lang="en-US" sz="1200" dirty="0"/>
                    </a:p>
                  </a:txBody>
                  <a:tcPr/>
                </a:tc>
                <a:tc>
                  <a:txBody>
                    <a:bodyPr/>
                    <a:lstStyle/>
                    <a:p>
                      <a:r>
                        <a:rPr lang="en-US" sz="1200" b="0" i="0" u="none" strike="noStrike" cap="none" dirty="0">
                          <a:solidFill>
                            <a:schemeClr val="dk1"/>
                          </a:solidFill>
                          <a:latin typeface="+mn-lt"/>
                          <a:ea typeface="+mn-ea"/>
                          <a:cs typeface="+mn-cs"/>
                          <a:sym typeface="Arial"/>
                        </a:rPr>
                        <a:t>if(VARIANCE_OF_WAVELET_TRANSFORMED_IMAGE &gt; 0.31155 &amp;&amp;</a:t>
                      </a:r>
                    </a:p>
                    <a:p>
                      <a:r>
                        <a:rPr lang="en-US" sz="1200" b="0" i="0" u="none" strike="noStrike" cap="none" dirty="0">
                          <a:solidFill>
                            <a:schemeClr val="dk1"/>
                          </a:solidFill>
                          <a:latin typeface="+mn-lt"/>
                          <a:ea typeface="+mn-ea"/>
                          <a:cs typeface="+mn-cs"/>
                          <a:sym typeface="Arial"/>
                        </a:rPr>
                        <a:t>    VARIANCE_OF_WAVELET_TRANSFORMED_IMAGE &lt;= 1.59220 &amp;&amp;</a:t>
                      </a:r>
                    </a:p>
                    <a:p>
                      <a:r>
                        <a:rPr lang="en-US" sz="1200" b="0" i="0" u="none" strike="noStrike" cap="none" dirty="0">
                          <a:solidFill>
                            <a:schemeClr val="dk1"/>
                          </a:solidFill>
                          <a:latin typeface="+mn-lt"/>
                          <a:ea typeface="+mn-ea"/>
                          <a:cs typeface="+mn-cs"/>
                          <a:sym typeface="Arial"/>
                        </a:rPr>
                        <a:t>    ENTROPY_OF_IMAGE &gt; 0.22994 &amp;&amp;</a:t>
                      </a:r>
                    </a:p>
                    <a:p>
                      <a:r>
                        <a:rPr lang="en-US" sz="1200" b="0" i="0" u="none" strike="noStrike" cap="none" dirty="0">
                          <a:solidFill>
                            <a:schemeClr val="dk1"/>
                          </a:solidFill>
                          <a:latin typeface="+mn-lt"/>
                          <a:ea typeface="+mn-ea"/>
                          <a:cs typeface="+mn-cs"/>
                          <a:sym typeface="Arial"/>
                        </a:rPr>
                        <a:t>    CURTOSIS_OF_WAVELET_TRANSFORMED_IMAGE &gt; -2.27220 &amp;&amp;</a:t>
                      </a:r>
                    </a:p>
                    <a:p>
                      <a:r>
                        <a:rPr lang="en-US" sz="1200" b="0" i="0" u="none" strike="noStrike" cap="none" dirty="0">
                          <a:solidFill>
                            <a:schemeClr val="dk1"/>
                          </a:solidFill>
                          <a:latin typeface="+mn-lt"/>
                          <a:ea typeface="+mn-ea"/>
                          <a:cs typeface="+mn-cs"/>
                          <a:sym typeface="Arial"/>
                        </a:rPr>
                        <a:t>    CURTOSIS_OF_WAVELET_TRANSFORMED_IMAGE &lt;= 0.32402)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Real Note</a:t>
                      </a:r>
                    </a:p>
                    <a:p>
                      <a:endParaRPr lang="en-US" sz="1200" dirty="0"/>
                    </a:p>
                  </a:txBody>
                  <a:tcPr/>
                </a:tc>
                <a:extLst>
                  <a:ext uri="{0D108BD9-81ED-4DB2-BD59-A6C34878D82A}">
                    <a16:rowId xmlns:a16="http://schemas.microsoft.com/office/drawing/2014/main" val="2452910855"/>
                  </a:ext>
                </a:extLst>
              </a:tr>
            </a:tbl>
          </a:graphicData>
        </a:graphic>
      </p:graphicFrame>
      <p:cxnSp>
        <p:nvCxnSpPr>
          <p:cNvPr id="5" name="Straight Connector 4"/>
          <p:cNvCxnSpPr/>
          <p:nvPr/>
        </p:nvCxnSpPr>
        <p:spPr>
          <a:xfrm>
            <a:off x="38476" y="837184"/>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733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
        <p:nvSpPr>
          <p:cNvPr id="105" name="Shape 105"/>
          <p:cNvSpPr txBox="1">
            <a:spLocks noGrp="1"/>
          </p:cNvSpPr>
          <p:nvPr>
            <p:ph type="body" idx="1"/>
          </p:nvPr>
        </p:nvSpPr>
        <p:spPr>
          <a:xfrm>
            <a:off x="107742" y="204281"/>
            <a:ext cx="8691561" cy="804861"/>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US" sz="3400" b="1" i="0" u="none" strike="noStrike" cap="none" dirty="0">
                <a:solidFill>
                  <a:schemeClr val="dk1"/>
                </a:solidFill>
                <a:latin typeface="+mj-lt"/>
                <a:ea typeface="Century Gothic"/>
                <a:cs typeface="Century Gothic"/>
                <a:sym typeface="Century Gothic"/>
              </a:rPr>
              <a:t>Table of contents</a:t>
            </a:r>
            <a:endParaRPr sz="3400" b="1" i="0" u="none" strike="noStrike" cap="none" dirty="0">
              <a:solidFill>
                <a:schemeClr val="dk1"/>
              </a:solidFill>
              <a:latin typeface="+mj-lt"/>
              <a:ea typeface="Century Gothic"/>
              <a:cs typeface="Century Gothic"/>
              <a:sym typeface="Century Gothic"/>
            </a:endParaRPr>
          </a:p>
        </p:txBody>
      </p:sp>
      <p:sp>
        <p:nvSpPr>
          <p:cNvPr id="106" name="Shape 106"/>
          <p:cNvSpPr txBox="1">
            <a:spLocks noGrp="1"/>
          </p:cNvSpPr>
          <p:nvPr>
            <p:ph type="body" idx="2"/>
          </p:nvPr>
        </p:nvSpPr>
        <p:spPr>
          <a:xfrm>
            <a:off x="107742" y="1152940"/>
            <a:ext cx="8810831" cy="4940954"/>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dk1"/>
              </a:buClr>
              <a:buSzPct val="100000"/>
              <a:buFont typeface="Arial" panose="020B0604020202020204" pitchFamily="34" charset="0"/>
              <a:buChar char="•"/>
            </a:pPr>
            <a:r>
              <a:rPr lang="en-US" sz="1800" b="0" i="0" u="none" strike="noStrike" cap="none" dirty="0">
                <a:solidFill>
                  <a:schemeClr val="dk1"/>
                </a:solidFill>
                <a:latin typeface="+mj-lt"/>
                <a:ea typeface="Century Gothic"/>
                <a:cs typeface="Century Gothic"/>
                <a:sym typeface="Century Gothic"/>
              </a:rPr>
              <a:t>Introduction</a:t>
            </a:r>
          </a:p>
          <a:p>
            <a:pPr marL="285750" marR="0" lvl="0" indent="-285750" algn="l" rtl="0">
              <a:spcBef>
                <a:spcPts val="0"/>
              </a:spcBef>
              <a:spcAft>
                <a:spcPts val="0"/>
              </a:spcAft>
              <a:buClr>
                <a:schemeClr val="dk1"/>
              </a:buClr>
              <a:buSzPct val="100000"/>
              <a:buFont typeface="Arial" panose="020B0604020202020204" pitchFamily="34" charset="0"/>
              <a:buChar char="•"/>
            </a:pPr>
            <a:endParaRPr lang="en-US" dirty="0">
              <a:latin typeface="+mj-lt"/>
            </a:endParaRPr>
          </a:p>
          <a:p>
            <a:pPr marL="285750" marR="0" lvl="0" indent="-285750" algn="l" rtl="0">
              <a:spcBef>
                <a:spcPts val="0"/>
              </a:spcBef>
              <a:spcAft>
                <a:spcPts val="0"/>
              </a:spcAft>
              <a:buClr>
                <a:schemeClr val="dk1"/>
              </a:buClr>
              <a:buSzPct val="100000"/>
              <a:buFont typeface="Arial" panose="020B0604020202020204" pitchFamily="34" charset="0"/>
              <a:buChar char="•"/>
            </a:pPr>
            <a:r>
              <a:rPr lang="en-US" sz="1800" b="0" i="0" u="none" strike="noStrike" cap="none" dirty="0">
                <a:solidFill>
                  <a:schemeClr val="dk1"/>
                </a:solidFill>
                <a:latin typeface="+mj-lt"/>
                <a:ea typeface="Century Gothic"/>
                <a:cs typeface="Century Gothic"/>
                <a:sym typeface="Century Gothic"/>
              </a:rPr>
              <a:t>CRISP</a:t>
            </a:r>
          </a:p>
          <a:p>
            <a:pPr marL="285750" marR="0" lvl="0" indent="-285750" algn="l" rtl="0">
              <a:spcBef>
                <a:spcPts val="0"/>
              </a:spcBef>
              <a:spcAft>
                <a:spcPts val="0"/>
              </a:spcAft>
              <a:buClr>
                <a:schemeClr val="dk1"/>
              </a:buClr>
              <a:buSzPct val="100000"/>
              <a:buFont typeface="Arial" panose="020B0604020202020204" pitchFamily="34" charset="0"/>
              <a:buChar char="•"/>
            </a:pPr>
            <a:endParaRPr lang="en-US" dirty="0">
              <a:latin typeface="+mj-lt"/>
            </a:endParaRPr>
          </a:p>
          <a:p>
            <a:pPr lvl="0" indent="-285750">
              <a:spcAft>
                <a:spcPts val="0"/>
              </a:spcAft>
              <a:buFont typeface="Arial" panose="020B0604020202020204" pitchFamily="34" charset="0"/>
              <a:buChar char="•"/>
            </a:pPr>
            <a:r>
              <a:rPr lang="en-US" dirty="0">
                <a:latin typeface="+mj-lt"/>
              </a:rPr>
              <a:t>Business Understanding Phase</a:t>
            </a:r>
            <a:endParaRPr lang="en-US" sz="1800" b="0" i="0" u="none" strike="noStrike" cap="none" dirty="0">
              <a:solidFill>
                <a:schemeClr val="dk1"/>
              </a:solidFill>
              <a:latin typeface="+mj-lt"/>
              <a:ea typeface="Century Gothic"/>
              <a:cs typeface="Century Gothic"/>
              <a:sym typeface="Century Gothic"/>
            </a:endParaRPr>
          </a:p>
          <a:p>
            <a:pPr marL="285750" marR="0" lvl="0" indent="-285750" algn="l" rtl="0">
              <a:spcBef>
                <a:spcPts val="0"/>
              </a:spcBef>
              <a:spcAft>
                <a:spcPts val="0"/>
              </a:spcAft>
              <a:buClr>
                <a:schemeClr val="dk1"/>
              </a:buClr>
              <a:buSzPct val="100000"/>
              <a:buFont typeface="Arial" panose="020B0604020202020204" pitchFamily="34" charset="0"/>
              <a:buChar char="•"/>
            </a:pPr>
            <a:endParaRPr lang="en-US" dirty="0">
              <a:latin typeface="+mj-lt"/>
            </a:endParaRPr>
          </a:p>
          <a:p>
            <a:pPr lvl="0" indent="-285750">
              <a:spcAft>
                <a:spcPts val="0"/>
              </a:spcAft>
              <a:buFont typeface="Arial" panose="020B0604020202020204" pitchFamily="34" charset="0"/>
              <a:buChar char="•"/>
            </a:pPr>
            <a:r>
              <a:rPr lang="en-US" dirty="0">
                <a:latin typeface="+mj-lt"/>
              </a:rPr>
              <a:t>Data Understanding Phase</a:t>
            </a:r>
            <a:endParaRPr lang="en-US" sz="1800" b="0" i="0" u="none" strike="noStrike" cap="none" dirty="0">
              <a:solidFill>
                <a:schemeClr val="dk1"/>
              </a:solidFill>
              <a:latin typeface="+mj-lt"/>
              <a:ea typeface="Century Gothic"/>
              <a:cs typeface="Century Gothic"/>
              <a:sym typeface="Century Gothic"/>
            </a:endParaRPr>
          </a:p>
          <a:p>
            <a:pPr marL="285750" marR="0" lvl="0" indent="-285750" algn="l" rtl="0">
              <a:spcBef>
                <a:spcPts val="0"/>
              </a:spcBef>
              <a:spcAft>
                <a:spcPts val="0"/>
              </a:spcAft>
              <a:buClr>
                <a:schemeClr val="dk1"/>
              </a:buClr>
              <a:buSzPct val="100000"/>
              <a:buFont typeface="Arial" panose="020B0604020202020204" pitchFamily="34" charset="0"/>
              <a:buChar char="•"/>
            </a:pPr>
            <a:endParaRPr lang="en-US" dirty="0">
              <a:latin typeface="+mj-lt"/>
            </a:endParaRPr>
          </a:p>
          <a:p>
            <a:pPr marL="285750" marR="0" lvl="0" indent="-285750" algn="l" rtl="0">
              <a:spcBef>
                <a:spcPts val="0"/>
              </a:spcBef>
              <a:spcAft>
                <a:spcPts val="0"/>
              </a:spcAft>
              <a:buClr>
                <a:schemeClr val="dk1"/>
              </a:buClr>
              <a:buSzPct val="100000"/>
              <a:buFont typeface="Arial" panose="020B0604020202020204" pitchFamily="34" charset="0"/>
              <a:buChar char="•"/>
            </a:pPr>
            <a:r>
              <a:rPr lang="en-US" sz="1800" b="0" i="0" u="none" strike="noStrike" cap="none" dirty="0">
                <a:solidFill>
                  <a:schemeClr val="dk1"/>
                </a:solidFill>
                <a:latin typeface="+mj-lt"/>
                <a:ea typeface="Century Gothic"/>
                <a:cs typeface="Century Gothic"/>
                <a:sym typeface="Century Gothic"/>
              </a:rPr>
              <a:t>Data Preparation Phase</a:t>
            </a:r>
          </a:p>
          <a:p>
            <a:pPr marL="285750" marR="0" lvl="0" indent="-285750" algn="l" rtl="0">
              <a:spcBef>
                <a:spcPts val="0"/>
              </a:spcBef>
              <a:spcAft>
                <a:spcPts val="0"/>
              </a:spcAft>
              <a:buClr>
                <a:schemeClr val="dk1"/>
              </a:buClr>
              <a:buSzPct val="100000"/>
              <a:buFont typeface="Arial" panose="020B0604020202020204" pitchFamily="34" charset="0"/>
              <a:buChar char="•"/>
            </a:pPr>
            <a:endParaRPr lang="en-US" dirty="0">
              <a:latin typeface="+mj-lt"/>
            </a:endParaRPr>
          </a:p>
          <a:p>
            <a:pPr marL="285750" marR="0" lvl="0" indent="-285750" algn="l" rtl="0">
              <a:spcBef>
                <a:spcPts val="0"/>
              </a:spcBef>
              <a:spcAft>
                <a:spcPts val="0"/>
              </a:spcAft>
              <a:buClr>
                <a:schemeClr val="dk1"/>
              </a:buClr>
              <a:buSzPct val="100000"/>
              <a:buFont typeface="Arial" panose="020B0604020202020204" pitchFamily="34" charset="0"/>
              <a:buChar char="•"/>
            </a:pPr>
            <a:r>
              <a:rPr lang="en-US" sz="1800" b="0" i="0" u="none" strike="noStrike" cap="none" dirty="0">
                <a:solidFill>
                  <a:schemeClr val="dk1"/>
                </a:solidFill>
                <a:latin typeface="+mj-lt"/>
                <a:ea typeface="Century Gothic"/>
                <a:cs typeface="Century Gothic"/>
                <a:sym typeface="Century Gothic"/>
              </a:rPr>
              <a:t>Modelling Phase</a:t>
            </a:r>
          </a:p>
          <a:p>
            <a:pPr marL="285750" marR="0" lvl="0" indent="-285750" algn="l" rtl="0">
              <a:spcBef>
                <a:spcPts val="0"/>
              </a:spcBef>
              <a:spcAft>
                <a:spcPts val="0"/>
              </a:spcAft>
              <a:buClr>
                <a:schemeClr val="dk1"/>
              </a:buClr>
              <a:buSzPct val="100000"/>
              <a:buFont typeface="Arial" panose="020B0604020202020204" pitchFamily="34" charset="0"/>
              <a:buChar char="•"/>
            </a:pPr>
            <a:endParaRPr lang="en-US" dirty="0">
              <a:latin typeface="+mj-lt"/>
            </a:endParaRPr>
          </a:p>
          <a:p>
            <a:pPr marL="285750" marR="0" lvl="0" indent="-285750" algn="l" rtl="0">
              <a:spcBef>
                <a:spcPts val="0"/>
              </a:spcBef>
              <a:spcAft>
                <a:spcPts val="0"/>
              </a:spcAft>
              <a:buClr>
                <a:schemeClr val="dk1"/>
              </a:buClr>
              <a:buSzPct val="100000"/>
              <a:buFont typeface="Arial" panose="020B0604020202020204" pitchFamily="34" charset="0"/>
              <a:buChar char="•"/>
            </a:pPr>
            <a:r>
              <a:rPr lang="en-US" sz="1800" b="0" i="0" u="none" strike="noStrike" cap="none" dirty="0">
                <a:solidFill>
                  <a:schemeClr val="dk1"/>
                </a:solidFill>
                <a:latin typeface="+mj-lt"/>
                <a:ea typeface="Century Gothic"/>
                <a:cs typeface="Century Gothic"/>
                <a:sym typeface="Century Gothic"/>
              </a:rPr>
              <a:t>Evaluation Phase</a:t>
            </a:r>
          </a:p>
          <a:p>
            <a:pPr marL="285750" marR="0" lvl="0" indent="-285750" algn="l" rtl="0">
              <a:spcBef>
                <a:spcPts val="0"/>
              </a:spcBef>
              <a:spcAft>
                <a:spcPts val="0"/>
              </a:spcAft>
              <a:buClr>
                <a:schemeClr val="dk1"/>
              </a:buClr>
              <a:buSzPct val="100000"/>
              <a:buFont typeface="Arial" panose="020B0604020202020204" pitchFamily="34" charset="0"/>
              <a:buChar char="•"/>
            </a:pPr>
            <a:endParaRPr lang="en-US" dirty="0">
              <a:latin typeface="+mj-lt"/>
            </a:endParaRPr>
          </a:p>
          <a:p>
            <a:pPr marL="285750" marR="0" lvl="0" indent="-285750" algn="l" rtl="0">
              <a:spcBef>
                <a:spcPts val="0"/>
              </a:spcBef>
              <a:spcAft>
                <a:spcPts val="0"/>
              </a:spcAft>
              <a:buClr>
                <a:schemeClr val="dk1"/>
              </a:buClr>
              <a:buSzPct val="100000"/>
              <a:buFont typeface="Arial" panose="020B0604020202020204" pitchFamily="34" charset="0"/>
              <a:buChar char="•"/>
            </a:pPr>
            <a:r>
              <a:rPr lang="en-US" sz="1800" b="0" i="0" u="none" strike="noStrike" cap="none" dirty="0">
                <a:solidFill>
                  <a:schemeClr val="dk1"/>
                </a:solidFill>
                <a:latin typeface="+mj-lt"/>
                <a:ea typeface="Century Gothic"/>
                <a:cs typeface="Century Gothic"/>
                <a:sym typeface="Century Gothic"/>
              </a:rPr>
              <a:t>Deployment Phase</a:t>
            </a:r>
          </a:p>
          <a:p>
            <a:pPr marL="285750" marR="0" lvl="0" indent="-285750" algn="l" rtl="0">
              <a:spcBef>
                <a:spcPts val="0"/>
              </a:spcBef>
              <a:spcAft>
                <a:spcPts val="0"/>
              </a:spcAft>
              <a:buClr>
                <a:schemeClr val="dk1"/>
              </a:buClr>
              <a:buSzPct val="100000"/>
              <a:buFont typeface="Arial" panose="020B0604020202020204" pitchFamily="34" charset="0"/>
              <a:buChar char="•"/>
            </a:pPr>
            <a:endParaRPr lang="en-US" sz="1800" b="0" i="0" u="none" strike="noStrike" cap="none" dirty="0">
              <a:solidFill>
                <a:schemeClr val="dk1"/>
              </a:solidFill>
              <a:latin typeface="+mj-lt"/>
              <a:ea typeface="Century Gothic"/>
              <a:cs typeface="Century Gothic"/>
              <a:sym typeface="Century Gothic"/>
            </a:endParaRPr>
          </a:p>
          <a:p>
            <a:pPr marL="285750" marR="0" lvl="0" indent="-285750" algn="l" rtl="0">
              <a:spcBef>
                <a:spcPts val="0"/>
              </a:spcBef>
              <a:spcAft>
                <a:spcPts val="0"/>
              </a:spcAft>
              <a:buClr>
                <a:schemeClr val="dk1"/>
              </a:buClr>
              <a:buSzPct val="100000"/>
              <a:buFont typeface="Arial" panose="020B0604020202020204" pitchFamily="34" charset="0"/>
              <a:buChar char="•"/>
            </a:pPr>
            <a:r>
              <a:rPr lang="en-US" dirty="0">
                <a:latin typeface="+mj-lt"/>
              </a:rPr>
              <a:t>Conclusion</a:t>
            </a:r>
            <a:endParaRPr sz="1800" b="0" i="0" u="none" strike="noStrike" cap="none" dirty="0">
              <a:solidFill>
                <a:schemeClr val="dk1"/>
              </a:solidFill>
              <a:latin typeface="+mj-lt"/>
              <a:ea typeface="Century Gothic"/>
              <a:cs typeface="Century Gothic"/>
              <a:sym typeface="Century Gothic"/>
            </a:endParaRPr>
          </a:p>
        </p:txBody>
      </p:sp>
      <p:cxnSp>
        <p:nvCxnSpPr>
          <p:cNvPr id="3" name="Straight Connector 2"/>
          <p:cNvCxnSpPr/>
          <p:nvPr/>
        </p:nvCxnSpPr>
        <p:spPr>
          <a:xfrm>
            <a:off x="0" y="1009142"/>
            <a:ext cx="9144000" cy="0"/>
          </a:xfrm>
          <a:prstGeom prst="line">
            <a:avLst/>
          </a:prstGeom>
          <a:ln w="1270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CART Rules</a:t>
            </a:r>
            <a:br>
              <a:rPr lang="en-US" dirty="0">
                <a:latin typeface="+mj-lt"/>
              </a:rPr>
            </a:br>
            <a:endParaRPr sz="3400" i="0" u="none" strike="noStrike" cap="none" dirty="0">
              <a:solidFill>
                <a:schemeClr val="dk1"/>
              </a:solidFill>
              <a:latin typeface="+mj-lt"/>
              <a:sym typeface="Century Gothic"/>
            </a:endParaRPr>
          </a:p>
        </p:txBody>
      </p:sp>
      <p:graphicFrame>
        <p:nvGraphicFramePr>
          <p:cNvPr id="2" name="Table 1"/>
          <p:cNvGraphicFramePr>
            <a:graphicFrameLocks noGrp="1"/>
          </p:cNvGraphicFramePr>
          <p:nvPr>
            <p:extLst>
              <p:ext uri="{D42A27DB-BD31-4B8C-83A1-F6EECF244321}">
                <p14:modId xmlns:p14="http://schemas.microsoft.com/office/powerpoint/2010/main" val="1570884839"/>
              </p:ext>
            </p:extLst>
          </p:nvPr>
        </p:nvGraphicFramePr>
        <p:xfrm>
          <a:off x="390939" y="1113280"/>
          <a:ext cx="8317629" cy="2743200"/>
        </p:xfrm>
        <a:graphic>
          <a:graphicData uri="http://schemas.openxmlformats.org/drawingml/2006/table">
            <a:tbl>
              <a:tblPr firstRow="1" bandRow="1">
                <a:tableStyleId>{21E4AEA4-8DFA-4A89-87EB-49C32662AFE0}</a:tableStyleId>
              </a:tblPr>
              <a:tblGrid>
                <a:gridCol w="1517375">
                  <a:extLst>
                    <a:ext uri="{9D8B030D-6E8A-4147-A177-3AD203B41FA5}">
                      <a16:colId xmlns:a16="http://schemas.microsoft.com/office/drawing/2014/main" val="1650633914"/>
                    </a:ext>
                  </a:extLst>
                </a:gridCol>
                <a:gridCol w="5387009">
                  <a:extLst>
                    <a:ext uri="{9D8B030D-6E8A-4147-A177-3AD203B41FA5}">
                      <a16:colId xmlns:a16="http://schemas.microsoft.com/office/drawing/2014/main" val="2809496197"/>
                    </a:ext>
                  </a:extLst>
                </a:gridCol>
                <a:gridCol w="1413245">
                  <a:extLst>
                    <a:ext uri="{9D8B030D-6E8A-4147-A177-3AD203B41FA5}">
                      <a16:colId xmlns:a16="http://schemas.microsoft.com/office/drawing/2014/main" val="2082099383"/>
                    </a:ext>
                  </a:extLst>
                </a:gridCol>
              </a:tblGrid>
              <a:tr h="164553">
                <a:tc>
                  <a:txBody>
                    <a:bodyPr/>
                    <a:lstStyle/>
                    <a:p>
                      <a:r>
                        <a:rPr lang="en-US" sz="1200" dirty="0"/>
                        <a:t>Terminal node</a:t>
                      </a:r>
                    </a:p>
                  </a:txBody>
                  <a:tcPr/>
                </a:tc>
                <a:tc>
                  <a:txBody>
                    <a:bodyPr/>
                    <a:lstStyle/>
                    <a:p>
                      <a:r>
                        <a:rPr lang="en-US" sz="1200" dirty="0"/>
                        <a:t>Antecedent</a:t>
                      </a:r>
                    </a:p>
                  </a:txBody>
                  <a:tcPr/>
                </a:tc>
                <a:tc>
                  <a:txBody>
                    <a:bodyPr/>
                    <a:lstStyle/>
                    <a:p>
                      <a:r>
                        <a:rPr lang="en-US" sz="1200" dirty="0"/>
                        <a:t>Consequent</a:t>
                      </a:r>
                    </a:p>
                  </a:txBody>
                  <a:tcPr/>
                </a:tc>
                <a:extLst>
                  <a:ext uri="{0D108BD9-81ED-4DB2-BD59-A6C34878D82A}">
                    <a16:rowId xmlns:a16="http://schemas.microsoft.com/office/drawing/2014/main" val="37762875"/>
                  </a:ext>
                </a:extLst>
              </a:tr>
              <a:tr h="3839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Node 14</a:t>
                      </a:r>
                    </a:p>
                  </a:txBody>
                  <a:tcPr/>
                </a:tc>
                <a:tc>
                  <a:txBody>
                    <a:bodyPr/>
                    <a:lstStyle/>
                    <a:p>
                      <a:r>
                        <a:rPr lang="en-US" sz="1200" b="0" i="0" u="none" strike="noStrike" cap="none" dirty="0">
                          <a:solidFill>
                            <a:schemeClr val="dk1"/>
                          </a:solidFill>
                          <a:latin typeface="+mn-lt"/>
                          <a:ea typeface="+mn-ea"/>
                          <a:cs typeface="+mn-cs"/>
                          <a:sym typeface="Arial"/>
                        </a:rPr>
                        <a:t>if(VARIANCE_OF_WAVELET_TRANSFORMED_IMAGE &gt; 0.31155 &amp;&amp;</a:t>
                      </a:r>
                    </a:p>
                    <a:p>
                      <a:r>
                        <a:rPr lang="en-US" sz="1200" b="0" i="0" u="none" strike="noStrike" cap="none" dirty="0">
                          <a:solidFill>
                            <a:schemeClr val="dk1"/>
                          </a:solidFill>
                          <a:latin typeface="+mn-lt"/>
                          <a:ea typeface="+mn-ea"/>
                          <a:cs typeface="+mn-cs"/>
                          <a:sym typeface="Arial"/>
                        </a:rPr>
                        <a:t>    VARIANCE_OF_WAVELET_TRANSFORMED_IMAGE &lt;= 1.59220 &amp;&amp;</a:t>
                      </a:r>
                    </a:p>
                    <a:p>
                      <a:r>
                        <a:rPr lang="en-US" sz="1200" b="0" i="0" u="none" strike="noStrike" cap="none" dirty="0">
                          <a:solidFill>
                            <a:schemeClr val="dk1"/>
                          </a:solidFill>
                          <a:latin typeface="+mn-lt"/>
                          <a:ea typeface="+mn-ea"/>
                          <a:cs typeface="+mn-cs"/>
                          <a:sym typeface="Arial"/>
                        </a:rPr>
                        <a:t>    ENTROPY_OF_IMAGE &gt; 0.22994 &amp;&amp;</a:t>
                      </a:r>
                    </a:p>
                    <a:p>
                      <a:r>
                        <a:rPr lang="en-US" sz="1200" b="0" i="0" u="none" strike="noStrike" cap="none" dirty="0">
                          <a:solidFill>
                            <a:schemeClr val="dk1"/>
                          </a:solidFill>
                          <a:latin typeface="+mn-lt"/>
                          <a:ea typeface="+mn-ea"/>
                          <a:cs typeface="+mn-cs"/>
                          <a:sym typeface="Arial"/>
                        </a:rPr>
                        <a:t>    CURTOSIS_OF_WAVELET_TRANSFORMED_IMAGE &gt; 0.32402 &amp;&amp;</a:t>
                      </a:r>
                    </a:p>
                    <a:p>
                      <a:r>
                        <a:rPr lang="en-US" sz="1200" b="0" i="0" u="none" strike="noStrike" cap="none" dirty="0">
                          <a:solidFill>
                            <a:schemeClr val="dk1"/>
                          </a:solidFill>
                          <a:latin typeface="+mn-lt"/>
                          <a:ea typeface="+mn-ea"/>
                          <a:cs typeface="+mn-cs"/>
                          <a:sym typeface="Arial"/>
                        </a:rPr>
                        <a:t>    SKEWNESS_OF_WAVELET_TRANSFORMED_IMAGE &lt;= -2.17999 )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Real</a:t>
                      </a:r>
                      <a:r>
                        <a:rPr lang="en-US" sz="1200" baseline="0" dirty="0"/>
                        <a:t> Note</a:t>
                      </a:r>
                      <a:endParaRPr lang="en-US" sz="1200" dirty="0"/>
                    </a:p>
                  </a:txBody>
                  <a:tcPr/>
                </a:tc>
                <a:extLst>
                  <a:ext uri="{0D108BD9-81ED-4DB2-BD59-A6C34878D82A}">
                    <a16:rowId xmlns:a16="http://schemas.microsoft.com/office/drawing/2014/main" val="4102007527"/>
                  </a:ext>
                </a:extLst>
              </a:tr>
              <a:tr h="3839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Node 15</a:t>
                      </a:r>
                    </a:p>
                  </a:txBody>
                  <a:tcPr/>
                </a:tc>
                <a:tc>
                  <a:txBody>
                    <a:bodyPr/>
                    <a:lstStyle/>
                    <a:p>
                      <a:r>
                        <a:rPr lang="en-US" sz="1200" b="0" i="0" u="none" strike="noStrike" cap="none" dirty="0">
                          <a:solidFill>
                            <a:schemeClr val="dk1"/>
                          </a:solidFill>
                          <a:latin typeface="+mn-lt"/>
                          <a:ea typeface="+mn-ea"/>
                          <a:cs typeface="+mn-cs"/>
                          <a:sym typeface="Arial"/>
                        </a:rPr>
                        <a:t>if(VARIANCE_OF_WAVELET_TRANSFORMED_IMAGE &gt; 0.31155 &amp;&amp;</a:t>
                      </a:r>
                    </a:p>
                    <a:p>
                      <a:r>
                        <a:rPr lang="en-US" sz="1200" b="0" i="0" u="none" strike="noStrike" cap="none" dirty="0">
                          <a:solidFill>
                            <a:schemeClr val="dk1"/>
                          </a:solidFill>
                          <a:latin typeface="+mn-lt"/>
                          <a:ea typeface="+mn-ea"/>
                          <a:cs typeface="+mn-cs"/>
                          <a:sym typeface="Arial"/>
                        </a:rPr>
                        <a:t>    VARIANCE_OF_WAVELET_TRANSFORMED_IMAGE &lt;= 1.59220 &amp;&amp;</a:t>
                      </a:r>
                    </a:p>
                    <a:p>
                      <a:r>
                        <a:rPr lang="en-US" sz="1200" b="0" i="0" u="none" strike="noStrike" cap="none" dirty="0">
                          <a:solidFill>
                            <a:schemeClr val="dk1"/>
                          </a:solidFill>
                          <a:latin typeface="+mn-lt"/>
                          <a:ea typeface="+mn-ea"/>
                          <a:cs typeface="+mn-cs"/>
                          <a:sym typeface="Arial"/>
                        </a:rPr>
                        <a:t>    ENTROPY_OF_IMAGE &gt; 0.22994 &amp;&amp;</a:t>
                      </a:r>
                    </a:p>
                    <a:p>
                      <a:r>
                        <a:rPr lang="en-US" sz="1200" b="0" i="0" u="none" strike="noStrike" cap="none" dirty="0">
                          <a:solidFill>
                            <a:schemeClr val="dk1"/>
                          </a:solidFill>
                          <a:latin typeface="+mn-lt"/>
                          <a:ea typeface="+mn-ea"/>
                          <a:cs typeface="+mn-cs"/>
                          <a:sym typeface="Arial"/>
                        </a:rPr>
                        <a:t>    CURTOSIS_OF_WAVELET_TRANSFORMED_IMAGE &gt; 0.32402 &amp;&amp;</a:t>
                      </a:r>
                    </a:p>
                    <a:p>
                      <a:r>
                        <a:rPr lang="en-US" sz="1200" b="0" i="0" u="none" strike="noStrike" cap="none" dirty="0">
                          <a:solidFill>
                            <a:schemeClr val="dk1"/>
                          </a:solidFill>
                          <a:latin typeface="+mn-lt"/>
                          <a:ea typeface="+mn-ea"/>
                          <a:cs typeface="+mn-cs"/>
                          <a:sym typeface="Arial"/>
                        </a:rPr>
                        <a:t>    SKEWNESS_OF_WAVELET_TRANSFORMED_IMAGE &gt; -2.17999 )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Fake Note</a:t>
                      </a:r>
                    </a:p>
                  </a:txBody>
                  <a:tcPr/>
                </a:tc>
                <a:extLst>
                  <a:ext uri="{0D108BD9-81ED-4DB2-BD59-A6C34878D82A}">
                    <a16:rowId xmlns:a16="http://schemas.microsoft.com/office/drawing/2014/main" val="709665077"/>
                  </a:ext>
                </a:extLst>
              </a:tr>
              <a:tr h="383956">
                <a:tc>
                  <a:txBody>
                    <a:bodyPr/>
                    <a:lstStyle/>
                    <a:p>
                      <a:r>
                        <a:rPr lang="en-US" sz="1200" dirty="0"/>
                        <a:t>Node 16</a:t>
                      </a:r>
                    </a:p>
                  </a:txBody>
                  <a:tcPr/>
                </a:tc>
                <a:tc>
                  <a:txBody>
                    <a:bodyPr/>
                    <a:lstStyle/>
                    <a:p>
                      <a:r>
                        <a:rPr lang="en-US" sz="1200" b="0" i="0" u="none" strike="noStrike" cap="none" dirty="0">
                          <a:solidFill>
                            <a:schemeClr val="dk1"/>
                          </a:solidFill>
                          <a:latin typeface="+mn-lt"/>
                          <a:ea typeface="+mn-ea"/>
                          <a:cs typeface="+mn-cs"/>
                          <a:sym typeface="Arial"/>
                        </a:rPr>
                        <a:t>if(CURTOSIS_OF_WAVELET_TRANSFORMED_IMAGE &gt; -3.95890 &amp;&amp;</a:t>
                      </a:r>
                    </a:p>
                    <a:p>
                      <a:r>
                        <a:rPr lang="en-US" sz="1200" b="0" i="0" u="none" strike="noStrike" cap="none" dirty="0">
                          <a:solidFill>
                            <a:schemeClr val="dk1"/>
                          </a:solidFill>
                          <a:latin typeface="+mn-lt"/>
                          <a:ea typeface="+mn-ea"/>
                          <a:cs typeface="+mn-cs"/>
                          <a:sym typeface="Arial"/>
                        </a:rPr>
                        <a:t>    VARIANCE_OF_WAVELET_TRANSFORMED_IMAGE &gt; 1.59220 )</a:t>
                      </a:r>
                    </a:p>
                  </a:txBody>
                  <a:tcPr/>
                </a:tc>
                <a:tc>
                  <a:txBody>
                    <a:bodyPr/>
                    <a:lstStyle/>
                    <a:p>
                      <a:r>
                        <a:rPr lang="en-US" sz="1200" dirty="0"/>
                        <a:t>Fake</a:t>
                      </a:r>
                      <a:r>
                        <a:rPr lang="en-US" sz="1200" baseline="0" dirty="0"/>
                        <a:t> Note</a:t>
                      </a:r>
                      <a:endParaRPr lang="en-US" sz="1200" dirty="0"/>
                    </a:p>
                  </a:txBody>
                  <a:tcPr/>
                </a:tc>
                <a:extLst>
                  <a:ext uri="{0D108BD9-81ED-4DB2-BD59-A6C34878D82A}">
                    <a16:rowId xmlns:a16="http://schemas.microsoft.com/office/drawing/2014/main" val="1273116607"/>
                  </a:ext>
                </a:extLst>
              </a:tr>
            </a:tbl>
          </a:graphicData>
        </a:graphic>
      </p:graphicFrame>
      <p:cxnSp>
        <p:nvCxnSpPr>
          <p:cNvPr id="5" name="Straight Connector 4"/>
          <p:cNvCxnSpPr/>
          <p:nvPr/>
        </p:nvCxnSpPr>
        <p:spPr>
          <a:xfrm>
            <a:off x="0" y="925217"/>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8507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578803"/>
          </a:xfrm>
          <a:prstGeom prst="rect">
            <a:avLst/>
          </a:prstGeom>
          <a:noFill/>
          <a:ln>
            <a:noFill/>
          </a:ln>
        </p:spPr>
        <p:txBody>
          <a:bodyPr lIns="91425" tIns="45700" rIns="91425" bIns="45700" anchor="t" anchorCtr="0">
            <a:noAutofit/>
          </a:bodyPr>
          <a:lstStyle/>
          <a:p>
            <a:pPr lvl="0">
              <a:buSzPct val="25000"/>
            </a:pPr>
            <a:r>
              <a:rPr lang="en-US" dirty="0">
                <a:latin typeface="+mj-lt"/>
              </a:rPr>
              <a:t>Evaluation</a:t>
            </a:r>
            <a:br>
              <a:rPr lang="en-US" dirty="0">
                <a:latin typeface="+mj-lt"/>
              </a:rPr>
            </a:br>
            <a:endParaRPr sz="3400" i="0" u="none" strike="noStrike" cap="none" dirty="0">
              <a:solidFill>
                <a:schemeClr val="dk1"/>
              </a:solidFill>
              <a:latin typeface="+mj-lt"/>
              <a:sym typeface="Century Gothic"/>
            </a:endParaRPr>
          </a:p>
        </p:txBody>
      </p:sp>
      <p:sp>
        <p:nvSpPr>
          <p:cNvPr id="6" name="Shape 106"/>
          <p:cNvSpPr txBox="1">
            <a:spLocks noGrp="1"/>
          </p:cNvSpPr>
          <p:nvPr>
            <p:ph type="body" idx="2"/>
          </p:nvPr>
        </p:nvSpPr>
        <p:spPr>
          <a:xfrm>
            <a:off x="227012" y="975870"/>
            <a:ext cx="8713336" cy="4883771"/>
          </a:xfrm>
          <a:prstGeom prst="rect">
            <a:avLst/>
          </a:prstGeom>
          <a:noFill/>
          <a:ln>
            <a:noFill/>
          </a:ln>
        </p:spPr>
        <p:txBody>
          <a:bodyPr lIns="91425" tIns="45700" rIns="91425" bIns="45700" anchor="t" anchorCtr="0">
            <a:noAutofit/>
          </a:bodyPr>
          <a:lstStyle/>
          <a:p>
            <a:pPr marL="0" indent="0">
              <a:lnSpc>
                <a:spcPct val="150000"/>
              </a:lnSpc>
              <a:spcAft>
                <a:spcPts val="0"/>
              </a:spcAft>
              <a:buNone/>
            </a:pPr>
            <a:r>
              <a:rPr lang="en-US" sz="1400" dirty="0">
                <a:latin typeface="+mj-lt"/>
              </a:rPr>
              <a:t>Variance of wavelet transformed image is the most important variable. This means that for a particular image properties of the note always first check for Variance of wavelet transformed image</a:t>
            </a:r>
          </a:p>
        </p:txBody>
      </p:sp>
      <p:pic>
        <p:nvPicPr>
          <p:cNvPr id="2" name="Picture 1"/>
          <p:cNvPicPr>
            <a:picLocks noChangeAspect="1"/>
          </p:cNvPicPr>
          <p:nvPr/>
        </p:nvPicPr>
        <p:blipFill>
          <a:blip r:embed="rId3"/>
          <a:stretch>
            <a:fillRect/>
          </a:stretch>
        </p:blipFill>
        <p:spPr>
          <a:xfrm>
            <a:off x="601391" y="1626278"/>
            <a:ext cx="7964578" cy="4716765"/>
          </a:xfrm>
          <a:prstGeom prst="rect">
            <a:avLst/>
          </a:prstGeom>
        </p:spPr>
      </p:pic>
      <p:cxnSp>
        <p:nvCxnSpPr>
          <p:cNvPr id="7" name="Straight Connector 6"/>
          <p:cNvCxnSpPr/>
          <p:nvPr/>
        </p:nvCxnSpPr>
        <p:spPr>
          <a:xfrm>
            <a:off x="0" y="948064"/>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4949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578803"/>
          </a:xfrm>
          <a:prstGeom prst="rect">
            <a:avLst/>
          </a:prstGeom>
          <a:noFill/>
          <a:ln>
            <a:noFill/>
          </a:ln>
        </p:spPr>
        <p:txBody>
          <a:bodyPr lIns="91425" tIns="45700" rIns="91425" bIns="45700" anchor="t" anchorCtr="0">
            <a:noAutofit/>
          </a:bodyPr>
          <a:lstStyle/>
          <a:p>
            <a:pPr lvl="0">
              <a:buSzPct val="25000"/>
            </a:pPr>
            <a:r>
              <a:rPr lang="en-US" dirty="0">
                <a:latin typeface="+mj-lt"/>
              </a:rPr>
              <a:t>Evaluation</a:t>
            </a:r>
            <a:br>
              <a:rPr lang="en-US" dirty="0">
                <a:latin typeface="+mj-lt"/>
              </a:rPr>
            </a:br>
            <a:endParaRPr sz="3400" i="0" u="none" strike="noStrike" cap="none" dirty="0">
              <a:solidFill>
                <a:schemeClr val="dk1"/>
              </a:solidFill>
              <a:latin typeface="+mj-lt"/>
              <a:sym typeface="Century Gothic"/>
            </a:endParaRPr>
          </a:p>
        </p:txBody>
      </p:sp>
      <p:sp>
        <p:nvSpPr>
          <p:cNvPr id="6" name="Shape 106"/>
          <p:cNvSpPr txBox="1">
            <a:spLocks noGrp="1"/>
          </p:cNvSpPr>
          <p:nvPr>
            <p:ph type="body" idx="2"/>
          </p:nvPr>
        </p:nvSpPr>
        <p:spPr>
          <a:xfrm>
            <a:off x="227012" y="975870"/>
            <a:ext cx="8713336" cy="4883771"/>
          </a:xfrm>
          <a:prstGeom prst="rect">
            <a:avLst/>
          </a:prstGeom>
          <a:noFill/>
          <a:ln>
            <a:noFill/>
          </a:ln>
        </p:spPr>
        <p:txBody>
          <a:bodyPr lIns="91425" tIns="45700" rIns="91425" bIns="45700" anchor="t" anchorCtr="0">
            <a:noAutofit/>
          </a:bodyPr>
          <a:lstStyle/>
          <a:p>
            <a:pPr marL="0" indent="0">
              <a:lnSpc>
                <a:spcPct val="150000"/>
              </a:lnSpc>
              <a:spcAft>
                <a:spcPts val="0"/>
              </a:spcAft>
              <a:buNone/>
            </a:pPr>
            <a:r>
              <a:rPr lang="en-US" sz="1400" b="1" dirty="0"/>
              <a:t>Here we get the overall error on test dataset as 2% so our model is 98% accurate. </a:t>
            </a:r>
          </a:p>
          <a:p>
            <a:pPr marL="0" indent="0">
              <a:lnSpc>
                <a:spcPct val="150000"/>
              </a:lnSpc>
              <a:spcAft>
                <a:spcPts val="0"/>
              </a:spcAft>
              <a:buNone/>
            </a:pPr>
            <a:endParaRPr lang="en-US" sz="1400" dirty="0">
              <a:latin typeface="+mj-lt"/>
            </a:endParaRPr>
          </a:p>
        </p:txBody>
      </p:sp>
      <p:pic>
        <p:nvPicPr>
          <p:cNvPr id="3" name="Picture 2"/>
          <p:cNvPicPr>
            <a:picLocks noChangeAspect="1"/>
          </p:cNvPicPr>
          <p:nvPr/>
        </p:nvPicPr>
        <p:blipFill>
          <a:blip r:embed="rId3"/>
          <a:stretch>
            <a:fillRect/>
          </a:stretch>
        </p:blipFill>
        <p:spPr>
          <a:xfrm>
            <a:off x="407536" y="1400545"/>
            <a:ext cx="8352288" cy="4908516"/>
          </a:xfrm>
          <a:prstGeom prst="rect">
            <a:avLst/>
          </a:prstGeom>
        </p:spPr>
      </p:pic>
      <p:cxnSp>
        <p:nvCxnSpPr>
          <p:cNvPr id="7" name="Straight Connector 6"/>
          <p:cNvCxnSpPr/>
          <p:nvPr/>
        </p:nvCxnSpPr>
        <p:spPr>
          <a:xfrm>
            <a:off x="0" y="975870"/>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3473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578803"/>
          </a:xfrm>
          <a:prstGeom prst="rect">
            <a:avLst/>
          </a:prstGeom>
          <a:noFill/>
          <a:ln>
            <a:noFill/>
          </a:ln>
        </p:spPr>
        <p:txBody>
          <a:bodyPr lIns="91425" tIns="45700" rIns="91425" bIns="45700" anchor="t" anchorCtr="0">
            <a:noAutofit/>
          </a:bodyPr>
          <a:lstStyle/>
          <a:p>
            <a:pPr lvl="0">
              <a:buSzPct val="25000"/>
            </a:pPr>
            <a:r>
              <a:rPr lang="en-US" dirty="0">
                <a:latin typeface="+mj-lt"/>
              </a:rPr>
              <a:t>Evaluation</a:t>
            </a:r>
            <a:br>
              <a:rPr lang="en-US" dirty="0">
                <a:latin typeface="+mj-lt"/>
              </a:rPr>
            </a:br>
            <a:endParaRPr sz="3400" i="0" u="none" strike="noStrike" cap="none" dirty="0">
              <a:solidFill>
                <a:schemeClr val="dk1"/>
              </a:solidFill>
              <a:latin typeface="+mj-lt"/>
              <a:sym typeface="Century Gothic"/>
            </a:endParaRPr>
          </a:p>
        </p:txBody>
      </p:sp>
      <p:sp>
        <p:nvSpPr>
          <p:cNvPr id="6" name="Shape 106"/>
          <p:cNvSpPr txBox="1">
            <a:spLocks noGrp="1"/>
          </p:cNvSpPr>
          <p:nvPr>
            <p:ph type="body" idx="2"/>
          </p:nvPr>
        </p:nvSpPr>
        <p:spPr>
          <a:xfrm>
            <a:off x="227012" y="975870"/>
            <a:ext cx="8713336" cy="5553978"/>
          </a:xfrm>
          <a:prstGeom prst="rect">
            <a:avLst/>
          </a:prstGeom>
          <a:noFill/>
          <a:ln>
            <a:noFill/>
          </a:ln>
        </p:spPr>
        <p:txBody>
          <a:bodyPr lIns="91425" tIns="45700" rIns="91425" bIns="45700" numCol="2" anchor="t" anchorCtr="0">
            <a:noAutofit/>
          </a:bodyPr>
          <a:lstStyle/>
          <a:p>
            <a:pPr marL="0" indent="0">
              <a:lnSpc>
                <a:spcPct val="150000"/>
              </a:lnSpc>
              <a:spcAft>
                <a:spcPts val="0"/>
              </a:spcAft>
              <a:buNone/>
            </a:pPr>
            <a:r>
              <a:rPr lang="en-US" dirty="0">
                <a:latin typeface="+mj-lt"/>
              </a:rPr>
              <a:t>Gains Curve:</a:t>
            </a:r>
          </a:p>
          <a:p>
            <a:pPr indent="-285750">
              <a:lnSpc>
                <a:spcPct val="150000"/>
              </a:lnSpc>
              <a:spcAft>
                <a:spcPts val="0"/>
              </a:spcAft>
            </a:pPr>
            <a:r>
              <a:rPr lang="en-US" dirty="0">
                <a:latin typeface="+mj-lt"/>
              </a:rPr>
              <a:t>This is obtained in </a:t>
            </a:r>
            <a:r>
              <a:rPr lang="en-US" dirty="0" err="1">
                <a:latin typeface="+mj-lt"/>
              </a:rPr>
              <a:t>Salford</a:t>
            </a:r>
            <a:r>
              <a:rPr lang="en-US" dirty="0">
                <a:latin typeface="+mj-lt"/>
              </a:rPr>
              <a:t> Systems</a:t>
            </a:r>
          </a:p>
          <a:p>
            <a:pPr indent="-285750">
              <a:lnSpc>
                <a:spcPct val="150000"/>
              </a:lnSpc>
              <a:spcAft>
                <a:spcPts val="0"/>
              </a:spcAft>
            </a:pPr>
            <a:r>
              <a:rPr lang="en-US" dirty="0">
                <a:latin typeface="+mj-lt"/>
              </a:rPr>
              <a:t>The area under the curve represents the accuracy rate</a:t>
            </a:r>
          </a:p>
          <a:p>
            <a:pPr indent="-285750">
              <a:lnSpc>
                <a:spcPct val="150000"/>
              </a:lnSpc>
              <a:spcAft>
                <a:spcPts val="0"/>
              </a:spcAft>
            </a:pPr>
            <a:r>
              <a:rPr lang="en-US" dirty="0">
                <a:latin typeface="+mj-lt"/>
              </a:rPr>
              <a:t>The Gains curve is simple to read, for instance this curve besides tells if we look at around top 23% of the data, we would capture almost 48% of the real notes( indicated by 1s).</a:t>
            </a:r>
          </a:p>
          <a:p>
            <a:pPr indent="-285750">
              <a:lnSpc>
                <a:spcPct val="150000"/>
              </a:lnSpc>
              <a:spcAft>
                <a:spcPts val="0"/>
              </a:spcAft>
            </a:pPr>
            <a:endParaRPr lang="en-US" dirty="0">
              <a:latin typeface="+mj-lt"/>
            </a:endParaRPr>
          </a:p>
        </p:txBody>
      </p:sp>
      <p:pic>
        <p:nvPicPr>
          <p:cNvPr id="4" name="Picture 3"/>
          <p:cNvPicPr>
            <a:picLocks noChangeAspect="1"/>
          </p:cNvPicPr>
          <p:nvPr/>
        </p:nvPicPr>
        <p:blipFill>
          <a:blip r:embed="rId3"/>
          <a:stretch>
            <a:fillRect/>
          </a:stretch>
        </p:blipFill>
        <p:spPr>
          <a:xfrm>
            <a:off x="4693130" y="853439"/>
            <a:ext cx="4168007" cy="5006201"/>
          </a:xfrm>
          <a:prstGeom prst="rect">
            <a:avLst/>
          </a:prstGeom>
        </p:spPr>
      </p:pic>
      <p:cxnSp>
        <p:nvCxnSpPr>
          <p:cNvPr id="7" name="Straight Connector 6"/>
          <p:cNvCxnSpPr/>
          <p:nvPr/>
        </p:nvCxnSpPr>
        <p:spPr>
          <a:xfrm>
            <a:off x="0" y="863340"/>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2865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578803"/>
          </a:xfrm>
          <a:prstGeom prst="rect">
            <a:avLst/>
          </a:prstGeom>
          <a:noFill/>
          <a:ln>
            <a:noFill/>
          </a:ln>
        </p:spPr>
        <p:txBody>
          <a:bodyPr lIns="91425" tIns="45700" rIns="91425" bIns="45700" anchor="t" anchorCtr="0">
            <a:noAutofit/>
          </a:bodyPr>
          <a:lstStyle/>
          <a:p>
            <a:pPr lvl="0">
              <a:buSzPct val="25000"/>
            </a:pPr>
            <a:r>
              <a:rPr lang="en-US" dirty="0">
                <a:latin typeface="+mj-lt"/>
              </a:rPr>
              <a:t>Evaluation</a:t>
            </a:r>
            <a:br>
              <a:rPr lang="en-US" dirty="0">
                <a:latin typeface="+mj-lt"/>
              </a:rPr>
            </a:br>
            <a:endParaRPr sz="3400" i="0" u="none" strike="noStrike" cap="none" dirty="0">
              <a:solidFill>
                <a:schemeClr val="dk1"/>
              </a:solidFill>
              <a:latin typeface="+mj-lt"/>
              <a:sym typeface="Century Gothic"/>
            </a:endParaRPr>
          </a:p>
        </p:txBody>
      </p:sp>
      <p:sp>
        <p:nvSpPr>
          <p:cNvPr id="6" name="Shape 106"/>
          <p:cNvSpPr txBox="1">
            <a:spLocks noGrp="1"/>
          </p:cNvSpPr>
          <p:nvPr>
            <p:ph type="body" idx="2"/>
          </p:nvPr>
        </p:nvSpPr>
        <p:spPr>
          <a:xfrm>
            <a:off x="227012" y="975870"/>
            <a:ext cx="8713336" cy="4883771"/>
          </a:xfrm>
          <a:prstGeom prst="rect">
            <a:avLst/>
          </a:prstGeom>
          <a:noFill/>
          <a:ln>
            <a:noFill/>
          </a:ln>
        </p:spPr>
        <p:txBody>
          <a:bodyPr lIns="91425" tIns="45700" rIns="91425" bIns="45700" anchor="t" anchorCtr="0">
            <a:noAutofit/>
          </a:bodyPr>
          <a:lstStyle/>
          <a:p>
            <a:pPr marL="0" indent="0">
              <a:lnSpc>
                <a:spcPct val="150000"/>
              </a:lnSpc>
              <a:spcAft>
                <a:spcPts val="0"/>
              </a:spcAft>
              <a:buNone/>
            </a:pPr>
            <a:r>
              <a:rPr lang="en-US" sz="1400" b="1" dirty="0">
                <a:latin typeface="+mj-lt"/>
              </a:rPr>
              <a:t>Terminal Nodes Report</a:t>
            </a:r>
          </a:p>
          <a:p>
            <a:pPr marL="0" indent="0">
              <a:lnSpc>
                <a:spcPct val="150000"/>
              </a:lnSpc>
              <a:spcAft>
                <a:spcPts val="0"/>
              </a:spcAft>
              <a:buNone/>
            </a:pPr>
            <a:r>
              <a:rPr lang="en-US" sz="1400" dirty="0">
                <a:latin typeface="+mj-lt"/>
              </a:rPr>
              <a:t>This report shows the ability of the Tree’s Terminal nodes to capture the Real notes</a:t>
            </a:r>
          </a:p>
        </p:txBody>
      </p:sp>
      <p:pic>
        <p:nvPicPr>
          <p:cNvPr id="2" name="Picture 1"/>
          <p:cNvPicPr>
            <a:picLocks noChangeAspect="1"/>
          </p:cNvPicPr>
          <p:nvPr/>
        </p:nvPicPr>
        <p:blipFill>
          <a:blip r:embed="rId3"/>
          <a:stretch>
            <a:fillRect/>
          </a:stretch>
        </p:blipFill>
        <p:spPr>
          <a:xfrm>
            <a:off x="624719" y="1660985"/>
            <a:ext cx="7909681" cy="4673344"/>
          </a:xfrm>
          <a:prstGeom prst="rect">
            <a:avLst/>
          </a:prstGeom>
        </p:spPr>
      </p:pic>
      <p:cxnSp>
        <p:nvCxnSpPr>
          <p:cNvPr id="7" name="Straight Connector 6"/>
          <p:cNvCxnSpPr/>
          <p:nvPr/>
        </p:nvCxnSpPr>
        <p:spPr>
          <a:xfrm>
            <a:off x="0" y="901048"/>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3210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578803"/>
          </a:xfrm>
          <a:prstGeom prst="rect">
            <a:avLst/>
          </a:prstGeom>
          <a:noFill/>
          <a:ln>
            <a:noFill/>
          </a:ln>
        </p:spPr>
        <p:txBody>
          <a:bodyPr lIns="91425" tIns="45700" rIns="91425" bIns="45700" anchor="t" anchorCtr="0">
            <a:noAutofit/>
          </a:bodyPr>
          <a:lstStyle/>
          <a:p>
            <a:pPr lvl="0">
              <a:buSzPct val="25000"/>
            </a:pPr>
            <a:r>
              <a:rPr lang="en-US" dirty="0">
                <a:latin typeface="+mj-lt"/>
              </a:rPr>
              <a:t>Deployment</a:t>
            </a:r>
            <a:br>
              <a:rPr lang="en-US" dirty="0">
                <a:latin typeface="+mj-lt"/>
              </a:rPr>
            </a:br>
            <a:endParaRPr sz="3400" i="0" u="none" strike="noStrike" cap="none" dirty="0">
              <a:solidFill>
                <a:schemeClr val="dk1"/>
              </a:solidFill>
              <a:latin typeface="+mj-lt"/>
              <a:sym typeface="Century Gothic"/>
            </a:endParaRPr>
          </a:p>
        </p:txBody>
      </p:sp>
      <p:sp>
        <p:nvSpPr>
          <p:cNvPr id="6" name="Shape 106"/>
          <p:cNvSpPr txBox="1">
            <a:spLocks noGrp="1"/>
          </p:cNvSpPr>
          <p:nvPr>
            <p:ph type="body" idx="2"/>
          </p:nvPr>
        </p:nvSpPr>
        <p:spPr>
          <a:xfrm>
            <a:off x="227012" y="966443"/>
            <a:ext cx="8713336" cy="4883771"/>
          </a:xfrm>
          <a:prstGeom prst="rect">
            <a:avLst/>
          </a:prstGeom>
          <a:noFill/>
          <a:ln>
            <a:noFill/>
          </a:ln>
        </p:spPr>
        <p:txBody>
          <a:bodyPr lIns="91425" tIns="45700" rIns="91425" bIns="45700" anchor="t" anchorCtr="0">
            <a:noAutofit/>
          </a:bodyPr>
          <a:lstStyle/>
          <a:p>
            <a:pPr indent="-285750">
              <a:lnSpc>
                <a:spcPct val="150000"/>
              </a:lnSpc>
              <a:spcAft>
                <a:spcPts val="0"/>
              </a:spcAft>
            </a:pPr>
            <a:r>
              <a:rPr lang="en-US" sz="1400" dirty="0">
                <a:latin typeface="+mj-lt"/>
              </a:rPr>
              <a:t>This is the final phase of the CRISP-DM process. Here we will use the Model created and perform deployment.</a:t>
            </a:r>
          </a:p>
          <a:p>
            <a:pPr indent="-285750">
              <a:lnSpc>
                <a:spcPct val="150000"/>
              </a:lnSpc>
              <a:spcAft>
                <a:spcPts val="0"/>
              </a:spcAft>
            </a:pPr>
            <a:endParaRPr lang="en-US" sz="1400" b="1" dirty="0">
              <a:latin typeface="+mj-lt"/>
            </a:endParaRPr>
          </a:p>
          <a:p>
            <a:pPr indent="-285750">
              <a:lnSpc>
                <a:spcPct val="150000"/>
              </a:lnSpc>
              <a:spcAft>
                <a:spcPts val="0"/>
              </a:spcAft>
            </a:pPr>
            <a:r>
              <a:rPr lang="en-US" sz="1400" b="1" dirty="0">
                <a:latin typeface="+mj-lt"/>
              </a:rPr>
              <a:t>Plan: </a:t>
            </a:r>
            <a:r>
              <a:rPr lang="en-US" sz="1400" dirty="0">
                <a:latin typeface="+mj-lt"/>
              </a:rPr>
              <a:t>The rules obtained from the terminal nodes can be applied to larger data set to see the impact. The predictions can be made to identify the real notes from the fake notes. CART is a good classification algorithm that gives appropriate results which helps not just the treasure of the nation but also banks and many other corporate sectors.</a:t>
            </a:r>
          </a:p>
          <a:p>
            <a:pPr indent="-285750">
              <a:lnSpc>
                <a:spcPct val="150000"/>
              </a:lnSpc>
              <a:spcAft>
                <a:spcPts val="0"/>
              </a:spcAft>
            </a:pPr>
            <a:r>
              <a:rPr lang="en-US" sz="1400" b="1" dirty="0">
                <a:latin typeface="+mj-lt"/>
              </a:rPr>
              <a:t>Action: </a:t>
            </a:r>
            <a:r>
              <a:rPr lang="en-US" sz="1400" dirty="0">
                <a:latin typeface="+mj-lt"/>
              </a:rPr>
              <a:t>Simple report of results will be provided and the results will be checked to verify success. The deliverables will be compared against the expected goal as discussed during the Business Understanding phase.</a:t>
            </a:r>
          </a:p>
          <a:p>
            <a:pPr indent="-285750">
              <a:lnSpc>
                <a:spcPct val="150000"/>
              </a:lnSpc>
              <a:spcAft>
                <a:spcPts val="0"/>
              </a:spcAft>
            </a:pPr>
            <a:r>
              <a:rPr lang="en-US" sz="1400" b="1" dirty="0">
                <a:latin typeface="+mj-lt"/>
              </a:rPr>
              <a:t>Evaluation, Monitor: </a:t>
            </a:r>
            <a:r>
              <a:rPr lang="en-US" sz="1400" dirty="0">
                <a:latin typeface="+mj-lt"/>
              </a:rPr>
              <a:t>Monitoring the prediction rates while comparing with the results from algorithm would make the model more accurate.</a:t>
            </a:r>
          </a:p>
          <a:p>
            <a:pPr indent="-285750">
              <a:lnSpc>
                <a:spcPct val="150000"/>
              </a:lnSpc>
              <a:spcAft>
                <a:spcPts val="0"/>
              </a:spcAft>
            </a:pPr>
            <a:endParaRPr lang="en-US" sz="1400" dirty="0">
              <a:latin typeface="+mj-lt"/>
            </a:endParaRPr>
          </a:p>
          <a:p>
            <a:pPr indent="-285750">
              <a:lnSpc>
                <a:spcPct val="150000"/>
              </a:lnSpc>
              <a:spcAft>
                <a:spcPts val="0"/>
              </a:spcAft>
            </a:pPr>
            <a:r>
              <a:rPr lang="en-US" sz="1400" dirty="0">
                <a:latin typeface="+mj-lt"/>
              </a:rPr>
              <a:t>Finally the Model execution instructions will be provided to the Treasury department of the nation, banks  who can now utilize this model to in eliminating counterfeit note from the market by identifying real or fake notes. This will in turn increase the nations economy, decrease black money.</a:t>
            </a:r>
          </a:p>
          <a:p>
            <a:pPr indent="-285750">
              <a:lnSpc>
                <a:spcPct val="150000"/>
              </a:lnSpc>
              <a:spcAft>
                <a:spcPts val="0"/>
              </a:spcAft>
            </a:pPr>
            <a:endParaRPr lang="en-US" sz="1400" dirty="0">
              <a:latin typeface="+mj-lt"/>
            </a:endParaRPr>
          </a:p>
        </p:txBody>
      </p:sp>
      <p:cxnSp>
        <p:nvCxnSpPr>
          <p:cNvPr id="5" name="Straight Connector 4"/>
          <p:cNvCxnSpPr/>
          <p:nvPr/>
        </p:nvCxnSpPr>
        <p:spPr>
          <a:xfrm>
            <a:off x="0" y="858349"/>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7395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578803"/>
          </a:xfrm>
          <a:prstGeom prst="rect">
            <a:avLst/>
          </a:prstGeom>
          <a:noFill/>
          <a:ln>
            <a:noFill/>
          </a:ln>
        </p:spPr>
        <p:txBody>
          <a:bodyPr lIns="91425" tIns="45700" rIns="91425" bIns="45700" anchor="t" anchorCtr="0">
            <a:noAutofit/>
          </a:bodyPr>
          <a:lstStyle/>
          <a:p>
            <a:pPr lvl="0">
              <a:buSzPct val="25000"/>
            </a:pPr>
            <a:r>
              <a:rPr lang="en-US" dirty="0">
                <a:latin typeface="+mj-lt"/>
              </a:rPr>
              <a:t>Conclusion</a:t>
            </a:r>
            <a:br>
              <a:rPr lang="en-US" dirty="0">
                <a:latin typeface="+mj-lt"/>
              </a:rPr>
            </a:br>
            <a:endParaRPr sz="3400" i="0" u="none" strike="noStrike" cap="none" dirty="0">
              <a:solidFill>
                <a:schemeClr val="dk1"/>
              </a:solidFill>
              <a:latin typeface="+mj-lt"/>
              <a:sym typeface="Century Gothic"/>
            </a:endParaRPr>
          </a:p>
        </p:txBody>
      </p:sp>
      <p:sp>
        <p:nvSpPr>
          <p:cNvPr id="6" name="Shape 106"/>
          <p:cNvSpPr txBox="1">
            <a:spLocks noGrp="1"/>
          </p:cNvSpPr>
          <p:nvPr>
            <p:ph type="body" idx="2"/>
          </p:nvPr>
        </p:nvSpPr>
        <p:spPr>
          <a:xfrm>
            <a:off x="227012" y="975870"/>
            <a:ext cx="8713336" cy="4883771"/>
          </a:xfrm>
          <a:prstGeom prst="rect">
            <a:avLst/>
          </a:prstGeom>
          <a:noFill/>
          <a:ln>
            <a:noFill/>
          </a:ln>
        </p:spPr>
        <p:txBody>
          <a:bodyPr lIns="91425" tIns="45700" rIns="91425" bIns="45700" anchor="t" anchorCtr="0">
            <a:noAutofit/>
          </a:bodyPr>
          <a:lstStyle/>
          <a:p>
            <a:pPr indent="-285750">
              <a:lnSpc>
                <a:spcPct val="150000"/>
              </a:lnSpc>
              <a:spcAft>
                <a:spcPts val="0"/>
              </a:spcAft>
            </a:pPr>
            <a:r>
              <a:rPr lang="en-US" dirty="0">
                <a:latin typeface="+mj-lt"/>
              </a:rPr>
              <a:t>In conclusion, CART algorithm is a good predictor for binary variables, YES or No type of profound questions.</a:t>
            </a:r>
          </a:p>
          <a:p>
            <a:pPr indent="-285750">
              <a:lnSpc>
                <a:spcPct val="150000"/>
              </a:lnSpc>
              <a:spcAft>
                <a:spcPts val="0"/>
              </a:spcAft>
            </a:pPr>
            <a:r>
              <a:rPr lang="en-US" dirty="0">
                <a:latin typeface="+mj-lt"/>
              </a:rPr>
              <a:t>In this case, Treasury department of the nation, banks etc. can use this model to determine the fake notes from the real ones based on the data obtained. </a:t>
            </a:r>
          </a:p>
          <a:p>
            <a:pPr indent="-285750">
              <a:lnSpc>
                <a:spcPct val="150000"/>
              </a:lnSpc>
              <a:spcAft>
                <a:spcPts val="0"/>
              </a:spcAft>
            </a:pPr>
            <a:r>
              <a:rPr lang="en-US" dirty="0">
                <a:latin typeface="+mj-lt"/>
              </a:rPr>
              <a:t>CRISP is very powerful process for data mining to answer the profound question.</a:t>
            </a:r>
          </a:p>
          <a:p>
            <a:pPr indent="-285750">
              <a:lnSpc>
                <a:spcPct val="150000"/>
              </a:lnSpc>
              <a:spcAft>
                <a:spcPts val="0"/>
              </a:spcAft>
            </a:pPr>
            <a:r>
              <a:rPr lang="en-US" dirty="0">
                <a:latin typeface="+mj-lt"/>
              </a:rPr>
              <a:t>The results show that the Model achieved good prediction success rate of 98% on test dataset which means that 98% are the chances that the bank can predict the fake notes from the authentic ones.</a:t>
            </a:r>
          </a:p>
        </p:txBody>
      </p:sp>
      <p:cxnSp>
        <p:nvCxnSpPr>
          <p:cNvPr id="5" name="Straight Connector 4"/>
          <p:cNvCxnSpPr/>
          <p:nvPr/>
        </p:nvCxnSpPr>
        <p:spPr>
          <a:xfrm>
            <a:off x="0" y="872768"/>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1400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578803"/>
          </a:xfrm>
          <a:prstGeom prst="rect">
            <a:avLst/>
          </a:prstGeom>
          <a:noFill/>
          <a:ln>
            <a:noFill/>
          </a:ln>
        </p:spPr>
        <p:txBody>
          <a:bodyPr lIns="91425" tIns="45700" rIns="91425" bIns="45700" anchor="t" anchorCtr="0">
            <a:noAutofit/>
          </a:bodyPr>
          <a:lstStyle/>
          <a:p>
            <a:pPr lvl="0">
              <a:buSzPct val="25000"/>
            </a:pPr>
            <a:r>
              <a:rPr lang="en-US" dirty="0">
                <a:latin typeface="+mj-lt"/>
              </a:rPr>
              <a:t>Reference</a:t>
            </a:r>
            <a:br>
              <a:rPr lang="en-US" dirty="0">
                <a:latin typeface="+mj-lt"/>
              </a:rPr>
            </a:br>
            <a:endParaRPr sz="3400" i="0" u="none" strike="noStrike" cap="none" dirty="0">
              <a:solidFill>
                <a:schemeClr val="dk1"/>
              </a:solidFill>
              <a:latin typeface="+mj-lt"/>
              <a:sym typeface="Century Gothic"/>
            </a:endParaRPr>
          </a:p>
        </p:txBody>
      </p:sp>
      <p:sp>
        <p:nvSpPr>
          <p:cNvPr id="6" name="Shape 106"/>
          <p:cNvSpPr txBox="1">
            <a:spLocks noGrp="1"/>
          </p:cNvSpPr>
          <p:nvPr>
            <p:ph type="body" idx="2"/>
          </p:nvPr>
        </p:nvSpPr>
        <p:spPr>
          <a:xfrm>
            <a:off x="227012" y="975870"/>
            <a:ext cx="8713336" cy="4883771"/>
          </a:xfrm>
          <a:prstGeom prst="rect">
            <a:avLst/>
          </a:prstGeom>
          <a:noFill/>
          <a:ln>
            <a:noFill/>
          </a:ln>
        </p:spPr>
        <p:txBody>
          <a:bodyPr lIns="91425" tIns="45700" rIns="91425" bIns="45700" anchor="t" anchorCtr="0">
            <a:noAutofit/>
          </a:bodyPr>
          <a:lstStyle/>
          <a:p>
            <a:pPr marL="0" indent="0">
              <a:lnSpc>
                <a:spcPct val="150000"/>
              </a:lnSpc>
              <a:spcAft>
                <a:spcPts val="0"/>
              </a:spcAft>
              <a:buNone/>
            </a:pPr>
            <a:r>
              <a:rPr lang="en-US" sz="1400" b="1" dirty="0">
                <a:latin typeface="+mj-lt"/>
              </a:rPr>
              <a:t>Dataset:</a:t>
            </a:r>
          </a:p>
          <a:p>
            <a:pPr indent="-285750">
              <a:lnSpc>
                <a:spcPct val="150000"/>
              </a:lnSpc>
              <a:spcAft>
                <a:spcPts val="0"/>
              </a:spcAft>
            </a:pPr>
            <a:r>
              <a:rPr lang="en-US" sz="1400" dirty="0">
                <a:latin typeface="+mj-lt"/>
                <a:hlinkClick r:id="rId3"/>
              </a:rPr>
              <a:t>http://archive.ics.uci.edu/ml/datasets/banknote+authentication#</a:t>
            </a:r>
            <a:endParaRPr lang="en-US" sz="1400" dirty="0">
              <a:latin typeface="+mj-lt"/>
            </a:endParaRPr>
          </a:p>
          <a:p>
            <a:pPr indent="-285750">
              <a:lnSpc>
                <a:spcPct val="150000"/>
              </a:lnSpc>
              <a:spcAft>
                <a:spcPts val="0"/>
              </a:spcAft>
            </a:pPr>
            <a:r>
              <a:rPr lang="en-US" sz="1400" dirty="0">
                <a:latin typeface="+mj-lt"/>
                <a:hlinkClick r:id="rId4"/>
              </a:rPr>
              <a:t>http://www.stat.cmu.edu/~rnugent/PCMI2016/ProblemSession-7-11.pdf</a:t>
            </a:r>
            <a:endParaRPr lang="en-US" sz="1400" dirty="0">
              <a:latin typeface="+mj-lt"/>
            </a:endParaRPr>
          </a:p>
          <a:p>
            <a:pPr marL="0" indent="0">
              <a:lnSpc>
                <a:spcPct val="150000"/>
              </a:lnSpc>
              <a:spcAft>
                <a:spcPts val="0"/>
              </a:spcAft>
              <a:buNone/>
            </a:pPr>
            <a:endParaRPr lang="en-US" sz="1400" dirty="0">
              <a:latin typeface="+mj-lt"/>
            </a:endParaRPr>
          </a:p>
          <a:p>
            <a:pPr marL="0" indent="0">
              <a:lnSpc>
                <a:spcPct val="150000"/>
              </a:lnSpc>
              <a:spcAft>
                <a:spcPts val="0"/>
              </a:spcAft>
              <a:buNone/>
            </a:pPr>
            <a:r>
              <a:rPr lang="en-US" sz="1400" b="1" dirty="0">
                <a:latin typeface="+mj-lt"/>
              </a:rPr>
              <a:t>Software site: </a:t>
            </a:r>
          </a:p>
          <a:p>
            <a:pPr indent="-285750">
              <a:lnSpc>
                <a:spcPct val="150000"/>
              </a:lnSpc>
              <a:spcAft>
                <a:spcPts val="0"/>
              </a:spcAft>
            </a:pPr>
            <a:r>
              <a:rPr lang="en-US" sz="1400" dirty="0">
                <a:latin typeface="+mj-lt"/>
                <a:hlinkClick r:id="rId5"/>
              </a:rPr>
              <a:t>https://www.salford-systems.com/</a:t>
            </a:r>
            <a:endParaRPr lang="en-US" sz="1400" dirty="0">
              <a:latin typeface="+mj-lt"/>
            </a:endParaRPr>
          </a:p>
          <a:p>
            <a:pPr indent="-285750">
              <a:lnSpc>
                <a:spcPct val="150000"/>
              </a:lnSpc>
              <a:spcAft>
                <a:spcPts val="0"/>
              </a:spcAft>
            </a:pPr>
            <a:r>
              <a:rPr lang="en-US" sz="1400" dirty="0">
                <a:latin typeface="+mj-lt"/>
                <a:hlinkClick r:id="rId6"/>
              </a:rPr>
              <a:t>http://www.studica.com/Salford-Systems/salford-systems-predictive-modeling-suite.html</a:t>
            </a:r>
            <a:endParaRPr lang="en-US" sz="1400" dirty="0">
              <a:latin typeface="+mj-lt"/>
            </a:endParaRPr>
          </a:p>
          <a:p>
            <a:pPr marL="0" indent="0">
              <a:lnSpc>
                <a:spcPct val="150000"/>
              </a:lnSpc>
              <a:spcAft>
                <a:spcPts val="0"/>
              </a:spcAft>
              <a:buNone/>
            </a:pPr>
            <a:endParaRPr lang="en-US" sz="1400" dirty="0">
              <a:latin typeface="+mj-lt"/>
            </a:endParaRPr>
          </a:p>
          <a:p>
            <a:pPr marL="0" indent="0">
              <a:lnSpc>
                <a:spcPct val="150000"/>
              </a:lnSpc>
              <a:spcAft>
                <a:spcPts val="0"/>
              </a:spcAft>
              <a:buNone/>
            </a:pPr>
            <a:r>
              <a:rPr lang="en-US" sz="1400" b="1" dirty="0">
                <a:latin typeface="+mj-lt"/>
              </a:rPr>
              <a:t>Other References:</a:t>
            </a:r>
          </a:p>
          <a:p>
            <a:pPr indent="-285750">
              <a:lnSpc>
                <a:spcPct val="150000"/>
              </a:lnSpc>
              <a:spcAft>
                <a:spcPts val="0"/>
              </a:spcAft>
            </a:pPr>
            <a:r>
              <a:rPr lang="en-US" sz="1400" dirty="0">
                <a:latin typeface="+mj-lt"/>
              </a:rPr>
              <a:t>Discovering Knowledge in Data: An Introduction to Data Mining, By Daniel T. Larose</a:t>
            </a:r>
          </a:p>
          <a:p>
            <a:pPr indent="-285750">
              <a:lnSpc>
                <a:spcPct val="150000"/>
              </a:lnSpc>
              <a:spcAft>
                <a:spcPts val="0"/>
              </a:spcAft>
            </a:pPr>
            <a:r>
              <a:rPr lang="en-US" sz="1400" dirty="0">
                <a:latin typeface="+mj-lt"/>
              </a:rPr>
              <a:t>Lecture Notes and Slides</a:t>
            </a:r>
          </a:p>
          <a:p>
            <a:pPr marL="0" indent="0">
              <a:lnSpc>
                <a:spcPct val="150000"/>
              </a:lnSpc>
              <a:spcAft>
                <a:spcPts val="0"/>
              </a:spcAft>
              <a:buNone/>
            </a:pPr>
            <a:endParaRPr lang="en-US" sz="1400" dirty="0">
              <a:latin typeface="+mj-lt"/>
            </a:endParaRPr>
          </a:p>
        </p:txBody>
      </p:sp>
      <p:cxnSp>
        <p:nvCxnSpPr>
          <p:cNvPr id="5" name="Straight Connector 4"/>
          <p:cNvCxnSpPr/>
          <p:nvPr/>
        </p:nvCxnSpPr>
        <p:spPr>
          <a:xfrm>
            <a:off x="0" y="863341"/>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7148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2" name="Title 1"/>
          <p:cNvSpPr>
            <a:spLocks noGrp="1"/>
          </p:cNvSpPr>
          <p:nvPr>
            <p:ph type="title"/>
          </p:nvPr>
        </p:nvSpPr>
        <p:spPr>
          <a:xfrm>
            <a:off x="572452" y="2519997"/>
            <a:ext cx="7923693" cy="1143000"/>
          </a:xfrm>
          <a:noFill/>
        </p:spPr>
        <p:txBody>
          <a:bodyPr/>
          <a:lstStyle/>
          <a:p>
            <a:pPr algn="ctr"/>
            <a:r>
              <a:rPr lang="en-US" dirty="0">
                <a:latin typeface="+mj-lt"/>
              </a:rPr>
              <a:t>Thank you</a:t>
            </a:r>
          </a:p>
        </p:txBody>
      </p:sp>
    </p:spTree>
    <p:extLst>
      <p:ext uri="{BB962C8B-B14F-4D97-AF65-F5344CB8AC3E}">
        <p14:creationId xmlns:p14="http://schemas.microsoft.com/office/powerpoint/2010/main" val="328138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entury Gothic"/>
              <a:buNone/>
            </a:pPr>
            <a:r>
              <a:rPr lang="en-US" dirty="0">
                <a:latin typeface="+mj-lt"/>
              </a:rPr>
              <a:t>Introduction</a:t>
            </a: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202064" y="1152939"/>
            <a:ext cx="8691561" cy="4473815"/>
          </a:xfrm>
          <a:prstGeom prst="rect">
            <a:avLst/>
          </a:prstGeom>
          <a:noFill/>
          <a:ln>
            <a:noFill/>
          </a:ln>
        </p:spPr>
        <p:txBody>
          <a:bodyPr lIns="91425" tIns="45700" rIns="91425" bIns="45700" anchor="t" anchorCtr="0">
            <a:noAutofit/>
          </a:bodyPr>
          <a:lstStyle/>
          <a:p>
            <a:pPr lvl="0" indent="-285750">
              <a:lnSpc>
                <a:spcPct val="150000"/>
              </a:lnSpc>
              <a:spcAft>
                <a:spcPts val="0"/>
              </a:spcAft>
              <a:buFont typeface="Arial" panose="020B0604020202020204" pitchFamily="34" charset="0"/>
              <a:buChar char="•"/>
            </a:pPr>
            <a:r>
              <a:rPr lang="en-US" dirty="0">
                <a:latin typeface="+mj-lt"/>
              </a:rPr>
              <a:t>Banknotes are currencies used to carry-out financial activities and are every countries asset which every nation wants it (bank-note) to be genuine. Lot of miscreants induces fake notes into the market which resemble exactly the original note. Hence, there is a need for an efficient authentication system which predicts accurately whether the given note is genuine or not. </a:t>
            </a:r>
          </a:p>
          <a:p>
            <a:pPr lvl="0" indent="-285750">
              <a:lnSpc>
                <a:spcPct val="150000"/>
              </a:lnSpc>
              <a:spcAft>
                <a:spcPts val="0"/>
              </a:spcAft>
              <a:buFont typeface="Arial" panose="020B0604020202020204" pitchFamily="34" charset="0"/>
              <a:buChar char="•"/>
            </a:pPr>
            <a:r>
              <a:rPr lang="en-US" dirty="0">
                <a:latin typeface="+mj-lt"/>
              </a:rPr>
              <a:t>Exhaustive experiments have been conducted using different machine learning techniques and found that Decision trees are effective for banknote authentication which efficiently classifies a given banknote data. </a:t>
            </a:r>
          </a:p>
          <a:p>
            <a:pPr lvl="0" indent="-285750">
              <a:lnSpc>
                <a:spcPct val="150000"/>
              </a:lnSpc>
              <a:spcAft>
                <a:spcPts val="0"/>
              </a:spcAft>
              <a:buFont typeface="Arial" panose="020B0604020202020204" pitchFamily="34" charset="0"/>
              <a:buChar char="•"/>
            </a:pPr>
            <a:r>
              <a:rPr lang="en-US" dirty="0">
                <a:latin typeface="+mj-lt"/>
              </a:rPr>
              <a:t>The rules given by Decision Tree are also tested and found that they are accurate enough to be used for prediction.</a:t>
            </a:r>
          </a:p>
        </p:txBody>
      </p:sp>
      <p:cxnSp>
        <p:nvCxnSpPr>
          <p:cNvPr id="5" name="Straight Connector 4"/>
          <p:cNvCxnSpPr/>
          <p:nvPr/>
        </p:nvCxnSpPr>
        <p:spPr>
          <a:xfrm>
            <a:off x="0" y="1009142"/>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970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CROSS-INDUSTRY STANDARD PROCESS (CRISP–DM)</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202064" y="1868557"/>
            <a:ext cx="8713336" cy="4432851"/>
          </a:xfrm>
          <a:prstGeom prst="rect">
            <a:avLst/>
          </a:prstGeom>
          <a:noFill/>
          <a:ln>
            <a:noFill/>
          </a:ln>
        </p:spPr>
        <p:txBody>
          <a:bodyPr lIns="91425" tIns="45700" rIns="91425" bIns="45700" anchor="t" anchorCtr="0">
            <a:noAutofit/>
          </a:bodyPr>
          <a:lstStyle/>
          <a:p>
            <a:pPr lvl="0" indent="-285750">
              <a:lnSpc>
                <a:spcPct val="200000"/>
              </a:lnSpc>
              <a:spcAft>
                <a:spcPts val="0"/>
              </a:spcAft>
              <a:buFont typeface="Arial" panose="020B0604020202020204" pitchFamily="34" charset="0"/>
              <a:buChar char="•"/>
            </a:pPr>
            <a:r>
              <a:rPr lang="en-US" dirty="0">
                <a:latin typeface="+mj-lt"/>
              </a:rPr>
              <a:t>Business understanding phase</a:t>
            </a:r>
          </a:p>
          <a:p>
            <a:pPr lvl="0" indent="-285750">
              <a:lnSpc>
                <a:spcPct val="200000"/>
              </a:lnSpc>
              <a:spcAft>
                <a:spcPts val="0"/>
              </a:spcAft>
              <a:buFont typeface="Arial" panose="020B0604020202020204" pitchFamily="34" charset="0"/>
              <a:buChar char="•"/>
            </a:pPr>
            <a:r>
              <a:rPr lang="en-US" dirty="0">
                <a:latin typeface="+mj-lt"/>
              </a:rPr>
              <a:t>Data understanding phase</a:t>
            </a:r>
          </a:p>
          <a:p>
            <a:pPr lvl="0" indent="-285750">
              <a:lnSpc>
                <a:spcPct val="200000"/>
              </a:lnSpc>
              <a:spcAft>
                <a:spcPts val="0"/>
              </a:spcAft>
              <a:buFont typeface="Arial" panose="020B0604020202020204" pitchFamily="34" charset="0"/>
              <a:buChar char="•"/>
            </a:pPr>
            <a:r>
              <a:rPr lang="en-US" dirty="0">
                <a:latin typeface="+mj-lt"/>
              </a:rPr>
              <a:t>Data preparation phase</a:t>
            </a:r>
          </a:p>
          <a:p>
            <a:pPr lvl="0" indent="-285750">
              <a:lnSpc>
                <a:spcPct val="200000"/>
              </a:lnSpc>
              <a:spcAft>
                <a:spcPts val="0"/>
              </a:spcAft>
              <a:buFont typeface="Arial" panose="020B0604020202020204" pitchFamily="34" charset="0"/>
              <a:buChar char="•"/>
            </a:pPr>
            <a:r>
              <a:rPr lang="en-US" dirty="0">
                <a:latin typeface="+mj-lt"/>
              </a:rPr>
              <a:t>Modeling phase</a:t>
            </a:r>
          </a:p>
          <a:p>
            <a:pPr lvl="0" indent="-285750">
              <a:lnSpc>
                <a:spcPct val="200000"/>
              </a:lnSpc>
              <a:spcAft>
                <a:spcPts val="0"/>
              </a:spcAft>
              <a:buFont typeface="Arial" panose="020B0604020202020204" pitchFamily="34" charset="0"/>
              <a:buChar char="•"/>
            </a:pPr>
            <a:r>
              <a:rPr lang="en-US" dirty="0">
                <a:latin typeface="+mj-lt"/>
              </a:rPr>
              <a:t>Evaluation phase</a:t>
            </a:r>
          </a:p>
          <a:p>
            <a:pPr lvl="0" indent="-285750">
              <a:lnSpc>
                <a:spcPct val="200000"/>
              </a:lnSpc>
              <a:spcAft>
                <a:spcPts val="0"/>
              </a:spcAft>
              <a:buFont typeface="Arial" panose="020B0604020202020204" pitchFamily="34" charset="0"/>
              <a:buChar char="•"/>
            </a:pPr>
            <a:r>
              <a:rPr lang="en-US" dirty="0">
                <a:latin typeface="+mj-lt"/>
              </a:rPr>
              <a:t>Deployment phase</a:t>
            </a:r>
          </a:p>
        </p:txBody>
      </p:sp>
      <p:pic>
        <p:nvPicPr>
          <p:cNvPr id="5" name="内容占位符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6603" y="1868558"/>
            <a:ext cx="4907021" cy="420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0" y="1417637"/>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724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Business Understanding</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202064" y="1417637"/>
            <a:ext cx="8713336" cy="4883771"/>
          </a:xfrm>
          <a:prstGeom prst="rect">
            <a:avLst/>
          </a:prstGeom>
          <a:noFill/>
          <a:ln>
            <a:noFill/>
          </a:ln>
        </p:spPr>
        <p:txBody>
          <a:bodyPr lIns="91425" tIns="45700" rIns="91425" bIns="45700" anchor="t" anchorCtr="0">
            <a:noAutofit/>
          </a:bodyPr>
          <a:lstStyle/>
          <a:p>
            <a:pPr lvl="0" indent="-285750">
              <a:lnSpc>
                <a:spcPct val="150000"/>
              </a:lnSpc>
              <a:spcAft>
                <a:spcPts val="0"/>
              </a:spcAft>
              <a:buFont typeface="Arial" panose="020B0604020202020204" pitchFamily="34" charset="0"/>
              <a:buChar char="•"/>
            </a:pPr>
            <a:r>
              <a:rPr lang="en-US" b="1" dirty="0">
                <a:latin typeface="+mj-lt"/>
              </a:rPr>
              <a:t>Profound Question</a:t>
            </a:r>
            <a:r>
              <a:rPr lang="en-US" dirty="0">
                <a:latin typeface="+mj-lt"/>
              </a:rPr>
              <a:t>: To determine whether a currency note is genuine or fake.</a:t>
            </a:r>
          </a:p>
          <a:p>
            <a:pPr lvl="0" indent="-285750">
              <a:lnSpc>
                <a:spcPct val="150000"/>
              </a:lnSpc>
              <a:spcAft>
                <a:spcPts val="0"/>
              </a:spcAft>
              <a:buFont typeface="Arial" panose="020B0604020202020204" pitchFamily="34" charset="0"/>
              <a:buChar char="•"/>
            </a:pPr>
            <a:endParaRPr lang="en-US" dirty="0">
              <a:latin typeface="+mj-lt"/>
            </a:endParaRPr>
          </a:p>
          <a:p>
            <a:pPr lvl="0" indent="-285750">
              <a:lnSpc>
                <a:spcPct val="150000"/>
              </a:lnSpc>
              <a:spcAft>
                <a:spcPts val="0"/>
              </a:spcAft>
              <a:buFont typeface="Arial" panose="020B0604020202020204" pitchFamily="34" charset="0"/>
              <a:buChar char="•"/>
            </a:pPr>
            <a:r>
              <a:rPr lang="en-US" b="1" dirty="0"/>
              <a:t>Goal</a:t>
            </a:r>
            <a:r>
              <a:rPr lang="en-US" dirty="0">
                <a:latin typeface="+mj-lt"/>
              </a:rPr>
              <a:t>: Use data mining techniques like classification algorithms, to classify notes as real or fake and derive rules for the same.</a:t>
            </a:r>
          </a:p>
          <a:p>
            <a:pPr lvl="0" indent="-285750">
              <a:lnSpc>
                <a:spcPct val="150000"/>
              </a:lnSpc>
              <a:spcAft>
                <a:spcPts val="0"/>
              </a:spcAft>
              <a:buFont typeface="Arial" panose="020B0604020202020204" pitchFamily="34" charset="0"/>
              <a:buChar char="•"/>
            </a:pPr>
            <a:endParaRPr lang="en-US" dirty="0">
              <a:latin typeface="+mj-lt"/>
            </a:endParaRPr>
          </a:p>
          <a:p>
            <a:pPr lvl="0" indent="-285750">
              <a:lnSpc>
                <a:spcPct val="150000"/>
              </a:lnSpc>
              <a:spcAft>
                <a:spcPts val="0"/>
              </a:spcAft>
              <a:buFont typeface="Arial" panose="020B0604020202020204" pitchFamily="34" charset="0"/>
              <a:buChar char="•"/>
            </a:pPr>
            <a:r>
              <a:rPr lang="en-US" b="1" dirty="0">
                <a:latin typeface="+mj-lt"/>
              </a:rPr>
              <a:t>Accomplishments</a:t>
            </a:r>
            <a:r>
              <a:rPr lang="en-US" dirty="0">
                <a:latin typeface="+mj-lt"/>
              </a:rPr>
              <a:t>: The derived rules will ease the job in identifying the notes. These rules can be used by Treasury department of nation, police department, crime branch, corporate offices, banks or any organization which has image scanning machine and deals with a lot of hard currency in their life.</a:t>
            </a:r>
          </a:p>
          <a:p>
            <a:pPr lvl="0" indent="-285750">
              <a:lnSpc>
                <a:spcPct val="150000"/>
              </a:lnSpc>
              <a:spcAft>
                <a:spcPts val="0"/>
              </a:spcAft>
              <a:buFont typeface="Arial" panose="020B0604020202020204" pitchFamily="34" charset="0"/>
              <a:buChar char="•"/>
            </a:pPr>
            <a:endParaRPr lang="en-US" dirty="0">
              <a:latin typeface="+mj-lt"/>
            </a:endParaRPr>
          </a:p>
        </p:txBody>
      </p:sp>
      <p:cxnSp>
        <p:nvCxnSpPr>
          <p:cNvPr id="5" name="Straight Connector 4"/>
          <p:cNvCxnSpPr/>
          <p:nvPr/>
        </p:nvCxnSpPr>
        <p:spPr>
          <a:xfrm>
            <a:off x="0" y="1009142"/>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243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Understanding</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202064" y="1338125"/>
            <a:ext cx="8713336" cy="4883771"/>
          </a:xfrm>
          <a:prstGeom prst="rect">
            <a:avLst/>
          </a:prstGeom>
          <a:noFill/>
          <a:ln>
            <a:noFill/>
          </a:ln>
        </p:spPr>
        <p:txBody>
          <a:bodyPr lIns="91425" tIns="45700" rIns="91425" bIns="45700" anchor="t" anchorCtr="0">
            <a:noAutofit/>
          </a:bodyPr>
          <a:lstStyle/>
          <a:p>
            <a:pPr lvl="0" indent="-285750">
              <a:lnSpc>
                <a:spcPct val="150000"/>
              </a:lnSpc>
              <a:spcAft>
                <a:spcPts val="0"/>
              </a:spcAft>
              <a:buFont typeface="Arial" panose="020B0604020202020204" pitchFamily="34" charset="0"/>
              <a:buChar char="•"/>
            </a:pPr>
            <a:r>
              <a:rPr lang="en-US" b="1" dirty="0">
                <a:latin typeface="+mj-lt"/>
              </a:rPr>
              <a:t>Data Source: </a:t>
            </a:r>
            <a:r>
              <a:rPr lang="en-US" dirty="0">
                <a:latin typeface="+mj-lt"/>
              </a:rPr>
              <a:t>Data were extracted from images that were taken from genuine and forged banknote-like specimens. For digitization, an industrial camera usually used for print inspection was used. The final images have 400x 400 pixels. Due to the object lens and distance to the investigated object gray-scale pictures with a resolution of about 660 dpi were gained. Wavelet Transform tool were used to extract features from images.</a:t>
            </a:r>
          </a:p>
          <a:p>
            <a:pPr lvl="0" indent="-285750">
              <a:lnSpc>
                <a:spcPct val="150000"/>
              </a:lnSpc>
              <a:spcAft>
                <a:spcPts val="0"/>
              </a:spcAft>
              <a:buFont typeface="Arial" panose="020B0604020202020204" pitchFamily="34" charset="0"/>
              <a:buChar char="•"/>
            </a:pPr>
            <a:r>
              <a:rPr lang="en-US" dirty="0">
                <a:latin typeface="+mj-lt"/>
              </a:rPr>
              <a:t>Owner of database: Volker </a:t>
            </a:r>
            <a:r>
              <a:rPr lang="en-US" dirty="0" err="1">
                <a:latin typeface="+mj-lt"/>
              </a:rPr>
              <a:t>Lohweg</a:t>
            </a:r>
            <a:r>
              <a:rPr lang="en-US" dirty="0">
                <a:latin typeface="+mj-lt"/>
              </a:rPr>
              <a:t> (University of Applied Sciences, </a:t>
            </a:r>
            <a:r>
              <a:rPr lang="en-US" dirty="0" err="1">
                <a:latin typeface="+mj-lt"/>
              </a:rPr>
              <a:t>Ostwestfalen-Lippe</a:t>
            </a:r>
            <a:r>
              <a:rPr lang="en-US" dirty="0">
                <a:latin typeface="+mj-lt"/>
              </a:rPr>
              <a:t>, </a:t>
            </a:r>
            <a:r>
              <a:rPr lang="en-US" dirty="0" err="1">
                <a:latin typeface="+mj-lt"/>
              </a:rPr>
              <a:t>volker.lohweg</a:t>
            </a:r>
            <a:r>
              <a:rPr lang="en-US" dirty="0">
                <a:latin typeface="+mj-lt"/>
              </a:rPr>
              <a:t> '@' hs-owl.de) </a:t>
            </a:r>
          </a:p>
          <a:p>
            <a:pPr marL="0" lvl="0" indent="0">
              <a:lnSpc>
                <a:spcPct val="150000"/>
              </a:lnSpc>
              <a:spcAft>
                <a:spcPts val="0"/>
              </a:spcAft>
              <a:buNone/>
            </a:pPr>
            <a:r>
              <a:rPr lang="en-US" dirty="0">
                <a:latin typeface="+mj-lt"/>
              </a:rPr>
              <a:t>     Donor of database: Helene </a:t>
            </a:r>
            <a:r>
              <a:rPr lang="en-US" dirty="0" err="1">
                <a:latin typeface="+mj-lt"/>
              </a:rPr>
              <a:t>DÃ¶rksen</a:t>
            </a:r>
            <a:r>
              <a:rPr lang="en-US" dirty="0">
                <a:latin typeface="+mj-lt"/>
              </a:rPr>
              <a:t> (University of Applied Sciences,</a:t>
            </a:r>
          </a:p>
          <a:p>
            <a:pPr marL="0" lvl="0" indent="0">
              <a:lnSpc>
                <a:spcPct val="150000"/>
              </a:lnSpc>
              <a:spcAft>
                <a:spcPts val="0"/>
              </a:spcAft>
              <a:buNone/>
            </a:pPr>
            <a:r>
              <a:rPr lang="en-US" dirty="0">
                <a:latin typeface="+mj-lt"/>
              </a:rPr>
              <a:t>     </a:t>
            </a:r>
            <a:r>
              <a:rPr lang="en-US" dirty="0" err="1">
                <a:latin typeface="+mj-lt"/>
              </a:rPr>
              <a:t>Ostwestfalen-Lippe</a:t>
            </a:r>
            <a:r>
              <a:rPr lang="en-US" dirty="0">
                <a:latin typeface="+mj-lt"/>
              </a:rPr>
              <a:t>, </a:t>
            </a:r>
            <a:r>
              <a:rPr lang="en-US" dirty="0" err="1">
                <a:latin typeface="+mj-lt"/>
              </a:rPr>
              <a:t>helene.doerksen</a:t>
            </a:r>
            <a:r>
              <a:rPr lang="en-US" dirty="0">
                <a:latin typeface="+mj-lt"/>
              </a:rPr>
              <a:t> '@' hs-owl.de)</a:t>
            </a:r>
          </a:p>
          <a:p>
            <a:pPr lvl="0" indent="-285750">
              <a:lnSpc>
                <a:spcPct val="150000"/>
              </a:lnSpc>
              <a:spcAft>
                <a:spcPts val="0"/>
              </a:spcAft>
              <a:buFont typeface="Arial" panose="020B0604020202020204" pitchFamily="34" charset="0"/>
              <a:buChar char="•"/>
            </a:pPr>
            <a:r>
              <a:rPr lang="en-US" b="1" dirty="0">
                <a:latin typeface="+mj-lt"/>
              </a:rPr>
              <a:t>Data was obtained from: </a:t>
            </a:r>
            <a:r>
              <a:rPr lang="en-US" dirty="0">
                <a:latin typeface="+mj-lt"/>
              </a:rPr>
              <a:t>UCI Machine Learning</a:t>
            </a:r>
          </a:p>
          <a:p>
            <a:pPr marL="0" lvl="0" indent="0">
              <a:lnSpc>
                <a:spcPct val="150000"/>
              </a:lnSpc>
              <a:spcAft>
                <a:spcPts val="0"/>
              </a:spcAft>
              <a:buNone/>
            </a:pPr>
            <a:r>
              <a:rPr lang="en-US" dirty="0">
                <a:latin typeface="+mj-lt"/>
              </a:rPr>
              <a:t>     http://archive.ics.uci.edu/ml/datasets/banknote+authentication#</a:t>
            </a:r>
          </a:p>
        </p:txBody>
      </p:sp>
      <p:cxnSp>
        <p:nvCxnSpPr>
          <p:cNvPr id="5" name="Straight Connector 4"/>
          <p:cNvCxnSpPr/>
          <p:nvPr/>
        </p:nvCxnSpPr>
        <p:spPr>
          <a:xfrm>
            <a:off x="0" y="1009142"/>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255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Understanding</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202064" y="1417637"/>
            <a:ext cx="8713336" cy="4883771"/>
          </a:xfrm>
          <a:prstGeom prst="rect">
            <a:avLst/>
          </a:prstGeom>
          <a:noFill/>
          <a:ln>
            <a:noFill/>
          </a:ln>
        </p:spPr>
        <p:txBody>
          <a:bodyPr lIns="91425" tIns="45700" rIns="91425" bIns="45700" anchor="t" anchorCtr="0">
            <a:noAutofit/>
          </a:bodyPr>
          <a:lstStyle/>
          <a:p>
            <a:pPr marL="0" lvl="0" indent="0">
              <a:spcAft>
                <a:spcPts val="0"/>
              </a:spcAft>
              <a:buNone/>
            </a:pPr>
            <a:r>
              <a:rPr lang="en-US" b="1" dirty="0">
                <a:latin typeface="+mj-lt"/>
              </a:rPr>
              <a:t>Data source detail: </a:t>
            </a:r>
            <a:endParaRPr lang="en-US" dirty="0">
              <a:latin typeface="+mj-lt"/>
            </a:endParaRPr>
          </a:p>
          <a:p>
            <a:pPr marL="0" lvl="0" indent="0">
              <a:spcAft>
                <a:spcPts val="0"/>
              </a:spcAft>
              <a:buNone/>
            </a:pPr>
            <a:r>
              <a:rPr lang="en-US" dirty="0">
                <a:latin typeface="+mj-lt"/>
              </a:rPr>
              <a:t>Number of Instances: 1372</a:t>
            </a:r>
          </a:p>
          <a:p>
            <a:pPr marL="0" lvl="0" indent="0">
              <a:spcAft>
                <a:spcPts val="0"/>
              </a:spcAft>
              <a:buNone/>
            </a:pPr>
            <a:r>
              <a:rPr lang="en-US" dirty="0">
                <a:latin typeface="+mj-lt"/>
              </a:rPr>
              <a:t>Number of Variables: 5</a:t>
            </a:r>
          </a:p>
          <a:p>
            <a:pPr marL="0" lvl="0" indent="0">
              <a:spcAft>
                <a:spcPts val="0"/>
              </a:spcAft>
              <a:buNone/>
            </a:pPr>
            <a:endParaRPr lang="en-US" dirty="0">
              <a:latin typeface="+mj-lt"/>
            </a:endParaRPr>
          </a:p>
          <a:p>
            <a:pPr marL="0" lvl="0" indent="0">
              <a:spcAft>
                <a:spcPts val="0"/>
              </a:spcAft>
              <a:buNone/>
            </a:pPr>
            <a:endParaRPr lang="en-US" b="1" dirty="0">
              <a:latin typeface="+mj-lt"/>
            </a:endParaRPr>
          </a:p>
          <a:p>
            <a:pPr marL="0" lvl="0" indent="0">
              <a:spcAft>
                <a:spcPts val="0"/>
              </a:spcAft>
              <a:buNone/>
            </a:pPr>
            <a:r>
              <a:rPr lang="en-US" b="1" dirty="0">
                <a:latin typeface="+mj-lt"/>
              </a:rPr>
              <a:t>Sample data</a:t>
            </a:r>
          </a:p>
          <a:p>
            <a:pPr marL="0" lvl="0" indent="0">
              <a:spcAft>
                <a:spcPts val="0"/>
              </a:spcAft>
              <a:buNone/>
            </a:pPr>
            <a:endParaRPr lang="en-US" b="1" dirty="0">
              <a:latin typeface="+mj-lt"/>
            </a:endParaRPr>
          </a:p>
        </p:txBody>
      </p:sp>
      <p:pic>
        <p:nvPicPr>
          <p:cNvPr id="2" name="Picture 1"/>
          <p:cNvPicPr>
            <a:picLocks noChangeAspect="1"/>
          </p:cNvPicPr>
          <p:nvPr/>
        </p:nvPicPr>
        <p:blipFill>
          <a:blip r:embed="rId3"/>
          <a:stretch>
            <a:fillRect/>
          </a:stretch>
        </p:blipFill>
        <p:spPr>
          <a:xfrm>
            <a:off x="0" y="3164912"/>
            <a:ext cx="9078683" cy="2371184"/>
          </a:xfrm>
          <a:prstGeom prst="rect">
            <a:avLst/>
          </a:prstGeom>
        </p:spPr>
      </p:pic>
      <p:cxnSp>
        <p:nvCxnSpPr>
          <p:cNvPr id="6" name="Straight Connector 5"/>
          <p:cNvCxnSpPr/>
          <p:nvPr/>
        </p:nvCxnSpPr>
        <p:spPr>
          <a:xfrm>
            <a:off x="0" y="1009142"/>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430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Understanding</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202064" y="1417637"/>
            <a:ext cx="8713336" cy="4883771"/>
          </a:xfrm>
          <a:prstGeom prst="rect">
            <a:avLst/>
          </a:prstGeom>
          <a:noFill/>
          <a:ln>
            <a:noFill/>
          </a:ln>
        </p:spPr>
        <p:txBody>
          <a:bodyPr lIns="91425" tIns="45700" rIns="91425" bIns="45700" anchor="t" anchorCtr="0">
            <a:noAutofit/>
          </a:bodyPr>
          <a:lstStyle/>
          <a:p>
            <a:pPr marL="0" lvl="0" indent="0">
              <a:spcAft>
                <a:spcPts val="0"/>
              </a:spcAft>
              <a:buNone/>
            </a:pPr>
            <a:r>
              <a:rPr lang="en-US" b="1" dirty="0">
                <a:latin typeface="+mj-lt"/>
              </a:rPr>
              <a:t>Input Variables</a:t>
            </a:r>
            <a:r>
              <a:rPr lang="en-US" dirty="0">
                <a:latin typeface="+mj-lt"/>
              </a:rPr>
              <a:t>:</a:t>
            </a:r>
          </a:p>
          <a:p>
            <a:pPr marL="0" lvl="0" indent="0">
              <a:spcAft>
                <a:spcPts val="0"/>
              </a:spcAft>
              <a:buNone/>
            </a:pPr>
            <a:r>
              <a:rPr lang="en-US" dirty="0">
                <a:latin typeface="+mj-lt"/>
              </a:rPr>
              <a:t>1. variance of Wavelet Transformed image (continuous)</a:t>
            </a:r>
          </a:p>
          <a:p>
            <a:pPr marL="0" lvl="0" indent="0">
              <a:spcAft>
                <a:spcPts val="0"/>
              </a:spcAft>
              <a:buNone/>
            </a:pPr>
            <a:r>
              <a:rPr lang="en-US" dirty="0">
                <a:latin typeface="+mj-lt"/>
              </a:rPr>
              <a:t>2. skewness of Wavelet Transformed image (continuous)</a:t>
            </a:r>
          </a:p>
          <a:p>
            <a:pPr marL="0" lvl="0" indent="0">
              <a:spcAft>
                <a:spcPts val="0"/>
              </a:spcAft>
              <a:buNone/>
            </a:pPr>
            <a:r>
              <a:rPr lang="en-US" dirty="0">
                <a:latin typeface="+mj-lt"/>
              </a:rPr>
              <a:t>3. </a:t>
            </a:r>
            <a:r>
              <a:rPr lang="en-US" dirty="0" err="1">
                <a:latin typeface="+mj-lt"/>
              </a:rPr>
              <a:t>curtosis</a:t>
            </a:r>
            <a:r>
              <a:rPr lang="en-US" dirty="0">
                <a:latin typeface="+mj-lt"/>
              </a:rPr>
              <a:t> of Wavelet Transformed image (continuous)</a:t>
            </a:r>
          </a:p>
          <a:p>
            <a:pPr marL="0" lvl="0" indent="0">
              <a:spcAft>
                <a:spcPts val="0"/>
              </a:spcAft>
              <a:buNone/>
            </a:pPr>
            <a:r>
              <a:rPr lang="en-US" dirty="0">
                <a:latin typeface="+mj-lt"/>
              </a:rPr>
              <a:t>4. entropy of image (continuous)</a:t>
            </a:r>
          </a:p>
          <a:p>
            <a:pPr marL="0" lvl="0" indent="0">
              <a:spcAft>
                <a:spcPts val="0"/>
              </a:spcAft>
              <a:buNone/>
            </a:pPr>
            <a:r>
              <a:rPr lang="en-US" dirty="0">
                <a:latin typeface="+mj-lt"/>
              </a:rPr>
              <a:t>5. class (integer)</a:t>
            </a:r>
          </a:p>
          <a:p>
            <a:pPr marL="0" lvl="0" indent="0">
              <a:spcAft>
                <a:spcPts val="0"/>
              </a:spcAft>
              <a:buNone/>
            </a:pPr>
            <a:r>
              <a:rPr lang="en-US" dirty="0">
                <a:latin typeface="+mj-lt"/>
              </a:rPr>
              <a:t> </a:t>
            </a:r>
          </a:p>
          <a:p>
            <a:pPr marL="0" lvl="0" indent="0">
              <a:spcAft>
                <a:spcPts val="0"/>
              </a:spcAft>
              <a:buNone/>
            </a:pPr>
            <a:r>
              <a:rPr lang="en-US" b="1" dirty="0">
                <a:latin typeface="+mj-lt"/>
              </a:rPr>
              <a:t>Output Variables</a:t>
            </a:r>
            <a:r>
              <a:rPr lang="en-US" dirty="0">
                <a:latin typeface="+mj-lt"/>
              </a:rPr>
              <a:t>:</a:t>
            </a:r>
          </a:p>
          <a:p>
            <a:pPr marL="0" lvl="0" indent="0">
              <a:spcAft>
                <a:spcPts val="0"/>
              </a:spcAft>
              <a:buNone/>
            </a:pPr>
            <a:r>
              <a:rPr lang="en-US" dirty="0">
                <a:latin typeface="+mj-lt"/>
              </a:rPr>
              <a:t>5. Class(Integer). It will show us that whether the currency note is genuine or not.</a:t>
            </a:r>
          </a:p>
          <a:p>
            <a:pPr marL="0" lvl="0" indent="0">
              <a:spcAft>
                <a:spcPts val="0"/>
              </a:spcAft>
              <a:buNone/>
            </a:pPr>
            <a:r>
              <a:rPr lang="en-US" dirty="0">
                <a:latin typeface="+mj-lt"/>
              </a:rPr>
              <a:t>    0 – Fake Notes</a:t>
            </a:r>
          </a:p>
          <a:p>
            <a:pPr marL="0" lvl="0" indent="0">
              <a:spcAft>
                <a:spcPts val="0"/>
              </a:spcAft>
              <a:buNone/>
            </a:pPr>
            <a:r>
              <a:rPr lang="en-US" dirty="0">
                <a:latin typeface="+mj-lt"/>
              </a:rPr>
              <a:t>    1 – Real Notes</a:t>
            </a:r>
          </a:p>
        </p:txBody>
      </p:sp>
      <p:sp>
        <p:nvSpPr>
          <p:cNvPr id="2" name="Right Brace 1"/>
          <p:cNvSpPr/>
          <p:nvPr/>
        </p:nvSpPr>
        <p:spPr>
          <a:xfrm>
            <a:off x="6023113" y="1759226"/>
            <a:ext cx="646043" cy="1103244"/>
          </a:xfrm>
          <a:prstGeom prst="rightBrace">
            <a:avLst>
              <a:gd name="adj1" fmla="val 8333"/>
              <a:gd name="adj2" fmla="val 51754"/>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p:cNvSpPr/>
          <p:nvPr/>
        </p:nvSpPr>
        <p:spPr>
          <a:xfrm>
            <a:off x="6669156" y="2087217"/>
            <a:ext cx="1232453" cy="4734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All these are properties of an image</a:t>
            </a:r>
          </a:p>
        </p:txBody>
      </p:sp>
      <p:cxnSp>
        <p:nvCxnSpPr>
          <p:cNvPr id="7" name="Straight Connector 6"/>
          <p:cNvCxnSpPr/>
          <p:nvPr/>
        </p:nvCxnSpPr>
        <p:spPr>
          <a:xfrm>
            <a:off x="0" y="1018569"/>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914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8708568" y="6529848"/>
            <a:ext cx="370115" cy="21929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title"/>
          </p:nvPr>
        </p:nvSpPr>
        <p:spPr>
          <a:xfrm>
            <a:off x="227012" y="274637"/>
            <a:ext cx="7923693" cy="1143000"/>
          </a:xfrm>
          <a:prstGeom prst="rect">
            <a:avLst/>
          </a:prstGeom>
          <a:noFill/>
          <a:ln>
            <a:noFill/>
          </a:ln>
        </p:spPr>
        <p:txBody>
          <a:bodyPr lIns="91425" tIns="45700" rIns="91425" bIns="45700" anchor="t" anchorCtr="0">
            <a:noAutofit/>
          </a:bodyPr>
          <a:lstStyle/>
          <a:p>
            <a:pPr lvl="0">
              <a:buSzPct val="25000"/>
            </a:pPr>
            <a:r>
              <a:rPr lang="en-US" dirty="0">
                <a:latin typeface="+mj-lt"/>
              </a:rPr>
              <a:t>Data Preparation</a:t>
            </a:r>
            <a:br>
              <a:rPr lang="en-US" dirty="0">
                <a:latin typeface="+mj-lt"/>
              </a:rPr>
            </a:br>
            <a:endParaRPr sz="3400" i="0" u="none" strike="noStrike" cap="none" dirty="0">
              <a:solidFill>
                <a:schemeClr val="dk1"/>
              </a:solidFill>
              <a:latin typeface="+mj-lt"/>
              <a:sym typeface="Century Gothic"/>
            </a:endParaRPr>
          </a:p>
        </p:txBody>
      </p:sp>
      <p:sp>
        <p:nvSpPr>
          <p:cNvPr id="106" name="Shape 106"/>
          <p:cNvSpPr txBox="1">
            <a:spLocks noGrp="1"/>
          </p:cNvSpPr>
          <p:nvPr>
            <p:ph type="body" idx="2"/>
          </p:nvPr>
        </p:nvSpPr>
        <p:spPr>
          <a:xfrm>
            <a:off x="202064" y="1417637"/>
            <a:ext cx="8713336" cy="4883771"/>
          </a:xfrm>
          <a:prstGeom prst="rect">
            <a:avLst/>
          </a:prstGeom>
          <a:noFill/>
          <a:ln>
            <a:noFill/>
          </a:ln>
        </p:spPr>
        <p:txBody>
          <a:bodyPr lIns="91425" tIns="45700" rIns="91425" bIns="45700" anchor="t" anchorCtr="0">
            <a:noAutofit/>
          </a:bodyPr>
          <a:lstStyle/>
          <a:p>
            <a:pPr marL="0" lvl="0" indent="0">
              <a:lnSpc>
                <a:spcPct val="150000"/>
              </a:lnSpc>
              <a:spcAft>
                <a:spcPts val="0"/>
              </a:spcAft>
              <a:buNone/>
            </a:pPr>
            <a:r>
              <a:rPr lang="en-US" b="1" u="sng" dirty="0">
                <a:latin typeface="+mj-lt"/>
              </a:rPr>
              <a:t>Data Clean:</a:t>
            </a:r>
            <a:endParaRPr lang="en-US" u="sng" dirty="0">
              <a:latin typeface="+mj-lt"/>
            </a:endParaRPr>
          </a:p>
          <a:p>
            <a:pPr indent="-285750">
              <a:lnSpc>
                <a:spcPct val="150000"/>
              </a:lnSpc>
              <a:spcAft>
                <a:spcPts val="0"/>
              </a:spcAft>
            </a:pPr>
            <a:r>
              <a:rPr lang="en-US" b="1" dirty="0">
                <a:latin typeface="+mj-lt"/>
              </a:rPr>
              <a:t>Handle Missing values &amp; Identify outliers</a:t>
            </a:r>
            <a:r>
              <a:rPr lang="en-US" dirty="0">
                <a:latin typeface="+mj-lt"/>
              </a:rPr>
              <a:t>:</a:t>
            </a:r>
          </a:p>
          <a:p>
            <a:pPr marL="0" lvl="0" indent="0">
              <a:lnSpc>
                <a:spcPct val="150000"/>
              </a:lnSpc>
              <a:spcAft>
                <a:spcPts val="0"/>
              </a:spcAft>
              <a:buNone/>
            </a:pPr>
            <a:r>
              <a:rPr lang="en-US" dirty="0">
                <a:latin typeface="+mj-lt"/>
              </a:rPr>
              <a:t>	No missing value was found.</a:t>
            </a:r>
          </a:p>
          <a:p>
            <a:pPr marL="0" lvl="0" indent="0">
              <a:lnSpc>
                <a:spcPct val="150000"/>
              </a:lnSpc>
              <a:spcAft>
                <a:spcPts val="0"/>
              </a:spcAft>
              <a:buNone/>
            </a:pPr>
            <a:r>
              <a:rPr lang="en-US" dirty="0">
                <a:latin typeface="+mj-lt"/>
              </a:rPr>
              <a:t>	No outliers have been found in origin data.</a:t>
            </a:r>
          </a:p>
          <a:p>
            <a:pPr marL="0" lvl="0" indent="0">
              <a:lnSpc>
                <a:spcPct val="150000"/>
              </a:lnSpc>
              <a:spcAft>
                <a:spcPts val="0"/>
              </a:spcAft>
              <a:buNone/>
            </a:pPr>
            <a:endParaRPr lang="en-US" dirty="0">
              <a:latin typeface="+mj-lt"/>
            </a:endParaRPr>
          </a:p>
          <a:p>
            <a:pPr indent="-285750">
              <a:lnSpc>
                <a:spcPct val="150000"/>
              </a:lnSpc>
              <a:spcAft>
                <a:spcPts val="0"/>
              </a:spcAft>
            </a:pPr>
            <a:r>
              <a:rPr lang="en-US" b="1" dirty="0">
                <a:latin typeface="+mj-lt"/>
              </a:rPr>
              <a:t>Look for variables that might need transformation.</a:t>
            </a:r>
          </a:p>
          <a:p>
            <a:pPr marL="0" lvl="0" indent="0">
              <a:lnSpc>
                <a:spcPct val="150000"/>
              </a:lnSpc>
              <a:spcAft>
                <a:spcPts val="0"/>
              </a:spcAft>
              <a:buNone/>
            </a:pPr>
            <a:r>
              <a:rPr lang="en-US" dirty="0">
                <a:latin typeface="+mj-lt"/>
              </a:rPr>
              <a:t>	No variables that need transformation.</a:t>
            </a:r>
          </a:p>
          <a:p>
            <a:pPr marL="0" lvl="0" indent="0">
              <a:lnSpc>
                <a:spcPct val="150000"/>
              </a:lnSpc>
              <a:spcAft>
                <a:spcPts val="0"/>
              </a:spcAft>
              <a:buNone/>
            </a:pPr>
            <a:endParaRPr lang="en-US" dirty="0">
              <a:latin typeface="+mj-lt"/>
            </a:endParaRPr>
          </a:p>
          <a:p>
            <a:pPr indent="-285750">
              <a:lnSpc>
                <a:spcPct val="150000"/>
              </a:lnSpc>
              <a:spcAft>
                <a:spcPts val="0"/>
              </a:spcAft>
            </a:pPr>
            <a:r>
              <a:rPr lang="en-US" b="1" dirty="0">
                <a:latin typeface="+mj-lt"/>
              </a:rPr>
              <a:t>Variable selection</a:t>
            </a:r>
            <a:r>
              <a:rPr lang="en-US" dirty="0">
                <a:latin typeface="+mj-lt"/>
              </a:rPr>
              <a:t>: Select variable appropriate for analysis.</a:t>
            </a:r>
          </a:p>
          <a:p>
            <a:pPr marL="0" lvl="0" indent="0">
              <a:lnSpc>
                <a:spcPct val="150000"/>
              </a:lnSpc>
              <a:spcAft>
                <a:spcPts val="0"/>
              </a:spcAft>
              <a:buNone/>
            </a:pPr>
            <a:r>
              <a:rPr lang="en-US" dirty="0">
                <a:latin typeface="+mj-lt"/>
              </a:rPr>
              <a:t>	No irrelevant variables. </a:t>
            </a:r>
          </a:p>
        </p:txBody>
      </p:sp>
      <p:cxnSp>
        <p:nvCxnSpPr>
          <p:cNvPr id="5" name="Straight Connector 4"/>
          <p:cNvCxnSpPr/>
          <p:nvPr/>
        </p:nvCxnSpPr>
        <p:spPr>
          <a:xfrm>
            <a:off x="0" y="1009142"/>
            <a:ext cx="9144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74657316"/>
      </p:ext>
    </p:extLst>
  </p:cSld>
  <p:clrMapOvr>
    <a:masterClrMapping/>
  </p:clrMapOvr>
</p:sld>
</file>

<file path=ppt/theme/theme1.xml><?xml version="1.0" encoding="utf-8"?>
<a:theme xmlns:a="http://schemas.openxmlformats.org/drawingml/2006/main"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3128</TotalTime>
  <Words>1810</Words>
  <Application>Microsoft Office PowerPoint</Application>
  <PresentationFormat>On-screen Show (4:3)</PresentationFormat>
  <Paragraphs>287</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Century Gothic</vt:lpstr>
      <vt:lpstr>Arial</vt:lpstr>
      <vt:lpstr>MS Shell Dlg</vt:lpstr>
      <vt:lpstr>Calibri</vt:lpstr>
      <vt:lpstr>Cover Slides</vt:lpstr>
      <vt:lpstr>Content - No Photos</vt:lpstr>
      <vt:lpstr>PowerPoint Presentation</vt:lpstr>
      <vt:lpstr>PowerPoint Presentation</vt:lpstr>
      <vt:lpstr>Introduction</vt:lpstr>
      <vt:lpstr>CROSS-INDUSTRY STANDARD PROCESS (CRISP–DM) </vt:lpstr>
      <vt:lpstr>Business Understanding </vt:lpstr>
      <vt:lpstr>Data Understanding </vt:lpstr>
      <vt:lpstr>Data Understanding </vt:lpstr>
      <vt:lpstr>Data Understanding </vt:lpstr>
      <vt:lpstr>Data Preparation </vt:lpstr>
      <vt:lpstr>Data Preparation </vt:lpstr>
      <vt:lpstr>Data Modelling </vt:lpstr>
      <vt:lpstr>Data Modelling </vt:lpstr>
      <vt:lpstr>Data Modelling </vt:lpstr>
      <vt:lpstr>Data Modelling </vt:lpstr>
      <vt:lpstr>Data Modelling </vt:lpstr>
      <vt:lpstr>Data Modelling </vt:lpstr>
      <vt:lpstr>Data Modelling </vt:lpstr>
      <vt:lpstr>CART Rules </vt:lpstr>
      <vt:lpstr>CART Rules </vt:lpstr>
      <vt:lpstr>CART Rules </vt:lpstr>
      <vt:lpstr>Evaluation </vt:lpstr>
      <vt:lpstr>Evaluation </vt:lpstr>
      <vt:lpstr>Evaluation </vt:lpstr>
      <vt:lpstr>Evaluation </vt:lpstr>
      <vt:lpstr>Deployment </vt:lpstr>
      <vt:lpstr>Conclusion </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Jinesh Kachhara</cp:lastModifiedBy>
  <cp:revision>114</cp:revision>
  <dcterms:modified xsi:type="dcterms:W3CDTF">2016-12-20T01:07:52Z</dcterms:modified>
</cp:coreProperties>
</file>