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CCA7B25-EF26-473B-945A-9E63176518F6}">
  <a:tblStyle styleId="{ECCA7B25-EF26-473B-945A-9E63176518F6}"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CenturyGothic-regular.fntdata"/><Relationship Id="rId21" Type="http://schemas.openxmlformats.org/officeDocument/2006/relationships/font" Target="fonts/Roboto-boldItalic.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 name="Shape 20"/>
        <p:cNvGrpSpPr/>
        <p:nvPr/>
      </p:nvGrpSpPr>
      <p:grpSpPr>
        <a:xfrm>
          <a:off x="0" y="0"/>
          <a:ext cx="0" cy="0"/>
          <a:chOff x="0" y="0"/>
          <a:chExt cx="0" cy="0"/>
        </a:xfrm>
      </p:grpSpPr>
      <p:sp>
        <p:nvSpPr>
          <p:cNvPr id="21" name="Shape 2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2" name="Shape 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 name="Shape 26"/>
        <p:cNvGrpSpPr/>
        <p:nvPr/>
      </p:nvGrpSpPr>
      <p:grpSpPr>
        <a:xfrm>
          <a:off x="0" y="0"/>
          <a:ext cx="0" cy="0"/>
          <a:chOff x="0" y="0"/>
          <a:chExt cx="0" cy="0"/>
        </a:xfrm>
      </p:grpSpPr>
      <p:sp>
        <p:nvSpPr>
          <p:cNvPr id="27" name="Shape 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 name="Shape 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 name="Shape 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9" name="Shape 9"/>
        <p:cNvGrpSpPr/>
        <p:nvPr/>
      </p:nvGrpSpPr>
      <p:grpSpPr>
        <a:xfrm>
          <a:off x="0" y="0"/>
          <a:ext cx="0" cy="0"/>
          <a:chOff x="0" y="0"/>
          <a:chExt cx="0" cy="0"/>
        </a:xfrm>
      </p:grpSpPr>
      <p:sp>
        <p:nvSpPr>
          <p:cNvPr id="10" name="Shape 10"/>
          <p:cNvSpPr txBox="1"/>
          <p:nvPr>
            <p:ph idx="12" type="sldNum"/>
          </p:nvPr>
        </p:nvSpPr>
        <p:spPr>
          <a:xfrm>
            <a:off x="8708568" y="4897386"/>
            <a:ext cx="370200" cy="1644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 sz="1000">
                <a:solidFill>
                  <a:srgbClr val="888888"/>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abbio Center Skyline ">
    <p:spTree>
      <p:nvGrpSpPr>
        <p:cNvPr id="1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 name="Shape 13"/>
          <p:cNvSpPr txBox="1"/>
          <p:nvPr>
            <p:ph idx="1" type="body"/>
          </p:nvPr>
        </p:nvSpPr>
        <p:spPr>
          <a:xfrm>
            <a:off x="123825" y="1023255"/>
            <a:ext cx="5776200" cy="1507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1" i="0" sz="3200" u="none" cap="none" strike="noStrike">
                <a:solidFill>
                  <a:schemeClr val="dk1"/>
                </a:solidFill>
                <a:latin typeface="Century Gothic"/>
                <a:ea typeface="Century Gothic"/>
                <a:cs typeface="Century Gothic"/>
                <a:sym typeface="Century Gothic"/>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2" type="body"/>
          </p:nvPr>
        </p:nvSpPr>
        <p:spPr>
          <a:xfrm>
            <a:off x="115888" y="3673928"/>
            <a:ext cx="5784300" cy="942000"/>
          </a:xfrm>
          <a:prstGeom prst="rect">
            <a:avLst/>
          </a:prstGeom>
          <a:noFill/>
          <a:ln>
            <a:noFill/>
          </a:ln>
        </p:spPr>
        <p:txBody>
          <a:bodyPr anchorCtr="0" anchor="t" bIns="91425" lIns="91425" rIns="91425" tIns="91425"/>
          <a:lstStyle>
            <a:lvl1pPr indent="0" lvl="0" marL="0" marR="0" rtl="0" algn="l">
              <a:spcBef>
                <a:spcPts val="360"/>
              </a:spcBef>
              <a:buClr>
                <a:schemeClr val="dk1"/>
              </a:buClr>
              <a:buFont typeface="Arial"/>
              <a:buNone/>
              <a:defRPr b="0" i="0" sz="1800" u="none" cap="none" strike="noStrike">
                <a:solidFill>
                  <a:schemeClr val="dk1"/>
                </a:solidFill>
                <a:latin typeface="Century Gothic"/>
                <a:ea typeface="Century Gothic"/>
                <a:cs typeface="Century Gothic"/>
                <a:sym typeface="Century Gothic"/>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5" name="Shape 15"/>
          <p:cNvSpPr txBox="1"/>
          <p:nvPr>
            <p:ph idx="3" type="body"/>
          </p:nvPr>
        </p:nvSpPr>
        <p:spPr>
          <a:xfrm>
            <a:off x="123825" y="2634342"/>
            <a:ext cx="5776200" cy="903600"/>
          </a:xfrm>
          <a:prstGeom prst="rect">
            <a:avLst/>
          </a:prstGeom>
          <a:noFill/>
          <a:ln>
            <a:noFill/>
          </a:ln>
        </p:spPr>
        <p:txBody>
          <a:bodyPr anchorCtr="0" anchor="t" bIns="91425" lIns="91425" rIns="91425" tIns="91425"/>
          <a:lstStyle>
            <a:lvl1pPr indent="0" lvl="0" marL="0" marR="0" rtl="0" algn="l">
              <a:spcBef>
                <a:spcPts val="480"/>
              </a:spcBef>
              <a:buClr>
                <a:schemeClr val="dk1"/>
              </a:buClr>
              <a:buFont typeface="Arial"/>
              <a:buNone/>
              <a:defRPr b="0" i="1" sz="2400" u="none" cap="none" strike="noStrike">
                <a:solidFill>
                  <a:schemeClr val="dk1"/>
                </a:solidFill>
                <a:latin typeface="Century Gothic"/>
                <a:ea typeface="Century Gothic"/>
                <a:cs typeface="Century Gothic"/>
                <a:sym typeface="Century Gothic"/>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Users/jasonrodriguez/Projects/Power Points/FINAL Template/images/images/CoverSlide_Header_01.png" id="16" name="Shape 16"/>
          <p:cNvPicPr preferRelativeResize="0"/>
          <p:nvPr/>
        </p:nvPicPr>
        <p:blipFill rotWithShape="1">
          <a:blip r:embed="rId3">
            <a:alphaModFix/>
          </a:blip>
          <a:srcRect b="0" l="0" r="0" t="0"/>
          <a:stretch/>
        </p:blipFill>
        <p:spPr>
          <a:xfrm>
            <a:off x="0" y="0"/>
            <a:ext cx="9144000" cy="731400"/>
          </a:xfrm>
          <a:prstGeom prst="rect">
            <a:avLst/>
          </a:prstGeom>
          <a:noFill/>
          <a:ln>
            <a:noFill/>
          </a:ln>
        </p:spPr>
      </p:pic>
      <p:pic>
        <p:nvPicPr>
          <p:cNvPr descr="CoverSlide_Footer_03.png" id="17" name="Shape 17"/>
          <p:cNvPicPr preferRelativeResize="0"/>
          <p:nvPr/>
        </p:nvPicPr>
        <p:blipFill rotWithShape="1">
          <a:blip r:embed="rId4">
            <a:alphaModFix/>
          </a:blip>
          <a:srcRect b="0" l="0" r="0" t="0"/>
          <a:stretch/>
        </p:blipFill>
        <p:spPr>
          <a:xfrm>
            <a:off x="0" y="4704587"/>
            <a:ext cx="9144000" cy="438900"/>
          </a:xfrm>
          <a:prstGeom prst="rect">
            <a:avLst/>
          </a:prstGeom>
          <a:noFill/>
          <a:ln>
            <a:noFill/>
          </a:ln>
        </p:spPr>
      </p:pic>
      <p:pic>
        <p:nvPicPr>
          <p:cNvPr descr="Stevens-Official-PMSColor-R.eps" id="18" name="Shape 18"/>
          <p:cNvPicPr preferRelativeResize="0"/>
          <p:nvPr/>
        </p:nvPicPr>
        <p:blipFill rotWithShape="1">
          <a:blip r:embed="rId5">
            <a:alphaModFix/>
          </a:blip>
          <a:srcRect b="0" l="0" r="0" t="0"/>
          <a:stretch/>
        </p:blipFill>
        <p:spPr>
          <a:xfrm>
            <a:off x="235857" y="212271"/>
            <a:ext cx="1934100" cy="621600"/>
          </a:xfrm>
          <a:prstGeom prst="rect">
            <a:avLst/>
          </a:prstGeom>
          <a:noFill/>
          <a:ln>
            <a:noFill/>
          </a:ln>
        </p:spPr>
      </p:pic>
      <p:sp>
        <p:nvSpPr>
          <p:cNvPr id="19" name="Shape 19"/>
          <p:cNvSpPr txBox="1"/>
          <p:nvPr>
            <p:ph idx="11" type="ftr"/>
          </p:nvPr>
        </p:nvSpPr>
        <p:spPr>
          <a:xfrm>
            <a:off x="6047030" y="4890278"/>
            <a:ext cx="2938200" cy="150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4.png"/><Relationship Id="rId2" Type="http://schemas.openxmlformats.org/officeDocument/2006/relationships/image" Target="../media/image09.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1">
            <a:alphaModFix/>
          </a:blip>
          <a:srcRect b="0" l="0" r="0" t="0"/>
          <a:stretch/>
        </p:blipFill>
        <p:spPr>
          <a:xfrm>
            <a:off x="0" y="4704587"/>
            <a:ext cx="9144000" cy="438900"/>
          </a:xfrm>
          <a:prstGeom prst="rect">
            <a:avLst/>
          </a:prstGeom>
          <a:noFill/>
          <a:ln>
            <a:noFill/>
          </a:ln>
        </p:spPr>
      </p:pic>
      <p:pic>
        <p:nvPicPr>
          <p:cNvPr descr="/Users/jasonrodriguez/Projects/Power Points/FINAL Template/images/images/PPT_Template_Header.png" id="7" name="Shape 7"/>
          <p:cNvPicPr preferRelativeResize="0"/>
          <p:nvPr/>
        </p:nvPicPr>
        <p:blipFill rotWithShape="1">
          <a:blip r:embed="rId2">
            <a:alphaModFix/>
          </a:blip>
          <a:srcRect b="0" l="0" r="0" t="0"/>
          <a:stretch/>
        </p:blipFill>
        <p:spPr>
          <a:xfrm>
            <a:off x="0" y="0"/>
            <a:ext cx="9144000" cy="731400"/>
          </a:xfrm>
          <a:prstGeom prst="rect">
            <a:avLst/>
          </a:prstGeom>
          <a:noFill/>
          <a:ln>
            <a:noFill/>
          </a:ln>
        </p:spPr>
      </p:pic>
      <p:sp>
        <p:nvSpPr>
          <p:cNvPr id="8" name="Shape 8"/>
          <p:cNvSpPr txBox="1"/>
          <p:nvPr>
            <p:ph idx="12" type="sldNum"/>
          </p:nvPr>
        </p:nvSpPr>
        <p:spPr>
          <a:xfrm>
            <a:off x="8708568" y="4897386"/>
            <a:ext cx="370200" cy="1644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 sz="1000">
                <a:solidFill>
                  <a:srgbClr val="888888"/>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7.png"/><Relationship Id="rId4"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 name="Shape 23"/>
        <p:cNvGrpSpPr/>
        <p:nvPr/>
      </p:nvGrpSpPr>
      <p:grpSpPr>
        <a:xfrm>
          <a:off x="0" y="0"/>
          <a:ext cx="0" cy="0"/>
          <a:chOff x="0" y="0"/>
          <a:chExt cx="0" cy="0"/>
        </a:xfrm>
      </p:grpSpPr>
      <p:sp>
        <p:nvSpPr>
          <p:cNvPr id="24" name="Shape 24"/>
          <p:cNvSpPr txBox="1"/>
          <p:nvPr/>
        </p:nvSpPr>
        <p:spPr>
          <a:xfrm>
            <a:off x="559825" y="968050"/>
            <a:ext cx="5178600" cy="1049700"/>
          </a:xfrm>
          <a:prstGeom prst="rect">
            <a:avLst/>
          </a:prstGeom>
          <a:noFill/>
          <a:ln>
            <a:noFill/>
          </a:ln>
        </p:spPr>
        <p:txBody>
          <a:bodyPr anchorCtr="0" anchor="t" bIns="91425" lIns="91425" rIns="91425" tIns="91425">
            <a:noAutofit/>
          </a:bodyPr>
          <a:lstStyle/>
          <a:p>
            <a:pPr lvl="0">
              <a:spcBef>
                <a:spcPts val="0"/>
              </a:spcBef>
              <a:buNone/>
            </a:pPr>
            <a:r>
              <a:rPr b="1" lang="en"/>
              <a:t>ANALYZING </a:t>
            </a:r>
            <a:r>
              <a:rPr b="1" lang="en"/>
              <a:t>RESPONDERS IN A BANK TELEMARKETING DATASET</a:t>
            </a:r>
          </a:p>
        </p:txBody>
      </p:sp>
      <p:sp>
        <p:nvSpPr>
          <p:cNvPr id="25" name="Shape 25"/>
          <p:cNvSpPr txBox="1"/>
          <p:nvPr/>
        </p:nvSpPr>
        <p:spPr>
          <a:xfrm>
            <a:off x="653150" y="2577575"/>
            <a:ext cx="4548600" cy="1854600"/>
          </a:xfrm>
          <a:prstGeom prst="rect">
            <a:avLst/>
          </a:prstGeom>
          <a:noFill/>
          <a:ln>
            <a:noFill/>
          </a:ln>
        </p:spPr>
        <p:txBody>
          <a:bodyPr anchorCtr="0" anchor="t" bIns="91425" lIns="91425" rIns="91425" tIns="91425">
            <a:noAutofit/>
          </a:bodyPr>
          <a:lstStyle/>
          <a:p>
            <a:pPr lvl="0">
              <a:spcBef>
                <a:spcPts val="0"/>
              </a:spcBef>
              <a:buNone/>
            </a:pPr>
            <a:r>
              <a:rPr lang="en"/>
              <a:t>Presented By: </a:t>
            </a:r>
          </a:p>
          <a:p>
            <a:pPr lvl="0">
              <a:spcBef>
                <a:spcPts val="0"/>
              </a:spcBef>
              <a:buNone/>
            </a:pPr>
            <a:r>
              <a:t/>
            </a:r>
            <a:endParaRPr/>
          </a:p>
          <a:p>
            <a:pPr indent="-228600" lvl="0" marL="457200" rtl="0">
              <a:spcBef>
                <a:spcPts val="0"/>
              </a:spcBef>
              <a:buAutoNum type="arabicPeriod"/>
            </a:pPr>
            <a:r>
              <a:rPr i="1" lang="en"/>
              <a:t>Jinesh Kachhara (10414040)</a:t>
            </a:r>
          </a:p>
          <a:p>
            <a:pPr indent="-228600" lvl="0" marL="457200" rtl="0">
              <a:spcBef>
                <a:spcPts val="0"/>
              </a:spcBef>
              <a:buAutoNum type="arabicPeriod"/>
            </a:pPr>
            <a:r>
              <a:rPr i="1" lang="en"/>
              <a:t>Ankita Tawde (10414524)</a:t>
            </a:r>
          </a:p>
          <a:p>
            <a:pPr indent="-228600" lvl="0" marL="457200" rtl="0">
              <a:spcBef>
                <a:spcPts val="0"/>
              </a:spcBef>
              <a:buAutoNum type="arabicPeriod"/>
            </a:pPr>
            <a:r>
              <a:rPr i="1" lang="en"/>
              <a:t>Dishant Gala (10416085)</a:t>
            </a:r>
          </a:p>
          <a:p>
            <a:pPr indent="-228600" lvl="0" marL="457200">
              <a:spcBef>
                <a:spcPts val="0"/>
              </a:spcBef>
              <a:buAutoNum type="arabicPeriod"/>
            </a:pPr>
            <a:r>
              <a:rPr i="1" lang="en"/>
              <a:t>Malay Shah (10413604)</a:t>
            </a:r>
          </a:p>
          <a:p>
            <a:pPr lvl="0">
              <a:spcBef>
                <a:spcPts val="0"/>
              </a:spcBef>
              <a:buNone/>
            </a:pPr>
            <a:r>
              <a:t/>
            </a:r>
            <a:endParaRP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nvSpPr>
        <p:spPr>
          <a:xfrm>
            <a:off x="291575" y="839750"/>
            <a:ext cx="8222700" cy="31374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89" name="Shape 89"/>
          <p:cNvPicPr preferRelativeResize="0"/>
          <p:nvPr/>
        </p:nvPicPr>
        <p:blipFill>
          <a:blip r:embed="rId3">
            <a:alphaModFix/>
          </a:blip>
          <a:stretch>
            <a:fillRect/>
          </a:stretch>
        </p:blipFill>
        <p:spPr>
          <a:xfrm>
            <a:off x="2639724" y="839750"/>
            <a:ext cx="3819550" cy="3713275"/>
          </a:xfrm>
          <a:prstGeom prst="rect">
            <a:avLst/>
          </a:prstGeom>
          <a:noFill/>
          <a:ln>
            <a:noFill/>
          </a:ln>
        </p:spPr>
      </p:pic>
      <p:sp>
        <p:nvSpPr>
          <p:cNvPr id="90" name="Shape 90"/>
          <p:cNvSpPr txBox="1"/>
          <p:nvPr/>
        </p:nvSpPr>
        <p:spPr>
          <a:xfrm>
            <a:off x="26250" y="4841725"/>
            <a:ext cx="2165100" cy="2361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b="1" i="1" lang="en">
                <a:solidFill>
                  <a:schemeClr val="dk1"/>
                </a:solidFill>
              </a:rPr>
              <a:t>Malay Shah</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nvSpPr>
        <p:spPr>
          <a:xfrm>
            <a:off x="186600" y="209950"/>
            <a:ext cx="8062200" cy="431400"/>
          </a:xfrm>
          <a:prstGeom prst="rect">
            <a:avLst/>
          </a:prstGeom>
          <a:noFill/>
          <a:ln>
            <a:noFill/>
          </a:ln>
        </p:spPr>
        <p:txBody>
          <a:bodyPr anchorCtr="0" anchor="t" bIns="91425" lIns="91425" rIns="91425" tIns="91425">
            <a:noAutofit/>
          </a:bodyPr>
          <a:lstStyle/>
          <a:p>
            <a:pPr lvl="0" rtl="0" algn="ctr">
              <a:spcBef>
                <a:spcPts val="0"/>
              </a:spcBef>
              <a:buNone/>
            </a:pPr>
            <a:r>
              <a:rPr b="1" lang="en" sz="1800" u="sng"/>
              <a:t>RESULTS</a:t>
            </a:r>
          </a:p>
        </p:txBody>
      </p:sp>
      <p:sp>
        <p:nvSpPr>
          <p:cNvPr id="96" name="Shape 96"/>
          <p:cNvSpPr txBox="1"/>
          <p:nvPr/>
        </p:nvSpPr>
        <p:spPr>
          <a:xfrm>
            <a:off x="885150" y="3253575"/>
            <a:ext cx="6889800" cy="803700"/>
          </a:xfrm>
          <a:prstGeom prst="rect">
            <a:avLst/>
          </a:prstGeom>
          <a:noFill/>
          <a:ln>
            <a:noFill/>
          </a:ln>
        </p:spPr>
        <p:txBody>
          <a:bodyPr anchorCtr="0" anchor="t" bIns="91425" lIns="91425" rIns="91425" tIns="91425">
            <a:noAutofit/>
          </a:bodyPr>
          <a:lstStyle/>
          <a:p>
            <a:pPr lvl="0">
              <a:spcBef>
                <a:spcPts val="0"/>
              </a:spcBef>
              <a:buNone/>
            </a:pPr>
            <a:r>
              <a:rPr lang="en"/>
              <a:t>The bank </a:t>
            </a:r>
            <a:r>
              <a:rPr lang="en"/>
              <a:t>incurred</a:t>
            </a:r>
            <a:r>
              <a:rPr lang="en"/>
              <a:t> a cost of $8.88 per responder before running the model. After running our model we were able to decrease this cost to $4.84, in turn helping the bank to make a profit of $4.04 per responder.</a:t>
            </a:r>
          </a:p>
          <a:p>
            <a:pPr lvl="0">
              <a:spcBef>
                <a:spcPts val="0"/>
              </a:spcBef>
              <a:buNone/>
            </a:pPr>
            <a:r>
              <a:t/>
            </a:r>
            <a:endParaRPr/>
          </a:p>
        </p:txBody>
      </p:sp>
      <p:pic>
        <p:nvPicPr>
          <p:cNvPr id="97" name="Shape 97"/>
          <p:cNvPicPr preferRelativeResize="0"/>
          <p:nvPr/>
        </p:nvPicPr>
        <p:blipFill>
          <a:blip r:embed="rId3">
            <a:alphaModFix/>
          </a:blip>
          <a:stretch>
            <a:fillRect/>
          </a:stretch>
        </p:blipFill>
        <p:spPr>
          <a:xfrm>
            <a:off x="862496" y="983387"/>
            <a:ext cx="7386153" cy="1972537"/>
          </a:xfrm>
          <a:prstGeom prst="rect">
            <a:avLst/>
          </a:prstGeom>
          <a:noFill/>
          <a:ln>
            <a:noFill/>
          </a:ln>
        </p:spPr>
      </p:pic>
      <p:sp>
        <p:nvSpPr>
          <p:cNvPr id="98" name="Shape 98"/>
          <p:cNvSpPr txBox="1"/>
          <p:nvPr/>
        </p:nvSpPr>
        <p:spPr>
          <a:xfrm>
            <a:off x="13125" y="4841725"/>
            <a:ext cx="2283000" cy="301800"/>
          </a:xfrm>
          <a:prstGeom prst="rect">
            <a:avLst/>
          </a:prstGeom>
          <a:noFill/>
          <a:ln>
            <a:noFill/>
          </a:ln>
        </p:spPr>
        <p:txBody>
          <a:bodyPr anchorCtr="0" anchor="t" bIns="91425" lIns="91425" rIns="91425" tIns="91425">
            <a:noAutofit/>
          </a:bodyPr>
          <a:lstStyle/>
          <a:p>
            <a:pPr lvl="0">
              <a:spcBef>
                <a:spcPts val="0"/>
              </a:spcBef>
              <a:buNone/>
            </a:pPr>
            <a:r>
              <a:rPr b="1" i="1" lang="en">
                <a:solidFill>
                  <a:schemeClr val="dk1"/>
                </a:solidFill>
              </a:rPr>
              <a:t>Malay Shah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nvSpPr>
        <p:spPr>
          <a:xfrm>
            <a:off x="209950" y="233275"/>
            <a:ext cx="8135100" cy="454800"/>
          </a:xfrm>
          <a:prstGeom prst="rect">
            <a:avLst/>
          </a:prstGeom>
          <a:noFill/>
          <a:ln>
            <a:noFill/>
          </a:ln>
        </p:spPr>
        <p:txBody>
          <a:bodyPr anchorCtr="0" anchor="t" bIns="91425" lIns="91425" rIns="91425" tIns="91425">
            <a:noAutofit/>
          </a:bodyPr>
          <a:lstStyle/>
          <a:p>
            <a:pPr lvl="0" algn="ctr">
              <a:spcBef>
                <a:spcPts val="0"/>
              </a:spcBef>
              <a:buNone/>
            </a:pPr>
            <a:r>
              <a:rPr b="1" lang="en" sz="1800" u="sng"/>
              <a:t>CONCLUSION</a:t>
            </a:r>
          </a:p>
        </p:txBody>
      </p:sp>
      <p:sp>
        <p:nvSpPr>
          <p:cNvPr id="104" name="Shape 104"/>
          <p:cNvSpPr txBox="1"/>
          <p:nvPr/>
        </p:nvSpPr>
        <p:spPr>
          <a:xfrm>
            <a:off x="244925" y="979725"/>
            <a:ext cx="8572500" cy="3557400"/>
          </a:xfrm>
          <a:prstGeom prst="rect">
            <a:avLst/>
          </a:prstGeom>
          <a:noFill/>
          <a:ln>
            <a:noFill/>
          </a:ln>
        </p:spPr>
        <p:txBody>
          <a:bodyPr anchorCtr="0" anchor="t" bIns="91425" lIns="91425" rIns="91425" tIns="91425">
            <a:noAutofit/>
          </a:bodyPr>
          <a:lstStyle/>
          <a:p>
            <a:pPr lvl="0">
              <a:spcBef>
                <a:spcPts val="0"/>
              </a:spcBef>
              <a:buNone/>
            </a:pPr>
            <a:r>
              <a:rPr lang="en"/>
              <a:t>The company should focus on the following demographics for </a:t>
            </a:r>
            <a:r>
              <a:rPr lang="en"/>
              <a:t>successful</a:t>
            </a:r>
            <a:r>
              <a:rPr lang="en"/>
              <a:t> implementation of their campaign.</a:t>
            </a:r>
          </a:p>
          <a:p>
            <a:pPr indent="-228600" lvl="0" marL="457200" rtl="0">
              <a:spcBef>
                <a:spcPts val="0"/>
              </a:spcBef>
              <a:buChar char="●"/>
            </a:pPr>
            <a:r>
              <a:rPr lang="en"/>
              <a:t>Summer period (March-June)</a:t>
            </a:r>
          </a:p>
          <a:p>
            <a:pPr indent="-228600" lvl="0" marL="457200" rtl="0">
              <a:spcBef>
                <a:spcPts val="0"/>
              </a:spcBef>
              <a:buChar char="●"/>
            </a:pPr>
            <a:r>
              <a:rPr lang="en"/>
              <a:t>Age (18 to 25 and above 65)</a:t>
            </a:r>
          </a:p>
          <a:p>
            <a:pPr indent="-228600" lvl="0" marL="457200" rtl="0">
              <a:spcBef>
                <a:spcPts val="0"/>
              </a:spcBef>
              <a:buChar char="●"/>
            </a:pPr>
            <a:r>
              <a:rPr lang="en"/>
              <a:t>No loan default</a:t>
            </a:r>
          </a:p>
          <a:p>
            <a:pPr indent="-228600" lvl="0" marL="457200" rtl="0">
              <a:spcBef>
                <a:spcPts val="0"/>
              </a:spcBef>
              <a:buChar char="●"/>
            </a:pPr>
            <a:r>
              <a:rPr lang="en"/>
              <a:t>Contacted on </a:t>
            </a:r>
            <a:r>
              <a:rPr lang="en"/>
              <a:t>cell phone</a:t>
            </a:r>
          </a:p>
          <a:p>
            <a:pPr indent="-228600" lvl="0" marL="457200" rtl="0">
              <a:spcBef>
                <a:spcPts val="0"/>
              </a:spcBef>
              <a:buChar char="●"/>
            </a:pPr>
            <a:r>
              <a:rPr lang="en"/>
              <a:t>Responders of previous campaign</a:t>
            </a:r>
          </a:p>
          <a:p>
            <a:pPr lvl="0" rtl="0">
              <a:spcBef>
                <a:spcPts val="0"/>
              </a:spcBef>
              <a:buNone/>
            </a:pPr>
            <a:r>
              <a:t/>
            </a:r>
            <a:endParaRPr/>
          </a:p>
          <a:p>
            <a:pPr lvl="0" rtl="0">
              <a:spcBef>
                <a:spcPts val="0"/>
              </a:spcBef>
              <a:buNone/>
            </a:pPr>
            <a:r>
              <a:rPr lang="en"/>
              <a:t>The following demographics shouldn’t be considered:</a:t>
            </a:r>
          </a:p>
          <a:p>
            <a:pPr indent="-228600" lvl="0" marL="457200" rtl="0">
              <a:spcBef>
                <a:spcPts val="0"/>
              </a:spcBef>
              <a:buChar char="●"/>
            </a:pPr>
            <a:r>
              <a:rPr lang="en"/>
              <a:t>Individuals with blue collar job</a:t>
            </a:r>
          </a:p>
          <a:p>
            <a:pPr indent="-228600" lvl="0" marL="457200" rtl="0">
              <a:spcBef>
                <a:spcPts val="0"/>
              </a:spcBef>
              <a:buChar char="●"/>
            </a:pPr>
            <a:r>
              <a:rPr lang="en"/>
              <a:t>First day of the week i.e. Monday</a:t>
            </a:r>
          </a:p>
          <a:p>
            <a:pPr lvl="0" rtl="0">
              <a:spcBef>
                <a:spcPts val="0"/>
              </a:spcBef>
              <a:buNone/>
            </a:pPr>
            <a:r>
              <a:t/>
            </a:r>
            <a:endParaRPr/>
          </a:p>
        </p:txBody>
      </p:sp>
      <p:sp>
        <p:nvSpPr>
          <p:cNvPr id="105" name="Shape 105"/>
          <p:cNvSpPr txBox="1"/>
          <p:nvPr/>
        </p:nvSpPr>
        <p:spPr>
          <a:xfrm>
            <a:off x="26250" y="4841725"/>
            <a:ext cx="2046900" cy="301800"/>
          </a:xfrm>
          <a:prstGeom prst="rect">
            <a:avLst/>
          </a:prstGeom>
          <a:noFill/>
          <a:ln>
            <a:noFill/>
          </a:ln>
        </p:spPr>
        <p:txBody>
          <a:bodyPr anchorCtr="0" anchor="t" bIns="91425" lIns="91425" rIns="91425" tIns="91425">
            <a:noAutofit/>
          </a:bodyPr>
          <a:lstStyle/>
          <a:p>
            <a:pPr lvl="0">
              <a:spcBef>
                <a:spcPts val="0"/>
              </a:spcBef>
              <a:buNone/>
            </a:pPr>
            <a:r>
              <a:rPr b="1" i="1" lang="en">
                <a:solidFill>
                  <a:schemeClr val="dk1"/>
                </a:solidFill>
              </a:rPr>
              <a:t>Malay Shah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nvSpPr>
        <p:spPr>
          <a:xfrm>
            <a:off x="151625" y="233275"/>
            <a:ext cx="7930800" cy="326700"/>
          </a:xfrm>
          <a:prstGeom prst="rect">
            <a:avLst/>
          </a:prstGeom>
          <a:noFill/>
          <a:ln>
            <a:noFill/>
          </a:ln>
        </p:spPr>
        <p:txBody>
          <a:bodyPr anchorCtr="0" anchor="t" bIns="91425" lIns="91425" rIns="91425" tIns="91425">
            <a:noAutofit/>
          </a:bodyPr>
          <a:lstStyle/>
          <a:p>
            <a:pPr lvl="0" algn="ctr">
              <a:spcBef>
                <a:spcPts val="0"/>
              </a:spcBef>
              <a:buNone/>
            </a:pPr>
            <a:r>
              <a:rPr b="1" lang="en" sz="1800" u="sng"/>
              <a:t>INTRODUCTION</a:t>
            </a:r>
          </a:p>
        </p:txBody>
      </p:sp>
      <p:sp>
        <p:nvSpPr>
          <p:cNvPr id="31" name="Shape 31"/>
          <p:cNvSpPr txBox="1"/>
          <p:nvPr/>
        </p:nvSpPr>
        <p:spPr>
          <a:xfrm>
            <a:off x="314900" y="816425"/>
            <a:ext cx="7767600" cy="3440700"/>
          </a:xfrm>
          <a:prstGeom prst="rect">
            <a:avLst/>
          </a:prstGeom>
          <a:noFill/>
          <a:ln>
            <a:noFill/>
          </a:ln>
        </p:spPr>
        <p:txBody>
          <a:bodyPr anchorCtr="0" anchor="t" bIns="91425" lIns="91425" rIns="91425" tIns="91425">
            <a:noAutofit/>
          </a:bodyPr>
          <a:lstStyle/>
          <a:p>
            <a:pPr lvl="0">
              <a:spcBef>
                <a:spcPts val="0"/>
              </a:spcBef>
              <a:buNone/>
            </a:pPr>
            <a:r>
              <a:rPr lang="en"/>
              <a:t>A Portuguese Bank has provided 42,000 rows of customer data out of which 4665 customers were converted in subscribing to term deposit.</a:t>
            </a:r>
          </a:p>
          <a:p>
            <a:pPr lvl="0">
              <a:spcBef>
                <a:spcPts val="0"/>
              </a:spcBef>
              <a:buNone/>
            </a:pPr>
            <a:r>
              <a:t/>
            </a:r>
            <a:endParaRPr/>
          </a:p>
          <a:p>
            <a:pPr lvl="0">
              <a:spcBef>
                <a:spcPts val="0"/>
              </a:spcBef>
              <a:buNone/>
            </a:pPr>
            <a:r>
              <a:rPr lang="en"/>
              <a:t>From these 4665 customer data we need to identify a pattern that would help us determine significant group of customers that could be targeted.</a:t>
            </a:r>
          </a:p>
          <a:p>
            <a:pPr lvl="0">
              <a:spcBef>
                <a:spcPts val="0"/>
              </a:spcBef>
              <a:buNone/>
            </a:pPr>
            <a:r>
              <a:t/>
            </a:r>
            <a:endParaRPr/>
          </a:p>
          <a:p>
            <a:pPr lvl="0">
              <a:spcBef>
                <a:spcPts val="0"/>
              </a:spcBef>
              <a:buNone/>
            </a:pPr>
            <a:r>
              <a:rPr lang="en">
                <a:solidFill>
                  <a:schemeClr val="dk1"/>
                </a:solidFill>
              </a:rPr>
              <a:t>The data is related with direct marketing campaigns of a Portuguese banking institution where these marketing campaigns were based on phone calls. Often, more than one contact to the same client was required in order to sell the product(bank term deposit)</a:t>
            </a:r>
          </a:p>
          <a:p>
            <a:pPr lvl="0">
              <a:spcBef>
                <a:spcPts val="0"/>
              </a:spcBef>
              <a:buNone/>
            </a:pPr>
            <a:r>
              <a:t/>
            </a:r>
            <a:endParaRPr/>
          </a:p>
          <a:p>
            <a:pPr lvl="0">
              <a:spcBef>
                <a:spcPts val="0"/>
              </a:spcBef>
              <a:buNone/>
            </a:pPr>
            <a:r>
              <a:rPr lang="en"/>
              <a:t>This would help the bank in saving the cost required for marketing and would help in attaining more customers in less time.</a:t>
            </a:r>
          </a:p>
          <a:p>
            <a:pPr lvl="0">
              <a:spcBef>
                <a:spcPts val="0"/>
              </a:spcBef>
              <a:buNone/>
            </a:pPr>
            <a:r>
              <a:t/>
            </a:r>
            <a:endParaRPr/>
          </a:p>
          <a:p>
            <a:pPr lvl="0">
              <a:spcBef>
                <a:spcPts val="0"/>
              </a:spcBef>
              <a:buNone/>
            </a:pPr>
            <a:r>
              <a:t/>
            </a:r>
            <a:endParaRPr/>
          </a:p>
        </p:txBody>
      </p:sp>
      <p:sp>
        <p:nvSpPr>
          <p:cNvPr id="32" name="Shape 32"/>
          <p:cNvSpPr txBox="1"/>
          <p:nvPr/>
        </p:nvSpPr>
        <p:spPr>
          <a:xfrm>
            <a:off x="39375" y="4841725"/>
            <a:ext cx="2440500" cy="301800"/>
          </a:xfrm>
          <a:prstGeom prst="rect">
            <a:avLst/>
          </a:prstGeom>
          <a:noFill/>
          <a:ln>
            <a:noFill/>
          </a:ln>
        </p:spPr>
        <p:txBody>
          <a:bodyPr anchorCtr="0" anchor="t" bIns="91425" lIns="91425" rIns="91425" tIns="91425">
            <a:noAutofit/>
          </a:bodyPr>
          <a:lstStyle/>
          <a:p>
            <a:pPr lvl="0">
              <a:spcBef>
                <a:spcPts val="0"/>
              </a:spcBef>
              <a:buNone/>
            </a:pPr>
            <a:r>
              <a:rPr b="1" i="1" lang="en"/>
              <a:t>Jinesh Kachhara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nvSpPr>
        <p:spPr>
          <a:xfrm>
            <a:off x="198275" y="221600"/>
            <a:ext cx="8268600" cy="349800"/>
          </a:xfrm>
          <a:prstGeom prst="rect">
            <a:avLst/>
          </a:prstGeom>
          <a:noFill/>
          <a:ln>
            <a:noFill/>
          </a:ln>
        </p:spPr>
        <p:txBody>
          <a:bodyPr anchorCtr="0" anchor="t" bIns="91425" lIns="91425" rIns="91425" tIns="91425">
            <a:noAutofit/>
          </a:bodyPr>
          <a:lstStyle/>
          <a:p>
            <a:pPr lvl="0" algn="ctr">
              <a:spcBef>
                <a:spcPts val="0"/>
              </a:spcBef>
              <a:buNone/>
            </a:pPr>
            <a:r>
              <a:rPr b="1" lang="en" sz="1800" u="sng"/>
              <a:t>DATA SET</a:t>
            </a:r>
          </a:p>
        </p:txBody>
      </p:sp>
      <p:graphicFrame>
        <p:nvGraphicFramePr>
          <p:cNvPr id="38" name="Shape 38"/>
          <p:cNvGraphicFramePr/>
          <p:nvPr/>
        </p:nvGraphicFramePr>
        <p:xfrm>
          <a:off x="401837" y="571387"/>
          <a:ext cx="3000000" cy="3000000"/>
        </p:xfrm>
        <a:graphic>
          <a:graphicData uri="http://schemas.openxmlformats.org/drawingml/2006/table">
            <a:tbl>
              <a:tblPr>
                <a:noFill/>
                <a:tableStyleId>{ECCA7B25-EF26-473B-945A-9E63176518F6}</a:tableStyleId>
              </a:tblPr>
              <a:tblGrid>
                <a:gridCol w="774150"/>
                <a:gridCol w="1034675"/>
                <a:gridCol w="1188300"/>
                <a:gridCol w="5067850"/>
              </a:tblGrid>
              <a:tr h="428575">
                <a:tc>
                  <a:txBody>
                    <a:bodyPr>
                      <a:noAutofit/>
                    </a:bodyPr>
                    <a:lstStyle/>
                    <a:p>
                      <a:pPr lvl="0" algn="ctr">
                        <a:spcBef>
                          <a:spcPts val="0"/>
                        </a:spcBef>
                        <a:buNone/>
                      </a:pPr>
                      <a:r>
                        <a:rPr lang="en" sz="1200"/>
                        <a:t>Sr No</a:t>
                      </a:r>
                    </a:p>
                  </a:txBody>
                  <a:tcPr marT="91425" marB="91425" marR="91425" marL="91425"/>
                </a:tc>
                <a:tc>
                  <a:txBody>
                    <a:bodyPr>
                      <a:noAutofit/>
                    </a:bodyPr>
                    <a:lstStyle/>
                    <a:p>
                      <a:pPr lvl="0" algn="ctr">
                        <a:spcBef>
                          <a:spcPts val="0"/>
                        </a:spcBef>
                        <a:buNone/>
                      </a:pPr>
                      <a:r>
                        <a:rPr lang="en" sz="1200"/>
                        <a:t>Variable</a:t>
                      </a:r>
                    </a:p>
                  </a:txBody>
                  <a:tcPr marT="91425" marB="91425" marR="91425" marL="91425"/>
                </a:tc>
                <a:tc>
                  <a:txBody>
                    <a:bodyPr>
                      <a:noAutofit/>
                    </a:bodyPr>
                    <a:lstStyle/>
                    <a:p>
                      <a:pPr lvl="0" rtl="0" algn="ctr">
                        <a:spcBef>
                          <a:spcPts val="0"/>
                        </a:spcBef>
                        <a:buNone/>
                      </a:pPr>
                      <a:r>
                        <a:rPr lang="en" sz="1200"/>
                        <a:t>Type</a:t>
                      </a:r>
                    </a:p>
                  </a:txBody>
                  <a:tcPr marT="91425" marB="91425" marR="91425" marL="91425"/>
                </a:tc>
                <a:tc>
                  <a:txBody>
                    <a:bodyPr>
                      <a:noAutofit/>
                    </a:bodyPr>
                    <a:lstStyle/>
                    <a:p>
                      <a:pPr lvl="0" algn="ctr">
                        <a:spcBef>
                          <a:spcPts val="0"/>
                        </a:spcBef>
                        <a:buNone/>
                      </a:pPr>
                      <a:r>
                        <a:rPr lang="en" sz="1200"/>
                        <a:t>Description</a:t>
                      </a:r>
                    </a:p>
                  </a:txBody>
                  <a:tcPr marT="91425" marB="91425" marR="91425" marL="91425"/>
                </a:tc>
              </a:tr>
              <a:tr h="381000">
                <a:tc>
                  <a:txBody>
                    <a:bodyPr>
                      <a:noAutofit/>
                    </a:bodyPr>
                    <a:lstStyle/>
                    <a:p>
                      <a:pPr lvl="0" rtl="0" algn="ctr">
                        <a:spcBef>
                          <a:spcPts val="0"/>
                        </a:spcBef>
                        <a:buNone/>
                      </a:pPr>
                      <a:r>
                        <a:rPr lang="en" sz="1200"/>
                        <a:t>1</a:t>
                      </a:r>
                    </a:p>
                  </a:txBody>
                  <a:tcPr marT="91425" marB="91425" marR="91425" marL="91425"/>
                </a:tc>
                <a:tc>
                  <a:txBody>
                    <a:bodyPr>
                      <a:noAutofit/>
                    </a:bodyPr>
                    <a:lstStyle/>
                    <a:p>
                      <a:pPr lvl="0" rtl="0">
                        <a:spcBef>
                          <a:spcPts val="0"/>
                        </a:spcBef>
                        <a:buNone/>
                      </a:pPr>
                      <a:r>
                        <a:rPr lang="en" sz="1200"/>
                        <a:t>Age</a:t>
                      </a:r>
                    </a:p>
                  </a:txBody>
                  <a:tcPr marT="91425" marB="91425" marR="91425" marL="91425"/>
                </a:tc>
                <a:tc>
                  <a:txBody>
                    <a:bodyPr>
                      <a:noAutofit/>
                    </a:bodyPr>
                    <a:lstStyle/>
                    <a:p>
                      <a:pPr lvl="0" rtl="0">
                        <a:spcBef>
                          <a:spcPts val="0"/>
                        </a:spcBef>
                        <a:buNone/>
                      </a:pPr>
                      <a:r>
                        <a:rPr lang="en" sz="1200"/>
                        <a:t>Numeric</a:t>
                      </a:r>
                    </a:p>
                  </a:txBody>
                  <a:tcPr marT="91425" marB="91425" marR="91425" marL="91425"/>
                </a:tc>
                <a:tc>
                  <a:txBody>
                    <a:bodyPr>
                      <a:noAutofit/>
                    </a:bodyPr>
                    <a:lstStyle/>
                    <a:p>
                      <a:pPr lvl="0" rtl="0">
                        <a:spcBef>
                          <a:spcPts val="0"/>
                        </a:spcBef>
                        <a:buNone/>
                      </a:pPr>
                      <a:r>
                        <a:rPr lang="en" sz="1200"/>
                        <a:t>Age of the person speaking on phone</a:t>
                      </a:r>
                    </a:p>
                  </a:txBody>
                  <a:tcPr marT="91425" marB="91425" marR="91425" marL="91425"/>
                </a:tc>
              </a:tr>
              <a:tr h="100000">
                <a:tc>
                  <a:txBody>
                    <a:bodyPr>
                      <a:noAutofit/>
                    </a:bodyPr>
                    <a:lstStyle/>
                    <a:p>
                      <a:pPr lvl="0" rtl="0" algn="ctr">
                        <a:spcBef>
                          <a:spcPts val="0"/>
                        </a:spcBef>
                        <a:buNone/>
                      </a:pPr>
                      <a:r>
                        <a:rPr lang="en" sz="1200"/>
                        <a:t>2</a:t>
                      </a:r>
                    </a:p>
                  </a:txBody>
                  <a:tcPr marT="91425" marB="91425" marR="91425" marL="91425"/>
                </a:tc>
                <a:tc>
                  <a:txBody>
                    <a:bodyPr>
                      <a:noAutofit/>
                    </a:bodyPr>
                    <a:lstStyle/>
                    <a:p>
                      <a:pPr lvl="0" rtl="0">
                        <a:spcBef>
                          <a:spcPts val="0"/>
                        </a:spcBef>
                        <a:buNone/>
                      </a:pPr>
                      <a:r>
                        <a:rPr lang="en" sz="1200"/>
                        <a:t>Job</a:t>
                      </a:r>
                    </a:p>
                  </a:txBody>
                  <a:tcPr marT="91425" marB="91425" marR="91425" marL="91425"/>
                </a:tc>
                <a:tc>
                  <a:txBody>
                    <a:bodyPr>
                      <a:noAutofit/>
                    </a:bodyPr>
                    <a:lstStyle/>
                    <a:p>
                      <a:pPr lvl="0" rtl="0">
                        <a:spcBef>
                          <a:spcPts val="0"/>
                        </a:spcBef>
                        <a:buNone/>
                      </a:pPr>
                      <a:r>
                        <a:rPr lang="en" sz="1200"/>
                        <a:t>Categorical</a:t>
                      </a:r>
                    </a:p>
                  </a:txBody>
                  <a:tcPr marT="91425" marB="91425" marR="91425" marL="91425"/>
                </a:tc>
                <a:tc>
                  <a:txBody>
                    <a:bodyPr>
                      <a:noAutofit/>
                    </a:bodyPr>
                    <a:lstStyle/>
                    <a:p>
                      <a:pPr lvl="0" rtl="0">
                        <a:spcBef>
                          <a:spcPts val="0"/>
                        </a:spcBef>
                        <a:buNone/>
                      </a:pPr>
                      <a:r>
                        <a:rPr lang="en" sz="1200"/>
                        <a:t>Type of Job ('admin.','blue-collar','entrepreneur','housemaid','management','retired','self-employed','services','student','technician','unemployed','unknown')</a:t>
                      </a:r>
                    </a:p>
                  </a:txBody>
                  <a:tcPr marT="91425" marB="91425" marR="91425" marL="91425"/>
                </a:tc>
              </a:tr>
              <a:tr h="381000">
                <a:tc>
                  <a:txBody>
                    <a:bodyPr>
                      <a:noAutofit/>
                    </a:bodyPr>
                    <a:lstStyle/>
                    <a:p>
                      <a:pPr lvl="0" rtl="0" algn="ctr">
                        <a:spcBef>
                          <a:spcPts val="0"/>
                        </a:spcBef>
                        <a:buNone/>
                      </a:pPr>
                      <a:r>
                        <a:rPr lang="en" sz="1200"/>
                        <a:t>3</a:t>
                      </a:r>
                    </a:p>
                  </a:txBody>
                  <a:tcPr marT="91425" marB="91425" marR="91425" marL="91425"/>
                </a:tc>
                <a:tc>
                  <a:txBody>
                    <a:bodyPr>
                      <a:noAutofit/>
                    </a:bodyPr>
                    <a:lstStyle/>
                    <a:p>
                      <a:pPr lvl="0" rtl="0">
                        <a:spcBef>
                          <a:spcPts val="0"/>
                        </a:spcBef>
                        <a:buNone/>
                      </a:pPr>
                      <a:r>
                        <a:rPr lang="en" sz="1200"/>
                        <a:t>Marital</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Categorical</a:t>
                      </a:r>
                    </a:p>
                  </a:txBody>
                  <a:tcPr marT="91425" marB="91425" marR="91425" marL="91425"/>
                </a:tc>
                <a:tc>
                  <a:txBody>
                    <a:bodyPr>
                      <a:noAutofit/>
                    </a:bodyPr>
                    <a:lstStyle/>
                    <a:p>
                      <a:pPr lvl="0" rtl="0">
                        <a:spcBef>
                          <a:spcPts val="0"/>
                        </a:spcBef>
                        <a:buNone/>
                      </a:pPr>
                      <a:r>
                        <a:rPr lang="en" sz="1200"/>
                        <a:t>Marital status ('divorced','married','single','unknown')</a:t>
                      </a:r>
                    </a:p>
                  </a:txBody>
                  <a:tcPr marT="91425" marB="91425" marR="91425" marL="91425"/>
                </a:tc>
              </a:tr>
              <a:tr h="381000">
                <a:tc>
                  <a:txBody>
                    <a:bodyPr>
                      <a:noAutofit/>
                    </a:bodyPr>
                    <a:lstStyle/>
                    <a:p>
                      <a:pPr lvl="0" rtl="0" algn="ctr">
                        <a:spcBef>
                          <a:spcPts val="0"/>
                        </a:spcBef>
                        <a:buNone/>
                      </a:pPr>
                      <a:r>
                        <a:rPr lang="en" sz="1200"/>
                        <a:t>4</a:t>
                      </a:r>
                    </a:p>
                  </a:txBody>
                  <a:tcPr marT="91425" marB="91425" marR="91425" marL="91425"/>
                </a:tc>
                <a:tc>
                  <a:txBody>
                    <a:bodyPr>
                      <a:noAutofit/>
                    </a:bodyPr>
                    <a:lstStyle/>
                    <a:p>
                      <a:pPr lvl="0" rtl="0">
                        <a:spcBef>
                          <a:spcPts val="0"/>
                        </a:spcBef>
                        <a:buNone/>
                      </a:pPr>
                      <a:r>
                        <a:rPr lang="en" sz="1200"/>
                        <a:t>Education</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Categorical</a:t>
                      </a:r>
                    </a:p>
                  </a:txBody>
                  <a:tcPr marT="91425" marB="91425" marR="91425" marL="91425"/>
                </a:tc>
                <a:tc>
                  <a:txBody>
                    <a:bodyPr>
                      <a:noAutofit/>
                    </a:bodyPr>
                    <a:lstStyle/>
                    <a:p>
                      <a:pPr lvl="0" rtl="0">
                        <a:spcBef>
                          <a:spcPts val="0"/>
                        </a:spcBef>
                        <a:buNone/>
                      </a:pPr>
                      <a:r>
                        <a:rPr lang="en" sz="1200"/>
                        <a:t>Education completed (‘Primary’, ‘Secondary’, ‘Tertiary’, ‘unknown’)</a:t>
                      </a:r>
                    </a:p>
                  </a:txBody>
                  <a:tcPr marT="91425" marB="91425" marR="91425" marL="91425"/>
                </a:tc>
              </a:tr>
              <a:tr h="381000">
                <a:tc>
                  <a:txBody>
                    <a:bodyPr>
                      <a:noAutofit/>
                    </a:bodyPr>
                    <a:lstStyle/>
                    <a:p>
                      <a:pPr lvl="0" rtl="0" algn="ctr">
                        <a:spcBef>
                          <a:spcPts val="0"/>
                        </a:spcBef>
                        <a:buNone/>
                      </a:pPr>
                      <a:r>
                        <a:rPr lang="en" sz="1200"/>
                        <a:t>5</a:t>
                      </a:r>
                    </a:p>
                  </a:txBody>
                  <a:tcPr marT="91425" marB="91425" marR="91425" marL="91425"/>
                </a:tc>
                <a:tc>
                  <a:txBody>
                    <a:bodyPr>
                      <a:noAutofit/>
                    </a:bodyPr>
                    <a:lstStyle/>
                    <a:p>
                      <a:pPr lvl="0" rtl="0">
                        <a:spcBef>
                          <a:spcPts val="0"/>
                        </a:spcBef>
                        <a:buNone/>
                      </a:pPr>
                      <a:r>
                        <a:rPr lang="en" sz="1200"/>
                        <a:t>Default</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Categorical</a:t>
                      </a:r>
                    </a:p>
                  </a:txBody>
                  <a:tcPr marT="91425" marB="91425" marR="91425" marL="91425"/>
                </a:tc>
                <a:tc>
                  <a:txBody>
                    <a:bodyPr>
                      <a:noAutofit/>
                    </a:bodyPr>
                    <a:lstStyle/>
                    <a:p>
                      <a:pPr lvl="0" rtl="0">
                        <a:spcBef>
                          <a:spcPts val="0"/>
                        </a:spcBef>
                        <a:buNone/>
                      </a:pPr>
                      <a:r>
                        <a:rPr lang="en" sz="1200"/>
                        <a:t>Has credit in default? (‘yes’,’no’,’unknown’)</a:t>
                      </a:r>
                    </a:p>
                  </a:txBody>
                  <a:tcPr marT="91425" marB="91425" marR="91425" marL="91425"/>
                </a:tc>
              </a:tr>
              <a:tr h="381000">
                <a:tc>
                  <a:txBody>
                    <a:bodyPr>
                      <a:noAutofit/>
                    </a:bodyPr>
                    <a:lstStyle/>
                    <a:p>
                      <a:pPr lvl="0" rtl="0" algn="ctr">
                        <a:spcBef>
                          <a:spcPts val="0"/>
                        </a:spcBef>
                        <a:buNone/>
                      </a:pPr>
                      <a:r>
                        <a:rPr lang="en" sz="1200"/>
                        <a:t>6</a:t>
                      </a:r>
                    </a:p>
                  </a:txBody>
                  <a:tcPr marT="91425" marB="91425" marR="91425" marL="91425"/>
                </a:tc>
                <a:tc>
                  <a:txBody>
                    <a:bodyPr>
                      <a:noAutofit/>
                    </a:bodyPr>
                    <a:lstStyle/>
                    <a:p>
                      <a:pPr lvl="0" rtl="0">
                        <a:spcBef>
                          <a:spcPts val="0"/>
                        </a:spcBef>
                        <a:buNone/>
                      </a:pPr>
                      <a:r>
                        <a:rPr lang="en" sz="1200"/>
                        <a:t>Balance</a:t>
                      </a:r>
                    </a:p>
                  </a:txBody>
                  <a:tcPr marT="91425" marB="91425" marR="91425" marL="91425"/>
                </a:tc>
                <a:tc>
                  <a:txBody>
                    <a:bodyPr>
                      <a:noAutofit/>
                    </a:bodyPr>
                    <a:lstStyle/>
                    <a:p>
                      <a:pPr lvl="0" rtl="0">
                        <a:spcBef>
                          <a:spcPts val="0"/>
                        </a:spcBef>
                        <a:buNone/>
                      </a:pPr>
                      <a:r>
                        <a:rPr lang="en" sz="1200"/>
                        <a:t>Numeric</a:t>
                      </a:r>
                    </a:p>
                  </a:txBody>
                  <a:tcPr marT="91425" marB="91425" marR="91425" marL="91425"/>
                </a:tc>
                <a:tc>
                  <a:txBody>
                    <a:bodyPr>
                      <a:noAutofit/>
                    </a:bodyPr>
                    <a:lstStyle/>
                    <a:p>
                      <a:pPr lvl="0" rtl="0">
                        <a:spcBef>
                          <a:spcPts val="0"/>
                        </a:spcBef>
                        <a:buNone/>
                      </a:pPr>
                      <a:r>
                        <a:rPr lang="en" sz="1200"/>
                        <a:t>How much balance customer has?</a:t>
                      </a:r>
                    </a:p>
                  </a:txBody>
                  <a:tcPr marT="91425" marB="91425" marR="91425" marL="91425"/>
                </a:tc>
              </a:tr>
              <a:tr h="381000">
                <a:tc>
                  <a:txBody>
                    <a:bodyPr>
                      <a:noAutofit/>
                    </a:bodyPr>
                    <a:lstStyle/>
                    <a:p>
                      <a:pPr lvl="0" rtl="0" algn="ctr">
                        <a:spcBef>
                          <a:spcPts val="0"/>
                        </a:spcBef>
                        <a:buNone/>
                      </a:pPr>
                      <a:r>
                        <a:rPr lang="en" sz="1200"/>
                        <a:t>7</a:t>
                      </a:r>
                    </a:p>
                  </a:txBody>
                  <a:tcPr marT="91425" marB="91425" marR="91425" marL="91425"/>
                </a:tc>
                <a:tc>
                  <a:txBody>
                    <a:bodyPr>
                      <a:noAutofit/>
                    </a:bodyPr>
                    <a:lstStyle/>
                    <a:p>
                      <a:pPr lvl="0" rtl="0">
                        <a:spcBef>
                          <a:spcPts val="0"/>
                        </a:spcBef>
                        <a:buNone/>
                      </a:pPr>
                      <a:r>
                        <a:rPr lang="en" sz="1200"/>
                        <a:t>Housing</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Categorical</a:t>
                      </a:r>
                    </a:p>
                  </a:txBody>
                  <a:tcPr marT="91425" marB="91425" marR="91425" marL="91425"/>
                </a:tc>
                <a:tc>
                  <a:txBody>
                    <a:bodyPr>
                      <a:noAutofit/>
                    </a:bodyPr>
                    <a:lstStyle/>
                    <a:p>
                      <a:pPr lvl="0" rtl="0">
                        <a:spcBef>
                          <a:spcPts val="0"/>
                        </a:spcBef>
                        <a:buNone/>
                      </a:pPr>
                      <a:r>
                        <a:rPr lang="en" sz="1200"/>
                        <a:t>Has housing loan? (</a:t>
                      </a:r>
                      <a:r>
                        <a:rPr lang="en" sz="1200">
                          <a:solidFill>
                            <a:schemeClr val="dk1"/>
                          </a:solidFill>
                        </a:rPr>
                        <a:t>‘yes’,’no’,’unknown’</a:t>
                      </a:r>
                      <a:r>
                        <a:rPr lang="en" sz="1200"/>
                        <a:t>)</a:t>
                      </a:r>
                    </a:p>
                  </a:txBody>
                  <a:tcPr marT="91425" marB="91425" marR="91425" marL="91425"/>
                </a:tc>
              </a:tr>
              <a:tr h="381000">
                <a:tc>
                  <a:txBody>
                    <a:bodyPr>
                      <a:noAutofit/>
                    </a:bodyPr>
                    <a:lstStyle/>
                    <a:p>
                      <a:pPr lvl="0" rtl="0" algn="ctr">
                        <a:spcBef>
                          <a:spcPts val="0"/>
                        </a:spcBef>
                        <a:buNone/>
                      </a:pPr>
                      <a:r>
                        <a:rPr lang="en" sz="1200"/>
                        <a:t>8</a:t>
                      </a:r>
                    </a:p>
                  </a:txBody>
                  <a:tcPr marT="91425" marB="91425" marR="91425" marL="91425"/>
                </a:tc>
                <a:tc>
                  <a:txBody>
                    <a:bodyPr>
                      <a:noAutofit/>
                    </a:bodyPr>
                    <a:lstStyle/>
                    <a:p>
                      <a:pPr lvl="0" rtl="0">
                        <a:spcBef>
                          <a:spcPts val="0"/>
                        </a:spcBef>
                        <a:buNone/>
                      </a:pPr>
                      <a:r>
                        <a:rPr lang="en" sz="1200"/>
                        <a:t>Loan</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Categorical</a:t>
                      </a:r>
                    </a:p>
                  </a:txBody>
                  <a:tcPr marT="91425" marB="91425" marR="91425" marL="91425"/>
                </a:tc>
                <a:tc>
                  <a:txBody>
                    <a:bodyPr>
                      <a:noAutofit/>
                    </a:bodyPr>
                    <a:lstStyle/>
                    <a:p>
                      <a:pPr lvl="0" rtl="0">
                        <a:spcBef>
                          <a:spcPts val="0"/>
                        </a:spcBef>
                        <a:buNone/>
                      </a:pPr>
                      <a:r>
                        <a:rPr lang="en" sz="1200"/>
                        <a:t>Has personal loan? </a:t>
                      </a:r>
                      <a:r>
                        <a:rPr lang="en" sz="1200">
                          <a:solidFill>
                            <a:schemeClr val="dk1"/>
                          </a:solidFill>
                        </a:rPr>
                        <a:t>(‘yes’,’no’,’unknown’)</a:t>
                      </a:r>
                    </a:p>
                  </a:txBody>
                  <a:tcPr marT="91425" marB="91425" marR="91425" marL="91425"/>
                </a:tc>
              </a:tr>
              <a:tr h="381000">
                <a:tc>
                  <a:txBody>
                    <a:bodyPr>
                      <a:noAutofit/>
                    </a:bodyPr>
                    <a:lstStyle/>
                    <a:p>
                      <a:pPr lvl="0" rtl="0" algn="ctr">
                        <a:spcBef>
                          <a:spcPts val="0"/>
                        </a:spcBef>
                        <a:buNone/>
                      </a:pPr>
                      <a:r>
                        <a:rPr lang="en" sz="1200"/>
                        <a:t>9</a:t>
                      </a:r>
                    </a:p>
                  </a:txBody>
                  <a:tcPr marT="91425" marB="91425" marR="91425" marL="91425"/>
                </a:tc>
                <a:tc>
                  <a:txBody>
                    <a:bodyPr>
                      <a:noAutofit/>
                    </a:bodyPr>
                    <a:lstStyle/>
                    <a:p>
                      <a:pPr lvl="0" rtl="0">
                        <a:spcBef>
                          <a:spcPts val="0"/>
                        </a:spcBef>
                        <a:buNone/>
                      </a:pPr>
                      <a:r>
                        <a:rPr lang="en" sz="1200"/>
                        <a:t>Contact</a:t>
                      </a:r>
                    </a:p>
                  </a:txBody>
                  <a:tcPr marT="91425" marB="91425" marR="91425" marL="91425"/>
                </a:tc>
                <a:tc>
                  <a:txBody>
                    <a:bodyPr>
                      <a:noAutofit/>
                    </a:bodyPr>
                    <a:lstStyle/>
                    <a:p>
                      <a:pPr lvl="0" rtl="0">
                        <a:spcBef>
                          <a:spcPts val="0"/>
                        </a:spcBef>
                        <a:buNone/>
                      </a:pPr>
                      <a:r>
                        <a:rPr lang="en" sz="1200">
                          <a:solidFill>
                            <a:schemeClr val="dk1"/>
                          </a:solidFill>
                        </a:rPr>
                        <a:t>Categorical</a:t>
                      </a:r>
                    </a:p>
                  </a:txBody>
                  <a:tcPr marT="91425" marB="91425" marR="91425" marL="91425"/>
                </a:tc>
                <a:tc>
                  <a:txBody>
                    <a:bodyPr>
                      <a:noAutofit/>
                    </a:bodyPr>
                    <a:lstStyle/>
                    <a:p>
                      <a:pPr lvl="0" rtl="0">
                        <a:spcBef>
                          <a:spcPts val="0"/>
                        </a:spcBef>
                        <a:buNone/>
                      </a:pPr>
                      <a:r>
                        <a:rPr lang="en" sz="1200"/>
                        <a:t>contact communication type ('cellular','telephone')</a:t>
                      </a:r>
                    </a:p>
                  </a:txBody>
                  <a:tcPr marT="91425" marB="91425" marR="91425" marL="91425"/>
                </a:tc>
              </a:tr>
            </a:tbl>
          </a:graphicData>
        </a:graphic>
      </p:graphicFrame>
      <p:sp>
        <p:nvSpPr>
          <p:cNvPr id="39" name="Shape 39"/>
          <p:cNvSpPr txBox="1"/>
          <p:nvPr/>
        </p:nvSpPr>
        <p:spPr>
          <a:xfrm>
            <a:off x="39375" y="4841725"/>
            <a:ext cx="1968300" cy="3018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b="1" i="1" lang="en">
                <a:solidFill>
                  <a:schemeClr val="dk1"/>
                </a:solidFill>
              </a:rPr>
              <a:t>Jinesh Kachhara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nvSpPr>
        <p:spPr>
          <a:xfrm>
            <a:off x="351825" y="96450"/>
            <a:ext cx="8064900" cy="349800"/>
          </a:xfrm>
          <a:prstGeom prst="rect">
            <a:avLst/>
          </a:prstGeom>
          <a:noFill/>
          <a:ln>
            <a:noFill/>
          </a:ln>
        </p:spPr>
        <p:txBody>
          <a:bodyPr anchorCtr="0" anchor="t" bIns="91425" lIns="91425" rIns="91425" tIns="91425">
            <a:noAutofit/>
          </a:bodyPr>
          <a:lstStyle/>
          <a:p>
            <a:pPr lvl="0" rtl="0" algn="ctr">
              <a:spcBef>
                <a:spcPts val="0"/>
              </a:spcBef>
              <a:buNone/>
            </a:pPr>
            <a:r>
              <a:rPr b="1" lang="en" sz="1800" u="sng"/>
              <a:t>DATASET</a:t>
            </a:r>
          </a:p>
        </p:txBody>
      </p:sp>
      <p:graphicFrame>
        <p:nvGraphicFramePr>
          <p:cNvPr id="45" name="Shape 45"/>
          <p:cNvGraphicFramePr/>
          <p:nvPr/>
        </p:nvGraphicFramePr>
        <p:xfrm>
          <a:off x="351787" y="446237"/>
          <a:ext cx="3000000" cy="3000000"/>
        </p:xfrm>
        <a:graphic>
          <a:graphicData uri="http://schemas.openxmlformats.org/drawingml/2006/table">
            <a:tbl>
              <a:tblPr>
                <a:noFill/>
                <a:tableStyleId>{ECCA7B25-EF26-473B-945A-9E63176518F6}</a:tableStyleId>
              </a:tblPr>
              <a:tblGrid>
                <a:gridCol w="774150"/>
                <a:gridCol w="1034675"/>
                <a:gridCol w="1188300"/>
                <a:gridCol w="5067850"/>
              </a:tblGrid>
              <a:tr h="128225">
                <a:tc>
                  <a:txBody>
                    <a:bodyPr>
                      <a:noAutofit/>
                    </a:bodyPr>
                    <a:lstStyle/>
                    <a:p>
                      <a:pPr lvl="0" rtl="0" algn="ctr">
                        <a:spcBef>
                          <a:spcPts val="0"/>
                        </a:spcBef>
                        <a:buNone/>
                      </a:pPr>
                      <a:r>
                        <a:rPr lang="en" sz="1200"/>
                        <a:t>Sr No</a:t>
                      </a:r>
                    </a:p>
                  </a:txBody>
                  <a:tcPr marT="91425" marB="91425" marR="91425" marL="91425"/>
                </a:tc>
                <a:tc>
                  <a:txBody>
                    <a:bodyPr>
                      <a:noAutofit/>
                    </a:bodyPr>
                    <a:lstStyle/>
                    <a:p>
                      <a:pPr lvl="0" rtl="0" algn="ctr">
                        <a:spcBef>
                          <a:spcPts val="0"/>
                        </a:spcBef>
                        <a:buNone/>
                      </a:pPr>
                      <a:r>
                        <a:rPr lang="en" sz="1200"/>
                        <a:t>Variable</a:t>
                      </a:r>
                    </a:p>
                  </a:txBody>
                  <a:tcPr marT="91425" marB="91425" marR="91425" marL="91425"/>
                </a:tc>
                <a:tc>
                  <a:txBody>
                    <a:bodyPr>
                      <a:noAutofit/>
                    </a:bodyPr>
                    <a:lstStyle/>
                    <a:p>
                      <a:pPr lvl="0" rtl="0" algn="ctr">
                        <a:spcBef>
                          <a:spcPts val="0"/>
                        </a:spcBef>
                        <a:buNone/>
                      </a:pPr>
                      <a:r>
                        <a:rPr lang="en" sz="1200"/>
                        <a:t>Type</a:t>
                      </a:r>
                    </a:p>
                  </a:txBody>
                  <a:tcPr marT="91425" marB="91425" marR="91425" marL="91425"/>
                </a:tc>
                <a:tc>
                  <a:txBody>
                    <a:bodyPr>
                      <a:noAutofit/>
                    </a:bodyPr>
                    <a:lstStyle/>
                    <a:p>
                      <a:pPr lvl="0" rtl="0" algn="ctr">
                        <a:spcBef>
                          <a:spcPts val="0"/>
                        </a:spcBef>
                        <a:buNone/>
                      </a:pPr>
                      <a:r>
                        <a:rPr lang="en" sz="1200"/>
                        <a:t>Description</a:t>
                      </a:r>
                    </a:p>
                  </a:txBody>
                  <a:tcPr marT="91425" marB="91425" marR="91425" marL="91425"/>
                </a:tc>
              </a:tr>
              <a:tr h="145025">
                <a:tc>
                  <a:txBody>
                    <a:bodyPr>
                      <a:noAutofit/>
                    </a:bodyPr>
                    <a:lstStyle/>
                    <a:p>
                      <a:pPr lvl="0" rtl="0" algn="ctr">
                        <a:spcBef>
                          <a:spcPts val="0"/>
                        </a:spcBef>
                        <a:buNone/>
                      </a:pPr>
                      <a:r>
                        <a:rPr lang="en" sz="1200"/>
                        <a:t>10</a:t>
                      </a:r>
                    </a:p>
                  </a:txBody>
                  <a:tcPr marT="91425" marB="91425" marR="91425" marL="91425"/>
                </a:tc>
                <a:tc>
                  <a:txBody>
                    <a:bodyPr>
                      <a:noAutofit/>
                    </a:bodyPr>
                    <a:lstStyle/>
                    <a:p>
                      <a:pPr lvl="0" rtl="0">
                        <a:spcBef>
                          <a:spcPts val="0"/>
                        </a:spcBef>
                        <a:buNone/>
                      </a:pPr>
                      <a:r>
                        <a:rPr lang="en" sz="1200"/>
                        <a:t>Day</a:t>
                      </a:r>
                    </a:p>
                  </a:txBody>
                  <a:tcPr marT="91425" marB="91425" marR="91425" marL="91425"/>
                </a:tc>
                <a:tc>
                  <a:txBody>
                    <a:bodyPr>
                      <a:noAutofit/>
                    </a:bodyPr>
                    <a:lstStyle/>
                    <a:p>
                      <a:pPr lvl="0" rtl="0">
                        <a:spcBef>
                          <a:spcPts val="0"/>
                        </a:spcBef>
                        <a:buNone/>
                      </a:pPr>
                      <a:r>
                        <a:rPr lang="en" sz="1200"/>
                        <a:t>Numeric</a:t>
                      </a:r>
                    </a:p>
                  </a:txBody>
                  <a:tcPr marT="91425" marB="91425" marR="91425" marL="91425"/>
                </a:tc>
                <a:tc>
                  <a:txBody>
                    <a:bodyPr>
                      <a:noAutofit/>
                    </a:bodyPr>
                    <a:lstStyle/>
                    <a:p>
                      <a:pPr lvl="0" rtl="0">
                        <a:spcBef>
                          <a:spcPts val="0"/>
                        </a:spcBef>
                        <a:buNone/>
                      </a:pPr>
                      <a:r>
                        <a:rPr lang="en" sz="1200"/>
                        <a:t>Date on which the customer was contacted</a:t>
                      </a:r>
                    </a:p>
                  </a:txBody>
                  <a:tcPr marT="91425" marB="91425" marR="91425" marL="91425"/>
                </a:tc>
              </a:tr>
              <a:tr h="381000">
                <a:tc>
                  <a:txBody>
                    <a:bodyPr>
                      <a:noAutofit/>
                    </a:bodyPr>
                    <a:lstStyle/>
                    <a:p>
                      <a:pPr lvl="0" rtl="0" algn="ctr">
                        <a:spcBef>
                          <a:spcPts val="0"/>
                        </a:spcBef>
                        <a:buNone/>
                      </a:pPr>
                      <a:r>
                        <a:rPr lang="en" sz="1200"/>
                        <a:t>11</a:t>
                      </a:r>
                    </a:p>
                  </a:txBody>
                  <a:tcPr marT="91425" marB="91425" marR="91425" marL="91425"/>
                </a:tc>
                <a:tc>
                  <a:txBody>
                    <a:bodyPr>
                      <a:noAutofit/>
                    </a:bodyPr>
                    <a:lstStyle/>
                    <a:p>
                      <a:pPr lvl="0" rtl="0">
                        <a:spcBef>
                          <a:spcPts val="0"/>
                        </a:spcBef>
                        <a:buNone/>
                      </a:pPr>
                      <a:r>
                        <a:rPr lang="en" sz="1200"/>
                        <a:t>Month</a:t>
                      </a:r>
                    </a:p>
                  </a:txBody>
                  <a:tcPr marT="91425" marB="91425" marR="91425" marL="91425"/>
                </a:tc>
                <a:tc>
                  <a:txBody>
                    <a:bodyPr>
                      <a:noAutofit/>
                    </a:bodyPr>
                    <a:lstStyle/>
                    <a:p>
                      <a:pPr lvl="0" rtl="0">
                        <a:spcBef>
                          <a:spcPts val="0"/>
                        </a:spcBef>
                        <a:buNone/>
                      </a:pPr>
                      <a:r>
                        <a:rPr lang="en" sz="1200">
                          <a:solidFill>
                            <a:schemeClr val="dk1"/>
                          </a:solidFill>
                        </a:rPr>
                        <a:t>Categorical</a:t>
                      </a:r>
                    </a:p>
                  </a:txBody>
                  <a:tcPr marT="91425" marB="91425" marR="91425" marL="91425"/>
                </a:tc>
                <a:tc>
                  <a:txBody>
                    <a:bodyPr>
                      <a:noAutofit/>
                    </a:bodyPr>
                    <a:lstStyle/>
                    <a:p>
                      <a:pPr lvl="0" rtl="0">
                        <a:spcBef>
                          <a:spcPts val="0"/>
                        </a:spcBef>
                        <a:buNone/>
                      </a:pPr>
                      <a:r>
                        <a:rPr lang="en" sz="1200"/>
                        <a:t>Month in which the customer was contacted</a:t>
                      </a:r>
                    </a:p>
                  </a:txBody>
                  <a:tcPr marT="91425" marB="91425" marR="91425" marL="91425"/>
                </a:tc>
              </a:tr>
              <a:tr h="100000">
                <a:tc>
                  <a:txBody>
                    <a:bodyPr>
                      <a:noAutofit/>
                    </a:bodyPr>
                    <a:lstStyle/>
                    <a:p>
                      <a:pPr lvl="0" rtl="0" algn="ctr">
                        <a:spcBef>
                          <a:spcPts val="0"/>
                        </a:spcBef>
                        <a:buNone/>
                      </a:pPr>
                      <a:r>
                        <a:rPr lang="en" sz="1200"/>
                        <a:t>12</a:t>
                      </a:r>
                    </a:p>
                  </a:txBody>
                  <a:tcPr marT="91425" marB="91425" marR="91425" marL="91425"/>
                </a:tc>
                <a:tc>
                  <a:txBody>
                    <a:bodyPr>
                      <a:noAutofit/>
                    </a:bodyPr>
                    <a:lstStyle/>
                    <a:p>
                      <a:pPr lvl="0" rtl="0">
                        <a:spcBef>
                          <a:spcPts val="0"/>
                        </a:spcBef>
                        <a:buNone/>
                      </a:pPr>
                      <a:r>
                        <a:rPr lang="en" sz="1200"/>
                        <a:t>Duration</a:t>
                      </a:r>
                    </a:p>
                  </a:txBody>
                  <a:tcPr marT="91425" marB="91425" marR="91425" marL="91425"/>
                </a:tc>
                <a:tc>
                  <a:txBody>
                    <a:bodyPr>
                      <a:noAutofit/>
                    </a:bodyPr>
                    <a:lstStyle/>
                    <a:p>
                      <a:pPr lvl="0" rtl="0">
                        <a:spcBef>
                          <a:spcPts val="0"/>
                        </a:spcBef>
                        <a:buNone/>
                      </a:pPr>
                      <a:r>
                        <a:rPr lang="en" sz="1200">
                          <a:solidFill>
                            <a:schemeClr val="dk1"/>
                          </a:solidFill>
                        </a:rPr>
                        <a:t>Numeric</a:t>
                      </a:r>
                    </a:p>
                  </a:txBody>
                  <a:tcPr marT="91425" marB="91425" marR="91425" marL="91425"/>
                </a:tc>
                <a:tc>
                  <a:txBody>
                    <a:bodyPr>
                      <a:noAutofit/>
                    </a:bodyPr>
                    <a:lstStyle/>
                    <a:p>
                      <a:pPr lvl="0" rtl="0">
                        <a:spcBef>
                          <a:spcPts val="0"/>
                        </a:spcBef>
                        <a:buNone/>
                      </a:pPr>
                      <a:r>
                        <a:rPr lang="en" sz="1200"/>
                        <a:t>Duration in seconds. Important note: this attribute highly affects the output target (e.g., if duration=0 then y='no')</a:t>
                      </a:r>
                    </a:p>
                  </a:txBody>
                  <a:tcPr marT="91425" marB="91425" marR="91425" marL="91425"/>
                </a:tc>
              </a:tr>
              <a:tr h="100000">
                <a:tc>
                  <a:txBody>
                    <a:bodyPr>
                      <a:noAutofit/>
                    </a:bodyPr>
                    <a:lstStyle/>
                    <a:p>
                      <a:pPr lvl="0" rtl="0" algn="ctr">
                        <a:spcBef>
                          <a:spcPts val="0"/>
                        </a:spcBef>
                        <a:buNone/>
                      </a:pPr>
                      <a:r>
                        <a:rPr lang="en" sz="1200"/>
                        <a:t>13</a:t>
                      </a:r>
                    </a:p>
                  </a:txBody>
                  <a:tcPr marT="91425" marB="91425" marR="91425" marL="91425"/>
                </a:tc>
                <a:tc>
                  <a:txBody>
                    <a:bodyPr>
                      <a:noAutofit/>
                    </a:bodyPr>
                    <a:lstStyle/>
                    <a:p>
                      <a:pPr lvl="0" rtl="0">
                        <a:spcBef>
                          <a:spcPts val="0"/>
                        </a:spcBef>
                        <a:buNone/>
                      </a:pPr>
                      <a:r>
                        <a:rPr lang="en" sz="1200"/>
                        <a:t>Campaign</a:t>
                      </a:r>
                    </a:p>
                  </a:txBody>
                  <a:tcPr marT="91425" marB="91425" marR="91425" marL="91425"/>
                </a:tc>
                <a:tc>
                  <a:txBody>
                    <a:bodyPr>
                      <a:noAutofit/>
                    </a:bodyPr>
                    <a:lstStyle/>
                    <a:p>
                      <a:pPr lvl="0" rtl="0">
                        <a:spcBef>
                          <a:spcPts val="0"/>
                        </a:spcBef>
                        <a:buNone/>
                      </a:pPr>
                      <a:r>
                        <a:rPr lang="en" sz="1200">
                          <a:solidFill>
                            <a:schemeClr val="dk1"/>
                          </a:solidFill>
                        </a:rPr>
                        <a:t>Numeric</a:t>
                      </a:r>
                    </a:p>
                  </a:txBody>
                  <a:tcPr marT="91425" marB="91425" marR="91425" marL="91425"/>
                </a:tc>
                <a:tc>
                  <a:txBody>
                    <a:bodyPr>
                      <a:noAutofit/>
                    </a:bodyPr>
                    <a:lstStyle/>
                    <a:p>
                      <a:pPr lvl="0" rtl="0">
                        <a:spcBef>
                          <a:spcPts val="0"/>
                        </a:spcBef>
                        <a:buNone/>
                      </a:pPr>
                      <a:r>
                        <a:rPr lang="en" sz="1200"/>
                        <a:t>Number of contacts performed during a particular campaign and for particular client</a:t>
                      </a:r>
                    </a:p>
                  </a:txBody>
                  <a:tcPr marT="91425" marB="91425" marR="91425" marL="91425"/>
                </a:tc>
              </a:tr>
              <a:tr h="194400">
                <a:tc>
                  <a:txBody>
                    <a:bodyPr>
                      <a:noAutofit/>
                    </a:bodyPr>
                    <a:lstStyle/>
                    <a:p>
                      <a:pPr lvl="0" rtl="0" algn="ctr">
                        <a:spcBef>
                          <a:spcPts val="0"/>
                        </a:spcBef>
                        <a:buNone/>
                      </a:pPr>
                      <a:r>
                        <a:rPr lang="en" sz="1200"/>
                        <a:t>14</a:t>
                      </a:r>
                    </a:p>
                  </a:txBody>
                  <a:tcPr marT="91425" marB="91425" marR="91425" marL="91425"/>
                </a:tc>
                <a:tc>
                  <a:txBody>
                    <a:bodyPr>
                      <a:noAutofit/>
                    </a:bodyPr>
                    <a:lstStyle/>
                    <a:p>
                      <a:pPr lvl="0" rtl="0">
                        <a:spcBef>
                          <a:spcPts val="0"/>
                        </a:spcBef>
                        <a:buNone/>
                      </a:pPr>
                      <a:r>
                        <a:rPr lang="en" sz="1200"/>
                        <a:t>pdays</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Numeric</a:t>
                      </a:r>
                    </a:p>
                  </a:txBody>
                  <a:tcPr marT="91425" marB="91425" marR="91425" marL="91425"/>
                </a:tc>
                <a:tc>
                  <a:txBody>
                    <a:bodyPr>
                      <a:noAutofit/>
                    </a:bodyPr>
                    <a:lstStyle/>
                    <a:p>
                      <a:pPr lvl="0" rtl="0">
                        <a:spcBef>
                          <a:spcPts val="0"/>
                        </a:spcBef>
                        <a:buNone/>
                      </a:pPr>
                      <a:r>
                        <a:rPr lang="en" sz="1200"/>
                        <a:t>Number of days that passed by after the client was last contacted from a previous campaign</a:t>
                      </a:r>
                    </a:p>
                  </a:txBody>
                  <a:tcPr marT="91425" marB="91425" marR="91425" marL="91425"/>
                </a:tc>
              </a:tr>
              <a:tr h="381000">
                <a:tc>
                  <a:txBody>
                    <a:bodyPr>
                      <a:noAutofit/>
                    </a:bodyPr>
                    <a:lstStyle/>
                    <a:p>
                      <a:pPr lvl="0" rtl="0" algn="ctr">
                        <a:spcBef>
                          <a:spcPts val="0"/>
                        </a:spcBef>
                        <a:buNone/>
                      </a:pPr>
                      <a:r>
                        <a:rPr lang="en" sz="1200"/>
                        <a:t>15</a:t>
                      </a:r>
                    </a:p>
                  </a:txBody>
                  <a:tcPr marT="91425" marB="91425" marR="91425" marL="91425"/>
                </a:tc>
                <a:tc>
                  <a:txBody>
                    <a:bodyPr>
                      <a:noAutofit/>
                    </a:bodyPr>
                    <a:lstStyle/>
                    <a:p>
                      <a:pPr lvl="0" rtl="0">
                        <a:spcBef>
                          <a:spcPts val="0"/>
                        </a:spcBef>
                        <a:buNone/>
                      </a:pPr>
                      <a:r>
                        <a:rPr lang="en" sz="1200"/>
                        <a:t>Previous</a:t>
                      </a:r>
                    </a:p>
                  </a:txBody>
                  <a:tcPr marT="91425" marB="91425" marR="91425" marL="91425"/>
                </a:tc>
                <a:tc>
                  <a:txBody>
                    <a:bodyPr>
                      <a:noAutofit/>
                    </a:bodyPr>
                    <a:lstStyle/>
                    <a:p>
                      <a:pPr lvl="0" rtl="0">
                        <a:spcBef>
                          <a:spcPts val="0"/>
                        </a:spcBef>
                        <a:buNone/>
                      </a:pPr>
                      <a:r>
                        <a:rPr lang="en" sz="1200">
                          <a:solidFill>
                            <a:schemeClr val="dk1"/>
                          </a:solidFill>
                        </a:rPr>
                        <a:t>Numeric</a:t>
                      </a:r>
                    </a:p>
                  </a:txBody>
                  <a:tcPr marT="91425" marB="91425" marR="91425" marL="91425"/>
                </a:tc>
                <a:tc>
                  <a:txBody>
                    <a:bodyPr>
                      <a:noAutofit/>
                    </a:bodyPr>
                    <a:lstStyle/>
                    <a:p>
                      <a:pPr lvl="0" rtl="0">
                        <a:spcBef>
                          <a:spcPts val="0"/>
                        </a:spcBef>
                        <a:buNone/>
                      </a:pPr>
                      <a:r>
                        <a:rPr lang="en" sz="1200"/>
                        <a:t>Number of contacts performed before a particular campaign and for a particular client</a:t>
                      </a:r>
                    </a:p>
                  </a:txBody>
                  <a:tcPr marT="91425" marB="91425" marR="91425" marL="91425"/>
                </a:tc>
              </a:tr>
              <a:tr h="619900">
                <a:tc>
                  <a:txBody>
                    <a:bodyPr>
                      <a:noAutofit/>
                    </a:bodyPr>
                    <a:lstStyle/>
                    <a:p>
                      <a:pPr lvl="0" rtl="0" algn="ctr">
                        <a:spcBef>
                          <a:spcPts val="0"/>
                        </a:spcBef>
                        <a:buNone/>
                      </a:pPr>
                      <a:r>
                        <a:rPr lang="en" sz="1200"/>
                        <a:t>16</a:t>
                      </a:r>
                    </a:p>
                  </a:txBody>
                  <a:tcPr marT="91425" marB="91425" marR="91425" marL="91425"/>
                </a:tc>
                <a:tc>
                  <a:txBody>
                    <a:bodyPr>
                      <a:noAutofit/>
                    </a:bodyPr>
                    <a:lstStyle/>
                    <a:p>
                      <a:pPr lvl="0" rtl="0">
                        <a:spcBef>
                          <a:spcPts val="0"/>
                        </a:spcBef>
                        <a:buNone/>
                      </a:pPr>
                      <a:r>
                        <a:rPr lang="en" sz="1200"/>
                        <a:t>poutcome</a:t>
                      </a:r>
                    </a:p>
                  </a:txBody>
                  <a:tcPr marT="91425" marB="91425" marR="91425" marL="91425"/>
                </a:tc>
                <a:tc>
                  <a:txBody>
                    <a:bodyPr>
                      <a:noAutofit/>
                    </a:bodyPr>
                    <a:lstStyle/>
                    <a:p>
                      <a:pPr lvl="0" rtl="0">
                        <a:spcBef>
                          <a:spcPts val="0"/>
                        </a:spcBef>
                        <a:buNone/>
                      </a:pPr>
                      <a:r>
                        <a:rPr lang="en" sz="1200">
                          <a:solidFill>
                            <a:schemeClr val="dk1"/>
                          </a:solidFill>
                        </a:rPr>
                        <a:t>Categorical</a:t>
                      </a:r>
                    </a:p>
                  </a:txBody>
                  <a:tcPr marT="91425" marB="91425" marR="91425" marL="91425"/>
                </a:tc>
                <a:tc>
                  <a:txBody>
                    <a:bodyPr>
                      <a:noAutofit/>
                    </a:bodyPr>
                    <a:lstStyle/>
                    <a:p>
                      <a:pPr lvl="0" rtl="0">
                        <a:spcBef>
                          <a:spcPts val="0"/>
                        </a:spcBef>
                        <a:buNone/>
                      </a:pPr>
                      <a:r>
                        <a:rPr lang="en" sz="1200"/>
                        <a:t>Outcome of the previous marketing campaign ('failure','nonexistent','success')</a:t>
                      </a:r>
                    </a:p>
                  </a:txBody>
                  <a:tcPr marT="91425" marB="91425" marR="91425" marL="91425"/>
                </a:tc>
              </a:tr>
              <a:tr h="381000">
                <a:tc>
                  <a:txBody>
                    <a:bodyPr>
                      <a:noAutofit/>
                    </a:bodyPr>
                    <a:lstStyle/>
                    <a:p>
                      <a:pPr lvl="0" rtl="0" algn="ctr">
                        <a:spcBef>
                          <a:spcPts val="0"/>
                        </a:spcBef>
                        <a:buNone/>
                      </a:pPr>
                      <a:r>
                        <a:rPr lang="en" sz="1200"/>
                        <a:t>17</a:t>
                      </a:r>
                    </a:p>
                  </a:txBody>
                  <a:tcPr marT="91425" marB="91425" marR="91425" marL="91425"/>
                </a:tc>
                <a:tc>
                  <a:txBody>
                    <a:bodyPr>
                      <a:noAutofit/>
                    </a:bodyPr>
                    <a:lstStyle/>
                    <a:p>
                      <a:pPr lvl="0" rtl="0">
                        <a:spcBef>
                          <a:spcPts val="0"/>
                        </a:spcBef>
                        <a:buNone/>
                      </a:pPr>
                      <a:r>
                        <a:rPr lang="en" sz="1200"/>
                        <a:t>y</a:t>
                      </a:r>
                    </a:p>
                  </a:txBody>
                  <a:tcPr marT="91425" marB="91425" marR="91425" marL="91425"/>
                </a:tc>
                <a:tc>
                  <a:txBody>
                    <a:bodyPr>
                      <a:noAutofit/>
                    </a:bodyPr>
                    <a:lstStyle/>
                    <a:p>
                      <a:pPr lvl="0" rtl="0">
                        <a:spcBef>
                          <a:spcPts val="0"/>
                        </a:spcBef>
                        <a:buNone/>
                      </a:pPr>
                      <a:r>
                        <a:rPr lang="en" sz="1200">
                          <a:solidFill>
                            <a:schemeClr val="dk1"/>
                          </a:solidFill>
                        </a:rPr>
                        <a:t>Binary</a:t>
                      </a:r>
                    </a:p>
                  </a:txBody>
                  <a:tcPr marT="91425" marB="91425" marR="91425" marL="91425"/>
                </a:tc>
                <a:tc>
                  <a:txBody>
                    <a:bodyPr>
                      <a:noAutofit/>
                    </a:bodyPr>
                    <a:lstStyle/>
                    <a:p>
                      <a:pPr lvl="0" rtl="0">
                        <a:spcBef>
                          <a:spcPts val="0"/>
                        </a:spcBef>
                        <a:buNone/>
                      </a:pPr>
                      <a:r>
                        <a:rPr lang="en" sz="1200"/>
                        <a:t>Desired target. has the client subscribed a term deposit? ('yes','no')</a:t>
                      </a:r>
                    </a:p>
                  </a:txBody>
                  <a:tcPr marT="91425" marB="91425" marR="91425" marL="91425"/>
                </a:tc>
              </a:tr>
            </a:tbl>
          </a:graphicData>
        </a:graphic>
      </p:graphicFrame>
      <p:sp>
        <p:nvSpPr>
          <p:cNvPr id="46" name="Shape 46"/>
          <p:cNvSpPr txBox="1"/>
          <p:nvPr/>
        </p:nvSpPr>
        <p:spPr>
          <a:xfrm>
            <a:off x="39375" y="4841725"/>
            <a:ext cx="2073000" cy="3018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b="1" i="1" lang="en">
                <a:solidFill>
                  <a:schemeClr val="dk1"/>
                </a:solidFill>
              </a:rPr>
              <a:t>Jinesh Kachhara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nvSpPr>
        <p:spPr>
          <a:xfrm>
            <a:off x="303250" y="291575"/>
            <a:ext cx="7989300" cy="420000"/>
          </a:xfrm>
          <a:prstGeom prst="rect">
            <a:avLst/>
          </a:prstGeom>
          <a:noFill/>
          <a:ln>
            <a:noFill/>
          </a:ln>
        </p:spPr>
        <p:txBody>
          <a:bodyPr anchorCtr="0" anchor="t" bIns="91425" lIns="91425" rIns="91425" tIns="91425">
            <a:noAutofit/>
          </a:bodyPr>
          <a:lstStyle/>
          <a:p>
            <a:pPr lvl="0" algn="ctr">
              <a:spcBef>
                <a:spcPts val="0"/>
              </a:spcBef>
              <a:buNone/>
            </a:pPr>
            <a:r>
              <a:rPr b="1" lang="en" sz="1800" u="sng"/>
              <a:t>PROCESS</a:t>
            </a:r>
          </a:p>
        </p:txBody>
      </p:sp>
      <p:sp>
        <p:nvSpPr>
          <p:cNvPr id="52" name="Shape 52"/>
          <p:cNvSpPr txBox="1"/>
          <p:nvPr/>
        </p:nvSpPr>
        <p:spPr>
          <a:xfrm>
            <a:off x="256600" y="991375"/>
            <a:ext cx="8526000" cy="3464100"/>
          </a:xfrm>
          <a:prstGeom prst="rect">
            <a:avLst/>
          </a:prstGeom>
          <a:noFill/>
          <a:ln>
            <a:noFill/>
          </a:ln>
        </p:spPr>
        <p:txBody>
          <a:bodyPr anchorCtr="0" anchor="t" bIns="91425" lIns="91425" rIns="91425" tIns="91425">
            <a:noAutofit/>
          </a:bodyPr>
          <a:lstStyle/>
          <a:p>
            <a:pPr lvl="0">
              <a:spcBef>
                <a:spcPts val="0"/>
              </a:spcBef>
              <a:buNone/>
            </a:pPr>
            <a:r>
              <a:rPr lang="en"/>
              <a:t>The following steps are performed:</a:t>
            </a:r>
          </a:p>
          <a:p>
            <a:pPr lvl="0">
              <a:spcBef>
                <a:spcPts val="0"/>
              </a:spcBef>
              <a:buNone/>
            </a:pPr>
            <a:r>
              <a:t/>
            </a:r>
            <a:endParaRPr/>
          </a:p>
          <a:p>
            <a:pPr lvl="0">
              <a:spcBef>
                <a:spcPts val="0"/>
              </a:spcBef>
              <a:buNone/>
            </a:pPr>
            <a:r>
              <a:t/>
            </a:r>
            <a:endParaRPr/>
          </a:p>
          <a:p>
            <a:pPr indent="-228600" lvl="0" marL="457200">
              <a:spcBef>
                <a:spcPts val="0"/>
              </a:spcBef>
              <a:buChar char="❖"/>
            </a:pPr>
            <a:r>
              <a:rPr lang="en"/>
              <a:t>Data Cleaning</a:t>
            </a:r>
          </a:p>
          <a:p>
            <a:pPr lvl="0">
              <a:spcBef>
                <a:spcPts val="0"/>
              </a:spcBef>
              <a:buNone/>
            </a:pPr>
            <a:r>
              <a:t/>
            </a:r>
            <a:endParaRPr/>
          </a:p>
          <a:p>
            <a:pPr indent="-228600" lvl="0" marL="457200">
              <a:spcBef>
                <a:spcPts val="0"/>
              </a:spcBef>
              <a:buChar char="❖"/>
            </a:pPr>
            <a:r>
              <a:rPr lang="en"/>
              <a:t>Data Preparation</a:t>
            </a:r>
          </a:p>
          <a:p>
            <a:pPr lvl="0">
              <a:spcBef>
                <a:spcPts val="0"/>
              </a:spcBef>
              <a:buNone/>
            </a:pPr>
            <a:r>
              <a:t/>
            </a:r>
            <a:endParaRPr/>
          </a:p>
          <a:p>
            <a:pPr indent="-228600" lvl="0" marL="457200">
              <a:spcBef>
                <a:spcPts val="0"/>
              </a:spcBef>
              <a:buChar char="❖"/>
            </a:pPr>
            <a:r>
              <a:rPr lang="en"/>
              <a:t>Modeling</a:t>
            </a:r>
          </a:p>
          <a:p>
            <a:pPr lvl="0">
              <a:spcBef>
                <a:spcPts val="0"/>
              </a:spcBef>
              <a:buNone/>
            </a:pPr>
            <a:r>
              <a:t/>
            </a:r>
            <a:endParaRPr/>
          </a:p>
          <a:p>
            <a:pPr indent="-228600" lvl="0" marL="457200">
              <a:spcBef>
                <a:spcPts val="0"/>
              </a:spcBef>
              <a:buChar char="❖"/>
            </a:pPr>
            <a:r>
              <a:rPr lang="en"/>
              <a:t>Gains Chart</a:t>
            </a:r>
          </a:p>
        </p:txBody>
      </p:sp>
      <p:sp>
        <p:nvSpPr>
          <p:cNvPr id="53" name="Shape 53"/>
          <p:cNvSpPr txBox="1"/>
          <p:nvPr/>
        </p:nvSpPr>
        <p:spPr>
          <a:xfrm>
            <a:off x="26250" y="4841725"/>
            <a:ext cx="2020500" cy="236100"/>
          </a:xfrm>
          <a:prstGeom prst="rect">
            <a:avLst/>
          </a:prstGeom>
          <a:noFill/>
          <a:ln>
            <a:noFill/>
          </a:ln>
        </p:spPr>
        <p:txBody>
          <a:bodyPr anchorCtr="0" anchor="t" bIns="91425" lIns="91425" rIns="91425" tIns="91425">
            <a:noAutofit/>
          </a:bodyPr>
          <a:lstStyle/>
          <a:p>
            <a:pPr lvl="0">
              <a:spcBef>
                <a:spcPts val="0"/>
              </a:spcBef>
              <a:buNone/>
            </a:pPr>
            <a:r>
              <a:rPr b="1" i="1" lang="en"/>
              <a:t>Ankita Tawde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nvSpPr>
        <p:spPr>
          <a:xfrm>
            <a:off x="221600" y="208475"/>
            <a:ext cx="8058000" cy="478200"/>
          </a:xfrm>
          <a:prstGeom prst="rect">
            <a:avLst/>
          </a:prstGeom>
          <a:noFill/>
          <a:ln>
            <a:noFill/>
          </a:ln>
        </p:spPr>
        <p:txBody>
          <a:bodyPr anchorCtr="0" anchor="t" bIns="91425" lIns="91425" rIns="91425" tIns="91425">
            <a:noAutofit/>
          </a:bodyPr>
          <a:lstStyle/>
          <a:p>
            <a:pPr lvl="0" algn="ctr">
              <a:spcBef>
                <a:spcPts val="0"/>
              </a:spcBef>
              <a:buNone/>
            </a:pPr>
            <a:r>
              <a:rPr b="1" lang="en" sz="1800" u="sng"/>
              <a:t>1. DATA CLEANING</a:t>
            </a:r>
          </a:p>
        </p:txBody>
      </p:sp>
      <p:sp>
        <p:nvSpPr>
          <p:cNvPr id="59" name="Shape 59"/>
          <p:cNvSpPr txBox="1"/>
          <p:nvPr/>
        </p:nvSpPr>
        <p:spPr>
          <a:xfrm>
            <a:off x="221600" y="874750"/>
            <a:ext cx="8257500" cy="3475500"/>
          </a:xfrm>
          <a:prstGeom prst="rect">
            <a:avLst/>
          </a:prstGeom>
          <a:noFill/>
          <a:ln>
            <a:noFill/>
          </a:ln>
        </p:spPr>
        <p:txBody>
          <a:bodyPr anchorCtr="0" anchor="t" bIns="91425" lIns="91425" rIns="91425" tIns="91425">
            <a:noAutofit/>
          </a:bodyPr>
          <a:lstStyle/>
          <a:p>
            <a:pPr lvl="0">
              <a:spcBef>
                <a:spcPts val="0"/>
              </a:spcBef>
              <a:buNone/>
            </a:pPr>
            <a:r>
              <a:t/>
            </a:r>
            <a:endParaRPr b="1">
              <a:solidFill>
                <a:srgbClr val="222222"/>
              </a:solidFill>
              <a:highlight>
                <a:srgbClr val="FFFFFF"/>
              </a:highlight>
              <a:latin typeface="Roboto"/>
              <a:ea typeface="Roboto"/>
              <a:cs typeface="Roboto"/>
              <a:sym typeface="Roboto"/>
            </a:endParaRPr>
          </a:p>
          <a:p>
            <a:pPr lvl="0">
              <a:spcBef>
                <a:spcPts val="0"/>
              </a:spcBef>
              <a:buNone/>
            </a:pPr>
            <a:r>
              <a:rPr b="1" lang="en">
                <a:solidFill>
                  <a:srgbClr val="222222"/>
                </a:solidFill>
                <a:highlight>
                  <a:srgbClr val="FFFFFF"/>
                </a:highlight>
                <a:latin typeface="Roboto"/>
                <a:ea typeface="Roboto"/>
                <a:cs typeface="Roboto"/>
                <a:sym typeface="Roboto"/>
              </a:rPr>
              <a:t>Data Cleaning</a:t>
            </a:r>
            <a:r>
              <a:rPr lang="en">
                <a:solidFill>
                  <a:srgbClr val="222222"/>
                </a:solidFill>
                <a:highlight>
                  <a:srgbClr val="FFFFFF"/>
                </a:highlight>
                <a:latin typeface="Roboto"/>
                <a:ea typeface="Roboto"/>
                <a:cs typeface="Roboto"/>
                <a:sym typeface="Roboto"/>
              </a:rPr>
              <a:t> is a process of detecting and correcting incorrect, incomplete and inaccurate </a:t>
            </a:r>
            <a:r>
              <a:rPr b="1" lang="en">
                <a:solidFill>
                  <a:srgbClr val="222222"/>
                </a:solidFill>
                <a:latin typeface="Roboto"/>
                <a:ea typeface="Roboto"/>
                <a:cs typeface="Roboto"/>
                <a:sym typeface="Roboto"/>
              </a:rPr>
              <a:t>data</a:t>
            </a:r>
            <a:r>
              <a:rPr lang="en">
                <a:solidFill>
                  <a:srgbClr val="222222"/>
                </a:solidFill>
                <a:latin typeface="Roboto"/>
                <a:ea typeface="Roboto"/>
                <a:cs typeface="Roboto"/>
                <a:sym typeface="Roboto"/>
              </a:rPr>
              <a:t> from the database.</a:t>
            </a:r>
          </a:p>
          <a:p>
            <a:pPr lvl="0" rtl="0">
              <a:spcBef>
                <a:spcPts val="0"/>
              </a:spcBef>
              <a:buNone/>
            </a:pPr>
            <a:r>
              <a:t/>
            </a:r>
            <a:endParaRPr/>
          </a:p>
          <a:p>
            <a:pPr indent="-228600" lvl="0" marL="457200">
              <a:spcBef>
                <a:spcPts val="0"/>
              </a:spcBef>
              <a:buChar char="●"/>
            </a:pPr>
            <a:r>
              <a:rPr lang="en"/>
              <a:t>Missing Value eliminated</a:t>
            </a:r>
          </a:p>
          <a:p>
            <a:pPr lvl="0">
              <a:spcBef>
                <a:spcPts val="0"/>
              </a:spcBef>
              <a:buNone/>
            </a:pPr>
            <a:r>
              <a:t/>
            </a:r>
            <a:endParaRPr/>
          </a:p>
          <a:p>
            <a:pPr lvl="0">
              <a:spcBef>
                <a:spcPts val="0"/>
              </a:spcBef>
              <a:buNone/>
            </a:pPr>
            <a:r>
              <a:t/>
            </a:r>
            <a:endParaRPr/>
          </a:p>
        </p:txBody>
      </p:sp>
      <p:sp>
        <p:nvSpPr>
          <p:cNvPr id="60" name="Shape 60"/>
          <p:cNvSpPr txBox="1"/>
          <p:nvPr/>
        </p:nvSpPr>
        <p:spPr>
          <a:xfrm>
            <a:off x="0" y="4841725"/>
            <a:ext cx="2046900" cy="2361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b="1" i="1" lang="en">
                <a:solidFill>
                  <a:schemeClr val="dk1"/>
                </a:solidFill>
              </a:rPr>
              <a:t>Ankita Tawde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nvSpPr>
        <p:spPr>
          <a:xfrm>
            <a:off x="221600" y="244925"/>
            <a:ext cx="8058000" cy="420000"/>
          </a:xfrm>
          <a:prstGeom prst="rect">
            <a:avLst/>
          </a:prstGeom>
          <a:noFill/>
          <a:ln>
            <a:noFill/>
          </a:ln>
        </p:spPr>
        <p:txBody>
          <a:bodyPr anchorCtr="0" anchor="t" bIns="91425" lIns="91425" rIns="91425" tIns="91425">
            <a:noAutofit/>
          </a:bodyPr>
          <a:lstStyle/>
          <a:p>
            <a:pPr lvl="0" algn="ctr">
              <a:spcBef>
                <a:spcPts val="0"/>
              </a:spcBef>
              <a:buNone/>
            </a:pPr>
            <a:r>
              <a:rPr b="1" lang="en" sz="1800" u="sng"/>
              <a:t>2. DATA PREPARATION</a:t>
            </a:r>
          </a:p>
        </p:txBody>
      </p:sp>
      <p:sp>
        <p:nvSpPr>
          <p:cNvPr id="66" name="Shape 66"/>
          <p:cNvSpPr txBox="1"/>
          <p:nvPr/>
        </p:nvSpPr>
        <p:spPr>
          <a:xfrm>
            <a:off x="151625" y="851425"/>
            <a:ext cx="8257500" cy="3335700"/>
          </a:xfrm>
          <a:prstGeom prst="rect">
            <a:avLst/>
          </a:prstGeom>
          <a:noFill/>
          <a:ln>
            <a:noFill/>
          </a:ln>
        </p:spPr>
        <p:txBody>
          <a:bodyPr anchorCtr="0" anchor="t" bIns="91425" lIns="91425" rIns="91425" tIns="91425">
            <a:noAutofit/>
          </a:bodyPr>
          <a:lstStyle/>
          <a:p>
            <a:pPr lvl="0">
              <a:spcBef>
                <a:spcPts val="0"/>
              </a:spcBef>
              <a:buNone/>
            </a:pPr>
            <a:r>
              <a:rPr b="1" lang="en" sz="1200">
                <a:solidFill>
                  <a:srgbClr val="222222"/>
                </a:solidFill>
                <a:highlight>
                  <a:srgbClr val="FFFFFF"/>
                </a:highlight>
                <a:latin typeface="Roboto"/>
                <a:ea typeface="Roboto"/>
                <a:cs typeface="Roboto"/>
                <a:sym typeface="Roboto"/>
              </a:rPr>
              <a:t>Data preparation</a:t>
            </a:r>
            <a:r>
              <a:rPr lang="en" sz="1200">
                <a:solidFill>
                  <a:srgbClr val="222222"/>
                </a:solidFill>
                <a:highlight>
                  <a:srgbClr val="FFFFFF"/>
                </a:highlight>
                <a:latin typeface="Roboto"/>
                <a:ea typeface="Roboto"/>
                <a:cs typeface="Roboto"/>
                <a:sym typeface="Roboto"/>
              </a:rPr>
              <a:t> means manipulation of </a:t>
            </a:r>
            <a:r>
              <a:rPr b="1" lang="en" sz="1200">
                <a:solidFill>
                  <a:srgbClr val="222222"/>
                </a:solidFill>
                <a:highlight>
                  <a:srgbClr val="FFFFFF"/>
                </a:highlight>
                <a:latin typeface="Roboto"/>
                <a:ea typeface="Roboto"/>
                <a:cs typeface="Roboto"/>
                <a:sym typeface="Roboto"/>
              </a:rPr>
              <a:t>data </a:t>
            </a:r>
            <a:r>
              <a:rPr lang="en" sz="1200">
                <a:solidFill>
                  <a:srgbClr val="222222"/>
                </a:solidFill>
                <a:highlight>
                  <a:srgbClr val="FFFFFF"/>
                </a:highlight>
                <a:latin typeface="Roboto"/>
                <a:ea typeface="Roboto"/>
                <a:cs typeface="Roboto"/>
                <a:sym typeface="Roboto"/>
              </a:rPr>
              <a:t>into a form suitable for further analysis and processing. It is a process that involves many different tasks and which cannot be fully automated.</a:t>
            </a:r>
          </a:p>
          <a:p>
            <a:pPr lvl="0">
              <a:spcBef>
                <a:spcPts val="0"/>
              </a:spcBef>
              <a:buNone/>
            </a:pPr>
            <a:r>
              <a:t/>
            </a:r>
            <a:endParaRPr sz="1200">
              <a:solidFill>
                <a:srgbClr val="222222"/>
              </a:solidFill>
              <a:highlight>
                <a:srgbClr val="FFFFFF"/>
              </a:highlight>
              <a:latin typeface="Roboto"/>
              <a:ea typeface="Roboto"/>
              <a:cs typeface="Roboto"/>
              <a:sym typeface="Roboto"/>
            </a:endParaRPr>
          </a:p>
          <a:p>
            <a:pPr indent="-304800" lvl="0" marL="457200">
              <a:spcBef>
                <a:spcPts val="0"/>
              </a:spcBef>
              <a:buClr>
                <a:srgbClr val="222222"/>
              </a:buClr>
              <a:buSzPct val="100000"/>
              <a:buFont typeface="Roboto"/>
              <a:buChar char="●"/>
            </a:pPr>
            <a:r>
              <a:rPr lang="en" sz="1200">
                <a:solidFill>
                  <a:srgbClr val="222222"/>
                </a:solidFill>
                <a:highlight>
                  <a:srgbClr val="FFFFFF"/>
                </a:highlight>
                <a:latin typeface="Roboto"/>
                <a:ea typeface="Roboto"/>
                <a:cs typeface="Roboto"/>
                <a:sym typeface="Roboto"/>
              </a:rPr>
              <a:t>Age -&gt; create a basket (i.e 18-25, 26-35, 36-45, 46-55, etc.)</a:t>
            </a:r>
          </a:p>
          <a:p>
            <a:pPr lvl="0">
              <a:spcBef>
                <a:spcPts val="0"/>
              </a:spcBef>
              <a:buNone/>
            </a:pPr>
            <a:r>
              <a:t/>
            </a:r>
            <a:endParaRPr sz="1200">
              <a:solidFill>
                <a:srgbClr val="222222"/>
              </a:solidFill>
              <a:highlight>
                <a:srgbClr val="FFFFFF"/>
              </a:highlight>
              <a:latin typeface="Roboto"/>
              <a:ea typeface="Roboto"/>
              <a:cs typeface="Roboto"/>
              <a:sym typeface="Roboto"/>
            </a:endParaRPr>
          </a:p>
          <a:p>
            <a:pPr indent="-304800" lvl="0" marL="457200">
              <a:spcBef>
                <a:spcPts val="0"/>
              </a:spcBef>
              <a:buClr>
                <a:srgbClr val="222222"/>
              </a:buClr>
              <a:buSzPct val="100000"/>
              <a:buFont typeface="Roboto"/>
              <a:buChar char="●"/>
            </a:pPr>
            <a:r>
              <a:rPr lang="en" sz="1200">
                <a:solidFill>
                  <a:srgbClr val="222222"/>
                </a:solidFill>
                <a:highlight>
                  <a:srgbClr val="FFFFFF"/>
                </a:highlight>
                <a:latin typeface="Roboto"/>
                <a:ea typeface="Roboto"/>
                <a:cs typeface="Roboto"/>
                <a:sym typeface="Roboto"/>
              </a:rPr>
              <a:t>Duration -&gt; create a basket (i.e 0-2, 3-4, 5-6, 7-8, etc.)</a:t>
            </a:r>
          </a:p>
          <a:p>
            <a:pPr lvl="0">
              <a:spcBef>
                <a:spcPts val="0"/>
              </a:spcBef>
              <a:buNone/>
            </a:pPr>
            <a:r>
              <a:t/>
            </a:r>
            <a:endParaRPr sz="1200">
              <a:solidFill>
                <a:srgbClr val="222222"/>
              </a:solidFill>
              <a:highlight>
                <a:srgbClr val="FFFFFF"/>
              </a:highlight>
              <a:latin typeface="Roboto"/>
              <a:ea typeface="Roboto"/>
              <a:cs typeface="Roboto"/>
              <a:sym typeface="Roboto"/>
            </a:endParaRPr>
          </a:p>
          <a:p>
            <a:pPr indent="-304800" lvl="0" marL="457200">
              <a:spcBef>
                <a:spcPts val="0"/>
              </a:spcBef>
              <a:buClr>
                <a:srgbClr val="222222"/>
              </a:buClr>
              <a:buSzPct val="100000"/>
              <a:buFont typeface="Roboto"/>
              <a:buChar char="●"/>
            </a:pPr>
            <a:r>
              <a:rPr lang="en" sz="1200">
                <a:solidFill>
                  <a:srgbClr val="222222"/>
                </a:solidFill>
                <a:highlight>
                  <a:srgbClr val="FFFFFF"/>
                </a:highlight>
                <a:latin typeface="Roboto"/>
                <a:ea typeface="Roboto"/>
                <a:cs typeface="Roboto"/>
                <a:sym typeface="Roboto"/>
              </a:rPr>
              <a:t>Campaign -&gt; create a basket (i.e 1,2,3,4+)</a:t>
            </a:r>
          </a:p>
          <a:p>
            <a:pPr lvl="0">
              <a:spcBef>
                <a:spcPts val="0"/>
              </a:spcBef>
              <a:buNone/>
            </a:pPr>
            <a:r>
              <a:t/>
            </a:r>
            <a:endParaRPr sz="1200">
              <a:solidFill>
                <a:srgbClr val="222222"/>
              </a:solidFill>
              <a:highlight>
                <a:srgbClr val="FFFFFF"/>
              </a:highlight>
              <a:latin typeface="Roboto"/>
              <a:ea typeface="Roboto"/>
              <a:cs typeface="Roboto"/>
              <a:sym typeface="Roboto"/>
            </a:endParaRPr>
          </a:p>
          <a:p>
            <a:pPr indent="-304800" lvl="0" marL="457200">
              <a:spcBef>
                <a:spcPts val="0"/>
              </a:spcBef>
              <a:buClr>
                <a:srgbClr val="222222"/>
              </a:buClr>
              <a:buSzPct val="100000"/>
              <a:buFont typeface="Roboto"/>
              <a:buChar char="●"/>
            </a:pPr>
            <a:r>
              <a:rPr lang="en" sz="1200">
                <a:solidFill>
                  <a:srgbClr val="222222"/>
                </a:solidFill>
                <a:highlight>
                  <a:srgbClr val="FFFFFF"/>
                </a:highlight>
                <a:latin typeface="Roboto"/>
                <a:ea typeface="Roboto"/>
                <a:cs typeface="Roboto"/>
                <a:sym typeface="Roboto"/>
              </a:rPr>
              <a:t>Previous -&gt; create a basket (i.e 0,1,2+) </a:t>
            </a:r>
          </a:p>
        </p:txBody>
      </p:sp>
      <p:sp>
        <p:nvSpPr>
          <p:cNvPr id="67" name="Shape 67"/>
          <p:cNvSpPr txBox="1"/>
          <p:nvPr/>
        </p:nvSpPr>
        <p:spPr>
          <a:xfrm>
            <a:off x="26250" y="4854825"/>
            <a:ext cx="1941900" cy="2232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b="1" i="1" lang="en">
                <a:solidFill>
                  <a:schemeClr val="dk1"/>
                </a:solidFill>
              </a:rPr>
              <a:t>Ankita Tawde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nvSpPr>
        <p:spPr>
          <a:xfrm>
            <a:off x="163275" y="221600"/>
            <a:ext cx="8129400" cy="454800"/>
          </a:xfrm>
          <a:prstGeom prst="rect">
            <a:avLst/>
          </a:prstGeom>
          <a:noFill/>
          <a:ln>
            <a:noFill/>
          </a:ln>
        </p:spPr>
        <p:txBody>
          <a:bodyPr anchorCtr="0" anchor="t" bIns="91425" lIns="91425" rIns="91425" tIns="91425">
            <a:noAutofit/>
          </a:bodyPr>
          <a:lstStyle/>
          <a:p>
            <a:pPr lvl="0" algn="ctr">
              <a:spcBef>
                <a:spcPts val="0"/>
              </a:spcBef>
              <a:buNone/>
            </a:pPr>
            <a:r>
              <a:rPr b="1" lang="en" sz="1800" u="sng"/>
              <a:t>3. LOGISTIC REGRESSION</a:t>
            </a:r>
          </a:p>
        </p:txBody>
      </p:sp>
      <p:sp>
        <p:nvSpPr>
          <p:cNvPr id="73" name="Shape 73"/>
          <p:cNvSpPr txBox="1"/>
          <p:nvPr/>
        </p:nvSpPr>
        <p:spPr>
          <a:xfrm>
            <a:off x="221600" y="816425"/>
            <a:ext cx="8735700" cy="34290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likelihood.PNG" id="74" name="Shape 74"/>
          <p:cNvPicPr preferRelativeResize="0"/>
          <p:nvPr/>
        </p:nvPicPr>
        <p:blipFill>
          <a:blip r:embed="rId3">
            <a:alphaModFix/>
          </a:blip>
          <a:stretch>
            <a:fillRect/>
          </a:stretch>
        </p:blipFill>
        <p:spPr>
          <a:xfrm>
            <a:off x="141400" y="676387"/>
            <a:ext cx="4429125" cy="3590925"/>
          </a:xfrm>
          <a:prstGeom prst="rect">
            <a:avLst/>
          </a:prstGeom>
          <a:noFill/>
          <a:ln>
            <a:noFill/>
          </a:ln>
        </p:spPr>
      </p:pic>
      <p:pic>
        <p:nvPicPr>
          <p:cNvPr descr="concordant.PNG" id="75" name="Shape 75"/>
          <p:cNvPicPr preferRelativeResize="0"/>
          <p:nvPr/>
        </p:nvPicPr>
        <p:blipFill>
          <a:blip r:embed="rId4">
            <a:alphaModFix/>
          </a:blip>
          <a:stretch>
            <a:fillRect/>
          </a:stretch>
        </p:blipFill>
        <p:spPr>
          <a:xfrm>
            <a:off x="4817312" y="1625962"/>
            <a:ext cx="4048125" cy="1419225"/>
          </a:xfrm>
          <a:prstGeom prst="rect">
            <a:avLst/>
          </a:prstGeom>
          <a:noFill/>
          <a:ln>
            <a:noFill/>
          </a:ln>
        </p:spPr>
      </p:pic>
      <p:sp>
        <p:nvSpPr>
          <p:cNvPr id="76" name="Shape 76"/>
          <p:cNvSpPr txBox="1"/>
          <p:nvPr/>
        </p:nvSpPr>
        <p:spPr>
          <a:xfrm>
            <a:off x="26250" y="4841725"/>
            <a:ext cx="2073300" cy="236100"/>
          </a:xfrm>
          <a:prstGeom prst="rect">
            <a:avLst/>
          </a:prstGeom>
          <a:noFill/>
          <a:ln>
            <a:noFill/>
          </a:ln>
        </p:spPr>
        <p:txBody>
          <a:bodyPr anchorCtr="0" anchor="t" bIns="91425" lIns="91425" rIns="91425" tIns="91425">
            <a:noAutofit/>
          </a:bodyPr>
          <a:lstStyle/>
          <a:p>
            <a:pPr lvl="0">
              <a:spcBef>
                <a:spcPts val="0"/>
              </a:spcBef>
              <a:buNone/>
            </a:pPr>
            <a:r>
              <a:rPr b="1" i="1" lang="en"/>
              <a:t>Dishant Gala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152400" y="1587775"/>
            <a:ext cx="8839196" cy="2208390"/>
          </a:xfrm>
          <a:prstGeom prst="rect">
            <a:avLst/>
          </a:prstGeom>
          <a:noFill/>
          <a:ln>
            <a:noFill/>
          </a:ln>
        </p:spPr>
      </p:pic>
      <p:sp>
        <p:nvSpPr>
          <p:cNvPr id="82" name="Shape 82"/>
          <p:cNvSpPr txBox="1"/>
          <p:nvPr/>
        </p:nvSpPr>
        <p:spPr>
          <a:xfrm>
            <a:off x="186600" y="209950"/>
            <a:ext cx="8079900" cy="431400"/>
          </a:xfrm>
          <a:prstGeom prst="rect">
            <a:avLst/>
          </a:prstGeom>
          <a:noFill/>
          <a:ln>
            <a:noFill/>
          </a:ln>
        </p:spPr>
        <p:txBody>
          <a:bodyPr anchorCtr="0" anchor="t" bIns="91425" lIns="91425" rIns="91425" tIns="91425">
            <a:noAutofit/>
          </a:bodyPr>
          <a:lstStyle/>
          <a:p>
            <a:pPr lvl="0" rtl="0" algn="ctr">
              <a:spcBef>
                <a:spcPts val="0"/>
              </a:spcBef>
              <a:buNone/>
            </a:pPr>
            <a:r>
              <a:rPr b="1" lang="en" sz="1800" u="sng"/>
              <a:t>4. GAINS CHART</a:t>
            </a:r>
          </a:p>
        </p:txBody>
      </p:sp>
      <p:sp>
        <p:nvSpPr>
          <p:cNvPr id="83" name="Shape 83"/>
          <p:cNvSpPr txBox="1"/>
          <p:nvPr/>
        </p:nvSpPr>
        <p:spPr>
          <a:xfrm>
            <a:off x="39375" y="4854825"/>
            <a:ext cx="2545500" cy="223200"/>
          </a:xfrm>
          <a:prstGeom prst="rect">
            <a:avLst/>
          </a:prstGeom>
          <a:noFill/>
          <a:ln>
            <a:noFill/>
          </a:ln>
        </p:spPr>
        <p:txBody>
          <a:bodyPr anchorCtr="0" anchor="t" bIns="91425" lIns="91425" rIns="91425" tIns="91425">
            <a:noAutofit/>
          </a:bodyPr>
          <a:lstStyle/>
          <a:p>
            <a:pPr lvl="0">
              <a:spcBef>
                <a:spcPts val="0"/>
              </a:spcBef>
              <a:buNone/>
            </a:pPr>
            <a:r>
              <a:rPr b="1" i="1" lang="en"/>
              <a:t>Malay Shah</a:t>
            </a:r>
          </a:p>
        </p:txBody>
      </p:sp>
    </p:spTree>
  </p:cSld>
  <p:clrMapOvr>
    <a:masterClrMapping/>
  </p:clrMapOvr>
</p:sld>
</file>

<file path=ppt/theme/theme1.xml><?xml version="1.0" encoding="utf-8"?>
<a:theme xmlns:a="http://schemas.openxmlformats.org/drawingml/2006/main" xmlns:r="http://schemas.openxmlformats.org/officeDocument/2006/relationships" name="Blank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