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454" r:id="rId9"/>
    <p:sldId id="460" r:id="rId10"/>
    <p:sldId id="461" r:id="rId11"/>
    <p:sldId id="462" r:id="rId12"/>
    <p:sldId id="463" r:id="rId13"/>
    <p:sldId id="482" r:id="rId14"/>
    <p:sldId id="455" r:id="rId15"/>
    <p:sldId id="484" r:id="rId16"/>
    <p:sldId id="485" r:id="rId17"/>
    <p:sldId id="487" r:id="rId18"/>
    <p:sldId id="488" r:id="rId19"/>
    <p:sldId id="486" r:id="rId20"/>
    <p:sldId id="489" r:id="rId21"/>
    <p:sldId id="490" r:id="rId22"/>
    <p:sldId id="491" r:id="rId23"/>
    <p:sldId id="492" r:id="rId24"/>
    <p:sldId id="483" r:id="rId25"/>
    <p:sldId id="4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5016-84DD-484E-99F1-8D2CB18D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F63E3-E918-44DD-89DD-9F043D8EE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469F-800C-41CF-A723-C8D05555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E8C6-7CD0-4625-8E92-59B41BF4DCB7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81E7-7015-4533-9078-62ACB2C6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CE5F-CD4A-4532-B49E-BC27C5C4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72BF-93A2-4B17-8D73-044D01035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5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9E0F-CDB5-4B7C-B513-6C35B647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670B1-617A-4649-BFF7-71117923B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D4DA-F86E-4571-8FE3-DE671A14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E8C6-7CD0-4625-8E92-59B41BF4DCB7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97CC-B5BA-4E19-BE43-59CC8152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6D35D-8BFE-455B-939F-D8688EB2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72BF-93A2-4B17-8D73-044D01035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80D93-6072-4162-A324-288BDE749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18D0C-51C0-4681-A62A-51FF447D7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330F-2B58-490C-BA7A-3FFDEF92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E8C6-7CD0-4625-8E92-59B41BF4DCB7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50BC3-ADEA-4DE0-B0B4-DABFEE4C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4C3D6-EA21-4041-89F1-C18A96B9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72BF-93A2-4B17-8D73-044D01035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5B0F-2FAE-4B76-A13E-0C832DD9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EBE95-02AA-4484-845D-2568EA7E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736C5-C5C3-4DF7-972F-DA479542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E8C6-7CD0-4625-8E92-59B41BF4DCB7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04E75-8AE6-4E0D-B9BB-EC83B880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B251-2BAB-473B-A244-EF417B1E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72BF-93A2-4B17-8D73-044D01035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F331-3C6B-4CB0-8863-95D384E3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4E08-B4F2-4456-8FF8-292DF9F86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78C63-EE32-4B66-B765-61348BBB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E8C6-7CD0-4625-8E92-59B41BF4DCB7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A016-C75A-4AA4-8B6F-56D34AC0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5A264-F1A1-40E1-AD35-13A2BD13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72BF-93A2-4B17-8D73-044D01035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3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CCE2-227E-4B56-98BF-621E49E0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CAC8-19F3-4A0F-9D72-74F2D51BA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EC634-4D91-4A0C-8A30-9DE01056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18499-868A-4FE3-9928-155F0E7C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E8C6-7CD0-4625-8E92-59B41BF4DCB7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D0438-DCD0-4236-88E1-44536129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6EE3-ED0F-40F9-802E-2AB418D1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72BF-93A2-4B17-8D73-044D01035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2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F14E-CF8E-4306-B061-61B7750B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C1B25-D3C7-46CD-9AE6-2A41A08F6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01CE3-B52B-499C-A307-640B53D58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96F81-1CC8-443C-88C2-B230D2DE1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6F51B-F74F-4E19-A9BC-D88743B65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710A4-5B13-4E64-ACAD-4751A3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E8C6-7CD0-4625-8E92-59B41BF4DCB7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CDBF8-7584-48D1-A1F9-E59EA0DF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3BF91-4AA5-4F7A-9B7D-EB04366E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72BF-93A2-4B17-8D73-044D01035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72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7179-FCB5-41C9-A803-4CCBCB7F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488BB-5029-4177-AEBF-D82E3667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E8C6-7CD0-4625-8E92-59B41BF4DCB7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D7446-52FB-4DFA-8B1F-45994321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36C5E-3280-466A-B332-ED4DF16C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72BF-93A2-4B17-8D73-044D01035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15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014B0-1C06-468D-B838-1878CAED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E8C6-7CD0-4625-8E92-59B41BF4DCB7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5A126-6B69-472B-83B6-8E703EFD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F0034-29D4-4A6D-9B16-932E5EC9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72BF-93A2-4B17-8D73-044D01035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43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00B5-3D4D-4709-B1A1-B64F2E88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17B6-92B8-45F1-9E0C-B5DD7667E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31124-8A64-4722-9096-883696F0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1F6DD-ACE6-4CE7-A5AF-01FCE1A5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E8C6-7CD0-4625-8E92-59B41BF4DCB7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BDE6-4FF8-4479-8102-0E78C388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99D00-B04B-4068-8CB2-924D47A2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72BF-93A2-4B17-8D73-044D01035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99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5F0B-00AC-4FC4-B347-BA814029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BBBBC-0470-4244-8DF3-44ED4A491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15881-AC55-4EAC-9551-79BE17D65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BD4AD-2497-4580-A5DA-620C77F8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E8C6-7CD0-4625-8E92-59B41BF4DCB7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365DD-9649-4A79-A22E-580D3CE9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07F1-3BA5-4D3C-82D8-CFAA854E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72BF-93A2-4B17-8D73-044D01035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0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7F4C8-5B75-4E18-8C06-B3C4259F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12AB7-D9DC-4CD2-A4A8-7F5ACF5F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B6A9E-EF23-40DC-889B-92963A3F1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7E8C6-7CD0-4625-8E92-59B41BF4DCB7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BBE3-5B07-406B-A626-24D719F6B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6D65-A4D1-4C3B-A8AC-AE128AF22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C72BF-93A2-4B17-8D73-044D01035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65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neshkjos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duino.esp8266.com/stable/package_esp8266com_index.js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thingspeak.com/log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onicwings.com/users/shravanprajapati122/projects/228/led-control-via-thingspeak-server-using-nodemcu-esp826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Software\arduino-nightly\arduino.exe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67D7-8CEF-400B-A9DF-14CB30E82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BBD59-E8A5-428C-840D-89FE2753E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IN" dirty="0"/>
              <a:t>Jinesh K J</a:t>
            </a:r>
          </a:p>
          <a:p>
            <a:pPr algn="l"/>
            <a:r>
              <a:rPr lang="en-IN" dirty="0"/>
              <a:t>Manager  I &amp;  E Cell</a:t>
            </a:r>
          </a:p>
          <a:p>
            <a:pPr algn="l"/>
            <a:r>
              <a:rPr lang="en-IN" dirty="0"/>
              <a:t>JECC</a:t>
            </a:r>
          </a:p>
          <a:p>
            <a:pPr algn="l"/>
            <a:r>
              <a:rPr lang="en-IN" dirty="0">
                <a:hlinkClick r:id="rId2"/>
              </a:rPr>
              <a:t>jineshkjose@gmail.com</a:t>
            </a:r>
            <a:endParaRPr lang="en-IN" dirty="0"/>
          </a:p>
          <a:p>
            <a:pPr algn="l"/>
            <a:r>
              <a:rPr lang="en-IN" dirty="0"/>
              <a:t>9400086378</a:t>
            </a:r>
          </a:p>
          <a:p>
            <a:pPr algn="l"/>
            <a:r>
              <a:rPr lang="en-IN" dirty="0"/>
              <a:t>github.com/</a:t>
            </a:r>
            <a:r>
              <a:rPr lang="en-IN" dirty="0" err="1"/>
              <a:t>jineshkjose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76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18CE-92CF-47B8-8D3E-8F5C3E2F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87" y="3429000"/>
            <a:ext cx="4055709" cy="7770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dobe Hebrew" panose="02040503050201020203" pitchFamily="18" charset="-79"/>
                <a:ea typeface="Cambria Math" panose="02040503050406030204" pitchFamily="18" charset="0"/>
                <a:cs typeface="Adobe Hebrew" panose="02040503050201020203" pitchFamily="18" charset="-79"/>
              </a:rPr>
              <a:t>Basic Coding </a:t>
            </a:r>
            <a:br>
              <a:rPr lang="en-US" b="1" dirty="0">
                <a:latin typeface="Adobe Hebrew" panose="02040503050201020203" pitchFamily="18" charset="-79"/>
                <a:ea typeface="Cambria Math" panose="02040503050406030204" pitchFamily="18" charset="0"/>
                <a:cs typeface="Adobe Hebrew" panose="02040503050201020203" pitchFamily="18" charset="-79"/>
              </a:rPr>
            </a:br>
            <a:r>
              <a:rPr lang="en-US" b="1" dirty="0">
                <a:latin typeface="Adobe Hebrew" panose="02040503050201020203" pitchFamily="18" charset="-79"/>
                <a:ea typeface="Cambria Math" panose="02040503050406030204" pitchFamily="18" charset="0"/>
                <a:cs typeface="Adobe Hebrew" panose="02040503050201020203" pitchFamily="18" charset="-79"/>
              </a:rPr>
              <a:t>structure</a:t>
            </a:r>
            <a:endParaRPr lang="en-IN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468F75-8C04-4C69-BC12-4E731C1A7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21" t="25035" r="23852" b="20407"/>
          <a:stretch/>
        </p:blipFill>
        <p:spPr>
          <a:xfrm>
            <a:off x="5035757" y="129827"/>
            <a:ext cx="5940156" cy="65983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3D43-8CD9-4646-BE2E-7F38765AC87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25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F70D6-415C-4ED2-B029-6A189E4B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706" y="860910"/>
            <a:ext cx="7177314" cy="5777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setup()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</a:t>
            </a:r>
          </a:p>
          <a:p>
            <a:pPr marL="6778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when a sketch starts. </a:t>
            </a:r>
          </a:p>
          <a:p>
            <a:pPr marL="6778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initialize variables, pin modes, start using libraries, etc.</a:t>
            </a:r>
          </a:p>
          <a:p>
            <a:pPr marL="6778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only run once, after each power-up or reset of the Arduino board.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loop()</a:t>
            </a:r>
            <a:r>
              <a:rPr 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</a:p>
          <a:p>
            <a:pPr marL="6778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consecutively.</a:t>
            </a:r>
          </a:p>
          <a:p>
            <a:pPr marL="6778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 the loop() section of the sketch is used to actively control the Arduino board.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Commenting</a:t>
            </a:r>
          </a:p>
          <a:p>
            <a:pPr marL="6778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line that starts with two slashes (//) will not be read by the compiler, so you can write anything you want after it.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ED7BD8-F7BD-49CD-8C52-95D77203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270"/>
            <a:ext cx="12192000" cy="777087"/>
          </a:xfrm>
        </p:spPr>
        <p:txBody>
          <a:bodyPr>
            <a:noAutofit/>
          </a:bodyPr>
          <a:lstStyle/>
          <a:p>
            <a:pPr algn="ctr"/>
            <a:r>
              <a:rPr lang="en-US" sz="4200" b="1" dirty="0">
                <a:latin typeface="Adobe Hebrew" panose="02040503050201020203" pitchFamily="18" charset="-79"/>
                <a:ea typeface="Cambria Math" panose="02040503050406030204" pitchFamily="18" charset="0"/>
                <a:cs typeface="Adobe Hebrew" panose="02040503050201020203" pitchFamily="18" charset="-79"/>
              </a:rPr>
              <a:t>Basic Coding  structure</a:t>
            </a:r>
            <a:endParaRPr lang="en-IN" sz="42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3D43-8CD9-4646-BE2E-7F38765AC87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9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D832B0-C0A0-4CDF-9469-4D9E68E5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996" y="1245339"/>
            <a:ext cx="7148286" cy="49233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67786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used to set the mode (INPUT or OUTPUT) in which we are going to use a pin.</a:t>
            </a:r>
          </a:p>
          <a:p>
            <a:pPr marL="67786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 (13, OUTPUT);</a:t>
            </a:r>
          </a:p>
          <a:p>
            <a:pPr marL="67786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setting pin13 as output.</a:t>
            </a:r>
          </a:p>
          <a:p>
            <a:pPr marL="677863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778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 HIGH or a LOW value to a digital pin.</a:t>
            </a:r>
          </a:p>
          <a:p>
            <a:pPr marL="677863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(11, HIGH);</a:t>
            </a:r>
          </a:p>
          <a:p>
            <a:pPr marL="677863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setting pin 11 to high.</a:t>
            </a:r>
          </a:p>
          <a:p>
            <a:pPr marL="677863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3D43-8CD9-4646-BE2E-7F38765AC87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26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A93F7B-635D-4970-AE1C-4C3095910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237" y="1234618"/>
            <a:ext cx="7046686" cy="53009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778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the value from a specified digital pin, either HIGH or LOW</a:t>
            </a:r>
          </a:p>
          <a:p>
            <a:pPr marL="677863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=7;</a:t>
            </a:r>
          </a:p>
          <a:p>
            <a:pPr marL="334963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inPin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77863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reads the value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assigns it to val.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delay()</a:t>
            </a:r>
          </a:p>
          <a:p>
            <a:pPr marL="6778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Pauses the program for the amount of time (in milliseconds) specified as parameter.</a:t>
            </a:r>
          </a:p>
          <a:p>
            <a:pPr marL="677863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delay(1000);</a:t>
            </a:r>
          </a:p>
          <a:p>
            <a:pPr marL="677863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waits for a second (1000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3D43-8CD9-4646-BE2E-7F38765AC87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8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699-9C89-43D1-B3FC-CCB26E73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Arduino IDE for </a:t>
            </a:r>
            <a:r>
              <a:rPr lang="en-IN" dirty="0" err="1"/>
              <a:t>NodeMCU</a:t>
            </a:r>
            <a:endParaRPr lang="en-IN" dirty="0"/>
          </a:p>
        </p:txBody>
      </p:sp>
      <p:pic>
        <p:nvPicPr>
          <p:cNvPr id="4098" name="Picture 2" descr="Preferences">
            <a:extLst>
              <a:ext uri="{FF2B5EF4-FFF2-40B4-BE49-F238E27FC236}">
                <a16:creationId xmlns:a16="http://schemas.microsoft.com/office/drawing/2014/main" id="{BDC9DDFB-4206-4AB3-A8EF-A7B0E90048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56" y="1690688"/>
            <a:ext cx="44528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dding ESP8266 Board Manager">
            <a:extLst>
              <a:ext uri="{FF2B5EF4-FFF2-40B4-BE49-F238E27FC236}">
                <a16:creationId xmlns:a16="http://schemas.microsoft.com/office/drawing/2014/main" id="{09EC8DE1-F906-48DA-88F4-7703BFA1B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778" y="1690688"/>
            <a:ext cx="4452869" cy="40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79A549-C8F8-4A8C-AE94-9E93616F8E7E}"/>
              </a:ext>
            </a:extLst>
          </p:cNvPr>
          <p:cNvSpPr/>
          <p:nvPr/>
        </p:nvSpPr>
        <p:spPr>
          <a:xfrm>
            <a:off x="5555788" y="6050480"/>
            <a:ext cx="682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Lohit Malayalam"/>
              </a:rPr>
              <a:t>In the Additional Boards Manager enter below URL.</a:t>
            </a:r>
          </a:p>
          <a:p>
            <a:r>
              <a:rPr lang="en-US" b="0" i="0" u="sng" dirty="0">
                <a:solidFill>
                  <a:srgbClr val="E86C00"/>
                </a:solidFill>
                <a:effectLst/>
                <a:latin typeface="Lohit Malayalam"/>
                <a:hlinkClick r:id="rId4"/>
              </a:rPr>
              <a:t>http://arduino.esp8266.com/stable/package_esp8266com_index.json</a:t>
            </a:r>
            <a:endParaRPr lang="en-US" b="0" i="0" dirty="0">
              <a:solidFill>
                <a:srgbClr val="555555"/>
              </a:solidFill>
              <a:effectLst/>
              <a:latin typeface="Lohit Malayalam"/>
            </a:endParaRPr>
          </a:p>
        </p:txBody>
      </p:sp>
    </p:spTree>
    <p:extLst>
      <p:ext uri="{BB962C8B-B14F-4D97-AF65-F5344CB8AC3E}">
        <p14:creationId xmlns:p14="http://schemas.microsoft.com/office/powerpoint/2010/main" val="413773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8980-0FD0-4E95-9696-173D0C45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633E-A6FB-4588-88DF-E74F7739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Selecting Board">
            <a:extLst>
              <a:ext uri="{FF2B5EF4-FFF2-40B4-BE49-F238E27FC236}">
                <a16:creationId xmlns:a16="http://schemas.microsoft.com/office/drawing/2014/main" id="{3267B017-2A91-4144-BB58-3A29A33A1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9"/>
            <a:ext cx="5972175" cy="66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SP8266 Board Package">
            <a:extLst>
              <a:ext uri="{FF2B5EF4-FFF2-40B4-BE49-F238E27FC236}">
                <a16:creationId xmlns:a16="http://schemas.microsoft.com/office/drawing/2014/main" id="{4DE3B077-EE2E-4B43-B819-4F0971198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209" y="1690688"/>
            <a:ext cx="6945557" cy="522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580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0E38-D43D-42DB-A552-A0AA0EC5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71C2-4DCB-4E70-8914-61730B7F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Selecting ESP8266 Arduino Board">
            <a:extLst>
              <a:ext uri="{FF2B5EF4-FFF2-40B4-BE49-F238E27FC236}">
                <a16:creationId xmlns:a16="http://schemas.microsoft.com/office/drawing/2014/main" id="{CD17E2E5-6BF3-4DE9-A7F6-565EE6513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4" y="0"/>
            <a:ext cx="6124575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nnecting ESP8266 to the PC">
            <a:extLst>
              <a:ext uri="{FF2B5EF4-FFF2-40B4-BE49-F238E27FC236}">
                <a16:creationId xmlns:a16="http://schemas.microsoft.com/office/drawing/2014/main" id="{C1A30B1E-E35F-4353-9A32-7BC2EC3CC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621" y="1335088"/>
            <a:ext cx="57054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69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A6C1-04A9-4297-B46E-0627EE6C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584E-FCF0-47BF-A866-EA306DF8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Selecting Example Program in Arduino IDE">
            <a:extLst>
              <a:ext uri="{FF2B5EF4-FFF2-40B4-BE49-F238E27FC236}">
                <a16:creationId xmlns:a16="http://schemas.microsoft.com/office/drawing/2014/main" id="{223DDD91-8D78-4C8A-8F63-CB7DEE750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95250"/>
            <a:ext cx="581025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5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684B-17E2-42E4-AD6B-0B29279E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2352-40C2-434D-B098-F04493EC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Selecting COM Port">
            <a:extLst>
              <a:ext uri="{FF2B5EF4-FFF2-40B4-BE49-F238E27FC236}">
                <a16:creationId xmlns:a16="http://schemas.microsoft.com/office/drawing/2014/main" id="{867F8710-961C-4183-936C-E3BF81CBB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76" y="681037"/>
            <a:ext cx="582930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55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F1EE-8CDD-4FAD-8FF5-4A3A9941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80AA-E471-4A1D-B98B-BEABE023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LED Blinking using ESP8266 - NodeMCU">
            <a:extLst>
              <a:ext uri="{FF2B5EF4-FFF2-40B4-BE49-F238E27FC236}">
                <a16:creationId xmlns:a16="http://schemas.microsoft.com/office/drawing/2014/main" id="{685F8CD3-2120-4302-AEDC-3F737D0B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633413"/>
            <a:ext cx="5981700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90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6DA0-A05A-48A7-9F4F-E7D1CB4A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6E3E-DB25-47F1-9016-7374F1A3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physical object that connects to the Internet. It can be a fitness tracker, a thermostat, a lock or appliance – even a light bulb.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79CA0-DE32-4B06-9347-299CD389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87" y="2681849"/>
            <a:ext cx="6264226" cy="417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61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2B35-2556-4F73-96F8-2C79D9A2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E488-831D-43A9-A101-114A721B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setup() {</a:t>
            </a:r>
          </a:p>
          <a:p>
            <a:pPr marL="0" indent="0">
              <a:buNone/>
            </a:pPr>
            <a:r>
              <a:rPr lang="en-US" dirty="0"/>
              <a:t>  // initialize digital pin LED_BUILTIN as an output.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(D1, OUTPUT);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the loop function runs over and over again forever</a:t>
            </a:r>
          </a:p>
          <a:p>
            <a:pPr marL="0" indent="0">
              <a:buNone/>
            </a:pPr>
            <a:r>
              <a:rPr lang="en-US" dirty="0"/>
              <a:t>void loop()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(D1, HIGH);   // turn the LED on (HIGH is the voltage level)</a:t>
            </a:r>
          </a:p>
          <a:p>
            <a:pPr marL="0" indent="0">
              <a:buNone/>
            </a:pPr>
            <a:r>
              <a:rPr lang="en-US" dirty="0"/>
              <a:t>  delay(1000);                       // wait for a second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(D1, LOW);    // turn the LED off by making the voltage LOW</a:t>
            </a:r>
          </a:p>
          <a:p>
            <a:pPr marL="0" indent="0">
              <a:buNone/>
            </a:pPr>
            <a:r>
              <a:rPr lang="en-US" dirty="0"/>
              <a:t>  delay(1000);                       // wait for a second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91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6827-1F69-498A-B04E-D809A92E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LED Control via </a:t>
            </a:r>
            <a:r>
              <a:rPr lang="en-IN" b="1" dirty="0" err="1"/>
              <a:t>Thingspeak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DF4D-46FF-4FB3-82D5-CC0BABDE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Step1: Setting </a:t>
            </a:r>
            <a:r>
              <a:rPr lang="en-US" b="1" dirty="0" err="1"/>
              <a:t>ThingsSpeak</a:t>
            </a:r>
            <a:endParaRPr lang="en-US" b="1" dirty="0"/>
          </a:p>
          <a:p>
            <a:pPr lvl="1"/>
            <a:r>
              <a:rPr lang="en-US" dirty="0"/>
              <a:t>First login to the </a:t>
            </a:r>
            <a:r>
              <a:rPr lang="en-US" dirty="0" err="1"/>
              <a:t>Thingspeak</a:t>
            </a:r>
            <a:r>
              <a:rPr lang="en-US" dirty="0"/>
              <a:t> server.  </a:t>
            </a:r>
            <a:r>
              <a:rPr lang="en-US" dirty="0">
                <a:hlinkClick r:id="rId2"/>
              </a:rPr>
              <a:t>https://thingspeak.com/login</a:t>
            </a:r>
            <a:endParaRPr lang="en-US" dirty="0"/>
          </a:p>
          <a:p>
            <a:pPr lvl="1"/>
            <a:r>
              <a:rPr lang="en-US" dirty="0"/>
              <a:t>If you are new user then create the new account.</a:t>
            </a:r>
          </a:p>
          <a:p>
            <a:pPr lvl="1"/>
            <a:r>
              <a:rPr lang="en-US" dirty="0"/>
              <a:t>Click on the </a:t>
            </a:r>
            <a:r>
              <a:rPr lang="en-US" b="1" dirty="0"/>
              <a:t>New Channel.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C1A3E-6623-4667-99E2-376606B2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940" y="3429000"/>
            <a:ext cx="73437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1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B95F-723A-4B75-8B58-A5BF939B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5C28-ECED-411C-836D-A4D93A862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click the new channel  and first write the name of the new channel .</a:t>
            </a:r>
          </a:p>
          <a:p>
            <a:r>
              <a:rPr lang="en-US" dirty="0"/>
              <a:t>if you want give the description then write the description. and select the Field 1 and don't forget the click on checkbox, after click on the check box scroll the page and click on the save button.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96E50-6006-4F0C-AFBC-AF9D41E4A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503" y="4001294"/>
            <a:ext cx="3853962" cy="33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23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59D5-2577-42AA-A37B-8AA2A554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9E4A-B4F2-4810-8E69-49EF8812D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show your field 1 as a charts.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BE815-1904-4AA3-86A4-2CF38CA07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81" y="2519528"/>
            <a:ext cx="6027934" cy="433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77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8857-FCB7-4CBC-B968-0EB85FDE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FAA9-4432-4D53-B43C-B777B161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To set up Arduino IDE to use </a:t>
            </a:r>
            <a:r>
              <a:rPr lang="en-US" dirty="0" err="1"/>
              <a:t>NodeMCU</a:t>
            </a:r>
            <a:r>
              <a:rPr lang="en-US" dirty="0"/>
              <a:t> 1.0, follow these steps:</a:t>
            </a:r>
          </a:p>
          <a:p>
            <a:r>
              <a:rPr lang="en-US" dirty="0"/>
              <a:t>Download and install the Arduino IDE from the official Arduino website.</a:t>
            </a:r>
          </a:p>
          <a:p>
            <a:r>
              <a:rPr lang="en-US" dirty="0"/>
              <a:t>Open the Arduino IDE and go to File &gt; Preferences. In the “Additional Boards Manager URLs” field, add the following URL:</a:t>
            </a:r>
          </a:p>
          <a:p>
            <a:r>
              <a:rPr lang="en-US" u="sng" dirty="0">
                <a:hlinkClick r:id="rId2"/>
              </a:rPr>
              <a:t>http://arduino.esp8266.com/stable/package_esp8266com_index.json</a:t>
            </a:r>
            <a:endParaRPr lang="en-US" dirty="0"/>
          </a:p>
          <a:p>
            <a:r>
              <a:rPr lang="en-US" dirty="0"/>
              <a:t>Go to Tools &gt; Board &gt; Boards Manager. In the Boards Manager window, search for “esp8266” and install the “esp8266” board package.</a:t>
            </a:r>
          </a:p>
          <a:p>
            <a:r>
              <a:rPr lang="en-US" dirty="0"/>
              <a:t>Once the installation is complete, go to Tools &gt; Board and select “</a:t>
            </a:r>
            <a:r>
              <a:rPr lang="en-US" dirty="0" err="1"/>
              <a:t>NodeMCU</a:t>
            </a:r>
            <a:r>
              <a:rPr lang="en-US" dirty="0"/>
              <a:t> 1.0 (ESP-12E Module)”.</a:t>
            </a:r>
          </a:p>
          <a:p>
            <a:r>
              <a:rPr lang="en-US" dirty="0"/>
              <a:t>Connect your </a:t>
            </a:r>
            <a:r>
              <a:rPr lang="en-US" dirty="0" err="1"/>
              <a:t>NodeMCU</a:t>
            </a:r>
            <a:r>
              <a:rPr lang="en-US" dirty="0"/>
              <a:t> board to your computer via a USB cable. In the Arduino IDE, go to Tools &gt; Port and select the port your </a:t>
            </a:r>
            <a:r>
              <a:rPr lang="en-US" dirty="0" err="1"/>
              <a:t>NodeMCU</a:t>
            </a:r>
            <a:r>
              <a:rPr lang="en-US" dirty="0"/>
              <a:t> board is connected to.</a:t>
            </a:r>
          </a:p>
          <a:p>
            <a:r>
              <a:rPr lang="en-US" dirty="0"/>
              <a:t>You’re now ready to start programming your </a:t>
            </a:r>
            <a:r>
              <a:rPr lang="en-US" dirty="0" err="1"/>
              <a:t>NodeMCU</a:t>
            </a:r>
            <a:r>
              <a:rPr lang="en-US" dirty="0"/>
              <a:t> board using the Arduino IDE. You can write your code, compile it, and upload it to your board just like you would with any other Arduino board.</a:t>
            </a:r>
          </a:p>
          <a:p>
            <a:r>
              <a:rPr lang="en-US" dirty="0"/>
              <a:t>Note: If you encounter any errors while uploading the code to your </a:t>
            </a:r>
            <a:r>
              <a:rPr lang="en-US" dirty="0" err="1"/>
              <a:t>NodeMCU</a:t>
            </a:r>
            <a:r>
              <a:rPr lang="en-US" dirty="0"/>
              <a:t> board, try pressing and holding the “flash” button on the board while uploading the code. This will put the board into flash mode and allow the code to be uploaded.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018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48C3-038D-4C5F-AC55-B1C3C9BB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DD1F-A64F-4717-810C-D8AD5184F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https://www.electronicwings.com/users/shravanprajapati122/projects/228/led-control-via-thingspeak-server-using-nodemcu-esp8266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03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EB72-A178-4230-A654-AAB9EC85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IoT-embedded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4155-A675-478E-B458-2B7B9BF3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IoT embedded system is an embedded system that has internet connectivity. Another word for what is IoT-embedded system is a "smart" device. </a:t>
            </a:r>
          </a:p>
          <a:p>
            <a:r>
              <a:rPr lang="en-US" dirty="0"/>
              <a:t>A touch screen and a keyboard are not necessary to define a device as an IoT embedded system, although these peripherals can also be attached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0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5860-8357-460F-AC4F-5AA10812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MCU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F0F3-E249-43DE-AA52-55B939C0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NodeMCU</a:t>
            </a:r>
            <a:r>
              <a:rPr lang="en-US" dirty="0"/>
              <a:t> (</a:t>
            </a:r>
            <a:r>
              <a:rPr lang="en-US" b="1" i="1" dirty="0"/>
              <a:t>N</a:t>
            </a:r>
            <a:r>
              <a:rPr lang="en-US" dirty="0"/>
              <a:t>ode </a:t>
            </a:r>
            <a:r>
              <a:rPr lang="en-US" b="1" i="1" dirty="0" err="1"/>
              <a:t>M</a:t>
            </a:r>
            <a:r>
              <a:rPr lang="en-US" dirty="0" err="1"/>
              <a:t>icro</a:t>
            </a:r>
            <a:r>
              <a:rPr lang="en-US" b="1" i="1" dirty="0" err="1"/>
              <a:t>C</a:t>
            </a:r>
            <a:r>
              <a:rPr lang="en-US" dirty="0" err="1"/>
              <a:t>ontroller</a:t>
            </a:r>
            <a:r>
              <a:rPr lang="en-US" dirty="0"/>
              <a:t> </a:t>
            </a:r>
            <a:r>
              <a:rPr lang="en-US" b="1" i="1" dirty="0"/>
              <a:t>U</a:t>
            </a:r>
            <a:r>
              <a:rPr lang="en-US" dirty="0"/>
              <a:t>nit) is an open-source software and hardware development environment built around an inexpensive System-on-a-Chip (SoC) called the ESP8266. 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89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366E-F1F5-4A99-9593-AF5E3637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77AC-BA41-478A-B5CF-E24F3AB6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NodeMCU ESP8266 Pinout Listing To Matching Functions">
            <a:extLst>
              <a:ext uri="{FF2B5EF4-FFF2-40B4-BE49-F238E27FC236}">
                <a16:creationId xmlns:a16="http://schemas.microsoft.com/office/drawing/2014/main" id="{8A6056E3-99AD-423A-9739-29DE1E1A1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47" y="365125"/>
            <a:ext cx="8626105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0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BB90-102C-4B53-BE69-43003703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4751-BA52-4C5D-97A6-C14674B8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NodeMCU Compatibility with NodeMCU">
            <a:extLst>
              <a:ext uri="{FF2B5EF4-FFF2-40B4-BE49-F238E27FC236}">
                <a16:creationId xmlns:a16="http://schemas.microsoft.com/office/drawing/2014/main" id="{508B8A8A-233C-4AE0-A8AF-D3B08DDF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66" y="2307493"/>
            <a:ext cx="9369963" cy="338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6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22B9-06F8-42DA-A912-BD30EC84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Hebrew" panose="02040503050201020203" pitchFamily="18" charset="-79"/>
                <a:cs typeface="Adobe Hebrew" panose="02040503050201020203" pitchFamily="18" charset="-79"/>
              </a:rPr>
              <a:t>Arduino Basics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2E2E-27E2-4576-AFDC-E607A346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an open-source physical computing platform based on a simple microcontroller board, and a development environment for writing software for the board.</a:t>
            </a:r>
            <a:endParaRPr lang="en-GB" alt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5C26E-6BE7-4108-A395-89CDD6134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50" y="122260"/>
            <a:ext cx="1731210" cy="164717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0131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FD9037-E58B-4BC2-AA66-AA068A556E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02" y="3545269"/>
            <a:ext cx="3371197" cy="2217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C381E9-CAB3-4812-A60C-BE3C561A1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30" y="3624051"/>
            <a:ext cx="3760080" cy="2247692"/>
          </a:xfrm>
          <a:prstGeom prst="rect">
            <a:avLst/>
          </a:prstGeom>
        </p:spPr>
      </p:pic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01A2CD5E-D3C6-43A8-AFB2-450118EB5972}"/>
              </a:ext>
            </a:extLst>
          </p:cNvPr>
          <p:cNvSpPr/>
          <p:nvPr/>
        </p:nvSpPr>
        <p:spPr bwMode="auto">
          <a:xfrm>
            <a:off x="9565875" y="5712247"/>
            <a:ext cx="1634837" cy="53711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22">
            <a:extLst>
              <a:ext uri="{FF2B5EF4-FFF2-40B4-BE49-F238E27FC236}">
                <a16:creationId xmlns:a16="http://schemas.microsoft.com/office/drawing/2014/main" id="{BEFF0B2B-5635-47E9-BB7D-EE3623A0D040}"/>
              </a:ext>
            </a:extLst>
          </p:cNvPr>
          <p:cNvSpPr/>
          <p:nvPr/>
        </p:nvSpPr>
        <p:spPr bwMode="auto">
          <a:xfrm>
            <a:off x="5920512" y="5600662"/>
            <a:ext cx="1634837" cy="53711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21">
            <a:extLst>
              <a:ext uri="{FF2B5EF4-FFF2-40B4-BE49-F238E27FC236}">
                <a16:creationId xmlns:a16="http://schemas.microsoft.com/office/drawing/2014/main" id="{BCCD995A-9936-483C-82E6-601A3D35385E}"/>
              </a:ext>
            </a:extLst>
          </p:cNvPr>
          <p:cNvSpPr/>
          <p:nvPr/>
        </p:nvSpPr>
        <p:spPr bwMode="auto">
          <a:xfrm>
            <a:off x="6373772" y="3167740"/>
            <a:ext cx="1634837" cy="53711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8FA86625-45AD-4007-913C-DB7FA71C9D2C}"/>
              </a:ext>
            </a:extLst>
          </p:cNvPr>
          <p:cNvSpPr/>
          <p:nvPr/>
        </p:nvSpPr>
        <p:spPr bwMode="auto">
          <a:xfrm>
            <a:off x="8454232" y="2234473"/>
            <a:ext cx="1634837" cy="53711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0EFBBB-99B9-4754-896A-48F7157D8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3" y="934464"/>
            <a:ext cx="3085162" cy="2029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EA0B9D-8D00-4AF1-B37B-8F69A712CE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79" y="1516185"/>
            <a:ext cx="2373680" cy="2373680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5D573B31-53EA-484B-A639-3EF5AF76D467}"/>
              </a:ext>
            </a:extLst>
          </p:cNvPr>
          <p:cNvSpPr/>
          <p:nvPr/>
        </p:nvSpPr>
        <p:spPr bwMode="auto">
          <a:xfrm>
            <a:off x="1678154" y="2624810"/>
            <a:ext cx="1634837" cy="53711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3B993A-83D2-4906-A181-43C4EAA78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27" y="1127124"/>
            <a:ext cx="3371197" cy="1640650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A5DC3B12-946B-40B8-B587-4FBF0E596DD3}"/>
              </a:ext>
            </a:extLst>
          </p:cNvPr>
          <p:cNvSpPr txBox="1"/>
          <p:nvPr/>
        </p:nvSpPr>
        <p:spPr>
          <a:xfrm>
            <a:off x="1805569" y="2641852"/>
            <a:ext cx="1709827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Arduino Nano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24C4CAC1-21B0-4EEE-8D7C-2F9B938E6613}"/>
              </a:ext>
            </a:extLst>
          </p:cNvPr>
          <p:cNvSpPr txBox="1"/>
          <p:nvPr/>
        </p:nvSpPr>
        <p:spPr>
          <a:xfrm>
            <a:off x="9429423" y="2988612"/>
            <a:ext cx="146858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Arduino Mega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2183168C-9E66-4380-BE4F-A126531B9C94}"/>
              </a:ext>
            </a:extLst>
          </p:cNvPr>
          <p:cNvSpPr txBox="1"/>
          <p:nvPr/>
        </p:nvSpPr>
        <p:spPr>
          <a:xfrm>
            <a:off x="6437328" y="3177065"/>
            <a:ext cx="223058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Arduino </a:t>
            </a:r>
            <a:r>
              <a:rPr lang="en-US" sz="2000" dirty="0" err="1"/>
              <a:t>LilyPad</a:t>
            </a:r>
            <a:endParaRPr lang="en-US" sz="2000" dirty="0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E15D02D0-9774-4971-918B-77C991670EE1}"/>
              </a:ext>
            </a:extLst>
          </p:cNvPr>
          <p:cNvSpPr txBox="1"/>
          <p:nvPr/>
        </p:nvSpPr>
        <p:spPr>
          <a:xfrm>
            <a:off x="6096555" y="5720460"/>
            <a:ext cx="14962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Arduino Mini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83FDB1FC-1C48-4B22-B813-A301B2B7BFA0}"/>
              </a:ext>
            </a:extLst>
          </p:cNvPr>
          <p:cNvSpPr txBox="1"/>
          <p:nvPr/>
        </p:nvSpPr>
        <p:spPr>
          <a:xfrm>
            <a:off x="9689599" y="5762770"/>
            <a:ext cx="1847206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Arduino Leonardo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DA5250-44BE-47AC-B423-C8CC5C4405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11" y="3627816"/>
            <a:ext cx="2373680" cy="1744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" name="Rounded Rectangle 22">
            <a:extLst>
              <a:ext uri="{FF2B5EF4-FFF2-40B4-BE49-F238E27FC236}">
                <a16:creationId xmlns:a16="http://schemas.microsoft.com/office/drawing/2014/main" id="{1B46C5A7-3CE0-4716-8683-B21FA1F92877}"/>
              </a:ext>
            </a:extLst>
          </p:cNvPr>
          <p:cNvSpPr/>
          <p:nvPr/>
        </p:nvSpPr>
        <p:spPr bwMode="auto">
          <a:xfrm>
            <a:off x="1299963" y="5523175"/>
            <a:ext cx="1634837" cy="53711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5B9932AB-FE2D-4534-986D-DCF21A1EDE20}"/>
              </a:ext>
            </a:extLst>
          </p:cNvPr>
          <p:cNvSpPr txBox="1"/>
          <p:nvPr/>
        </p:nvSpPr>
        <p:spPr>
          <a:xfrm>
            <a:off x="1476006" y="5642973"/>
            <a:ext cx="14962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Arduino Uno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3C0B043-3A0D-46AF-A4CF-49783B9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11" y="377848"/>
            <a:ext cx="10058400" cy="70230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dobe Hebrew" panose="02040503050201020203" pitchFamily="18" charset="-79"/>
                <a:cs typeface="Adobe Hebrew" panose="02040503050201020203" pitchFamily="18" charset="-79"/>
              </a:rPr>
              <a:t>Types of Arduino Boards</a:t>
            </a:r>
          </a:p>
        </p:txBody>
      </p:sp>
      <p:sp>
        <p:nvSpPr>
          <p:cNvPr id="23" name="Rounded Rectangle 21">
            <a:extLst>
              <a:ext uri="{FF2B5EF4-FFF2-40B4-BE49-F238E27FC236}">
                <a16:creationId xmlns:a16="http://schemas.microsoft.com/office/drawing/2014/main" id="{6745CBCE-B15F-4B7B-ABD1-74D58ADF58D5}"/>
              </a:ext>
            </a:extLst>
          </p:cNvPr>
          <p:cNvSpPr/>
          <p:nvPr/>
        </p:nvSpPr>
        <p:spPr bwMode="auto">
          <a:xfrm>
            <a:off x="9194727" y="2937470"/>
            <a:ext cx="1634837" cy="53711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3D43-8CD9-4646-BE2E-7F38765AC87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90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538D27B-B2E5-44EA-B83D-C913C20D8922}"/>
              </a:ext>
            </a:extLst>
          </p:cNvPr>
          <p:cNvGrpSpPr/>
          <p:nvPr/>
        </p:nvGrpSpPr>
        <p:grpSpPr>
          <a:xfrm>
            <a:off x="1825211" y="827537"/>
            <a:ext cx="9234246" cy="5202926"/>
            <a:chOff x="2068280" y="1022164"/>
            <a:chExt cx="9234246" cy="52029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1C7BE0-E08E-41B6-9093-7394008F7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965" y="1022164"/>
              <a:ext cx="4328486" cy="5202926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1AFD89-00A9-4031-A54E-B66A6F1B30B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05365" y="1810675"/>
              <a:ext cx="720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Elbow Connector 10">
              <a:extLst>
                <a:ext uri="{FF2B5EF4-FFF2-40B4-BE49-F238E27FC236}">
                  <a16:creationId xmlns:a16="http://schemas.microsoft.com/office/drawing/2014/main" id="{4F4C55C8-9E72-4C2F-A9EC-CE1E5903E21D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3482112" y="1831506"/>
              <a:ext cx="1031136" cy="649279"/>
            </a:xfrm>
            <a:prstGeom prst="bentConnector3">
              <a:avLst>
                <a:gd name="adj1" fmla="val 0"/>
              </a:avLst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Elbow Connector 22">
              <a:extLst>
                <a:ext uri="{FF2B5EF4-FFF2-40B4-BE49-F238E27FC236}">
                  <a16:creationId xmlns:a16="http://schemas.microsoft.com/office/drawing/2014/main" id="{E75CA45C-0BAA-43C3-AEAC-1601A08027E1}"/>
                </a:ext>
              </a:extLst>
            </p:cNvPr>
            <p:cNvCxnSpPr/>
            <p:nvPr/>
          </p:nvCxnSpPr>
          <p:spPr bwMode="auto">
            <a:xfrm rot="10800000" flipV="1">
              <a:off x="3535346" y="1831504"/>
              <a:ext cx="1260000" cy="1224483"/>
            </a:xfrm>
            <a:prstGeom prst="bentConnector3">
              <a:avLst>
                <a:gd name="adj1" fmla="val 1041"/>
              </a:avLst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Elbow Connector 30">
              <a:extLst>
                <a:ext uri="{FF2B5EF4-FFF2-40B4-BE49-F238E27FC236}">
                  <a16:creationId xmlns:a16="http://schemas.microsoft.com/office/drawing/2014/main" id="{E9B97E8D-EF9F-42E0-B675-5B8B8E3E18C4}"/>
                </a:ext>
              </a:extLst>
            </p:cNvPr>
            <p:cNvCxnSpPr/>
            <p:nvPr/>
          </p:nvCxnSpPr>
          <p:spPr bwMode="auto">
            <a:xfrm rot="10800000" flipV="1">
              <a:off x="3509996" y="1831504"/>
              <a:ext cx="1548000" cy="1696796"/>
            </a:xfrm>
            <a:prstGeom prst="bentConnector3">
              <a:avLst>
                <a:gd name="adj1" fmla="val 1991"/>
              </a:avLst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Elbow Connector 35">
              <a:extLst>
                <a:ext uri="{FF2B5EF4-FFF2-40B4-BE49-F238E27FC236}">
                  <a16:creationId xmlns:a16="http://schemas.microsoft.com/office/drawing/2014/main" id="{7F680918-CB65-44B8-8CB9-F56BA8270AFF}"/>
                </a:ext>
              </a:extLst>
            </p:cNvPr>
            <p:cNvCxnSpPr/>
            <p:nvPr/>
          </p:nvCxnSpPr>
          <p:spPr bwMode="auto">
            <a:xfrm rot="10800000" flipV="1">
              <a:off x="3505366" y="1842964"/>
              <a:ext cx="1800000" cy="2196000"/>
            </a:xfrm>
            <a:prstGeom prst="bentConnector3">
              <a:avLst>
                <a:gd name="adj1" fmla="val -1113"/>
              </a:avLst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DD9B70-8528-4EB0-A39A-A93C97698DC0}"/>
                </a:ext>
              </a:extLst>
            </p:cNvPr>
            <p:cNvCxnSpPr/>
            <p:nvPr/>
          </p:nvCxnSpPr>
          <p:spPr bwMode="auto">
            <a:xfrm>
              <a:off x="8261400" y="1621761"/>
              <a:ext cx="86576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76A650-5E6C-4B18-9B89-785ACD42F48E}"/>
                </a:ext>
              </a:extLst>
            </p:cNvPr>
            <p:cNvSpPr/>
            <p:nvPr/>
          </p:nvSpPr>
          <p:spPr bwMode="auto">
            <a:xfrm>
              <a:off x="7262980" y="6009310"/>
              <a:ext cx="1060315" cy="19637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C469C1-9081-43C6-A180-EAAFD33CBAFB}"/>
                </a:ext>
              </a:extLst>
            </p:cNvPr>
            <p:cNvSpPr txBox="1"/>
            <p:nvPr/>
          </p:nvSpPr>
          <p:spPr>
            <a:xfrm>
              <a:off x="2386979" y="1539012"/>
              <a:ext cx="1118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VERIFY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4BAAD-991F-4780-B757-CBF1846360ED}"/>
                </a:ext>
              </a:extLst>
            </p:cNvPr>
            <p:cNvSpPr txBox="1"/>
            <p:nvPr/>
          </p:nvSpPr>
          <p:spPr>
            <a:xfrm>
              <a:off x="2131220" y="2245068"/>
              <a:ext cx="126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UPLOAD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0C7CEF-4960-4128-9A8C-91B9873D411B}"/>
                </a:ext>
              </a:extLst>
            </p:cNvPr>
            <p:cNvSpPr txBox="1"/>
            <p:nvPr/>
          </p:nvSpPr>
          <p:spPr>
            <a:xfrm>
              <a:off x="2068280" y="2787433"/>
              <a:ext cx="1514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NEW TAB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382EB3-F576-4051-9FE9-7EA2F4780B08}"/>
                </a:ext>
              </a:extLst>
            </p:cNvPr>
            <p:cNvSpPr txBox="1"/>
            <p:nvPr/>
          </p:nvSpPr>
          <p:spPr>
            <a:xfrm>
              <a:off x="2467706" y="3249098"/>
              <a:ext cx="1118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OPEN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073F10-F4F0-402B-9D12-CEBDA1B9F215}"/>
                </a:ext>
              </a:extLst>
            </p:cNvPr>
            <p:cNvSpPr txBox="1"/>
            <p:nvPr/>
          </p:nvSpPr>
          <p:spPr>
            <a:xfrm>
              <a:off x="2541648" y="3749052"/>
              <a:ext cx="1118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SAVE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7CF17B-5A6F-4674-AE50-387F476DD843}"/>
                </a:ext>
              </a:extLst>
            </p:cNvPr>
            <p:cNvSpPr txBox="1"/>
            <p:nvPr/>
          </p:nvSpPr>
          <p:spPr>
            <a:xfrm>
              <a:off x="9070324" y="1454583"/>
              <a:ext cx="2232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SERIAL MONITOR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75C5EC-FDDF-4A91-936D-689F274BFEC9}"/>
                </a:ext>
              </a:extLst>
            </p:cNvPr>
            <p:cNvSpPr txBox="1"/>
            <p:nvPr/>
          </p:nvSpPr>
          <p:spPr>
            <a:xfrm>
              <a:off x="8842052" y="4087606"/>
              <a:ext cx="21519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BOARD &amp; SERIAL PORT SELECTIONS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5269E-28DE-440B-86A6-05B34A7E83CF}"/>
                </a:ext>
              </a:extLst>
            </p:cNvPr>
            <p:cNvSpPr txBox="1"/>
            <p:nvPr/>
          </p:nvSpPr>
          <p:spPr>
            <a:xfrm>
              <a:off x="5826478" y="3348300"/>
              <a:ext cx="2091447" cy="33855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CODE GOES HERE</a:t>
              </a:r>
            </a:p>
          </p:txBody>
        </p:sp>
        <p:cxnSp>
          <p:nvCxnSpPr>
            <p:cNvPr id="22" name="Elbow Connector 76">
              <a:extLst>
                <a:ext uri="{FF2B5EF4-FFF2-40B4-BE49-F238E27FC236}">
                  <a16:creationId xmlns:a16="http://schemas.microsoft.com/office/drawing/2014/main" id="{48C5234D-5199-4D1A-9C35-4B15FC203D4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323295" y="4281805"/>
              <a:ext cx="583659" cy="1906971"/>
            </a:xfrm>
            <a:prstGeom prst="bent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4" name="Picture 23">
            <a:hlinkClick r:id="rId3" action="ppaction://hlinkfile"/>
            <a:extLst>
              <a:ext uri="{FF2B5EF4-FFF2-40B4-BE49-F238E27FC236}">
                <a16:creationId xmlns:a16="http://schemas.microsoft.com/office/drawing/2014/main" id="{9D889DD9-9808-49A9-B172-06E3B4AA2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005" y="226734"/>
            <a:ext cx="800179" cy="761336"/>
          </a:xfrm>
          <a:prstGeom prst="ellipse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16F36B89-0F43-4C18-8818-A8B068E8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30" y="225441"/>
            <a:ext cx="10058400" cy="70230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dobe Hebrew" panose="02040503050201020203" pitchFamily="18" charset="-79"/>
                <a:cs typeface="Adobe Hebrew" panose="02040503050201020203" pitchFamily="18" charset="-79"/>
              </a:rPr>
              <a:t>Arduino 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3D43-8CD9-4646-BE2E-7F38765AC87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6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959</Words>
  <Application>Microsoft Office PowerPoint</Application>
  <PresentationFormat>Widescreen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Adobe Hebrew</vt:lpstr>
      <vt:lpstr>Arial</vt:lpstr>
      <vt:lpstr>Calibri</vt:lpstr>
      <vt:lpstr>Calibri Light</vt:lpstr>
      <vt:lpstr>Cambria Math</vt:lpstr>
      <vt:lpstr>Lohit Malayalam</vt:lpstr>
      <vt:lpstr>Times New Roman</vt:lpstr>
      <vt:lpstr>Wingdings</vt:lpstr>
      <vt:lpstr>Office Theme</vt:lpstr>
      <vt:lpstr>IoT</vt:lpstr>
      <vt:lpstr>What is an IoT</vt:lpstr>
      <vt:lpstr>IoT-embedded system</vt:lpstr>
      <vt:lpstr>Node MCU</vt:lpstr>
      <vt:lpstr>PowerPoint Presentation</vt:lpstr>
      <vt:lpstr>PowerPoint Presentation</vt:lpstr>
      <vt:lpstr>Arduino Basics</vt:lpstr>
      <vt:lpstr>Types of Arduino Boards</vt:lpstr>
      <vt:lpstr>Arduino IDE</vt:lpstr>
      <vt:lpstr>Basic Coding  structure</vt:lpstr>
      <vt:lpstr>Basic Coding  structure</vt:lpstr>
      <vt:lpstr>PowerPoint Presentation</vt:lpstr>
      <vt:lpstr>PowerPoint Presentation</vt:lpstr>
      <vt:lpstr>Setting up Arduino IDE for NodeMCU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LED Control via Thingspeak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jinesh</dc:creator>
  <cp:lastModifiedBy>jinesh</cp:lastModifiedBy>
  <cp:revision>17</cp:revision>
  <dcterms:created xsi:type="dcterms:W3CDTF">2023-03-04T08:34:59Z</dcterms:created>
  <dcterms:modified xsi:type="dcterms:W3CDTF">2023-03-10T04:54:31Z</dcterms:modified>
</cp:coreProperties>
</file>