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87" r:id="rId5"/>
    <p:sldId id="286" r:id="rId6"/>
    <p:sldId id="288" r:id="rId7"/>
    <p:sldId id="289" r:id="rId8"/>
    <p:sldId id="290" r:id="rId9"/>
    <p:sldId id="295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17B"/>
    <a:srgbClr val="6EA7D9"/>
    <a:srgbClr val="00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Benef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Benef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Benef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owR\Desktop\Claims%20Exp\Top%20100%20Claimants%20By%20Amount%20Summary%20-%20with%20detail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Benef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owR\Desktop\Claims%20Exp\Top%20100%20Claimants%20By%20Amount%20Summary%20-%20with%20details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owR\Desktop\Claims%20Exp\Top%20100%20Claimants%20By%20Claims%20Count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owR\Desktop\Claims%20Exp\Claims%20Summary%20By%20Risk%20and%20Class%20by%20Visit%20Date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Top%2020%20Providers%20By%20Amount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laims%20Exp\Percentage%20Of%20Claims%20By%20Claim%20Typ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FE-4A2D-919F-67436DF412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FE-4A2D-919F-67436DF412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FE-4A2D-919F-67436DF412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FE-4A2D-919F-67436DF412E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RS_MED_0510_Revised!$D$10:$D$13</c:f>
              <c:numCache>
                <c:formatCode>[$-10409]###,###</c:formatCode>
                <c:ptCount val="4"/>
                <c:pt idx="0">
                  <c:v>2801</c:v>
                </c:pt>
                <c:pt idx="1">
                  <c:v>371</c:v>
                </c:pt>
                <c:pt idx="2">
                  <c:v>182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FE-4A2D-919F-67436DF412EF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36FE-4A2D-919F-67436DF412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36FE-4A2D-919F-67436DF412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36FE-4A2D-919F-67436DF412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36FE-4A2D-919F-67436DF412E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RS_MED_0510_Revised!$E$10:$E$13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36FE-4A2D-919F-67436DF412EF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6FE-4A2D-919F-67436DF412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6FE-4A2D-919F-67436DF412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6FE-4A2D-919F-67436DF412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6FE-4A2D-919F-67436DF412E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RS_MED_0510_Revised!$F$10:$F$13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36FE-4A2D-919F-67436DF412E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F7-4D30-B985-53A4B31D7B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F7-4D30-B985-53A4B31D7B1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RS_MED_0512_Revised!$C$10:$C$11</c:f>
              <c:strCache>
                <c:ptCount val="2"/>
                <c:pt idx="0">
                  <c:v>Out Patient</c:v>
                </c:pt>
                <c:pt idx="1">
                  <c:v>In Patient</c:v>
                </c:pt>
              </c:strCache>
            </c:strRef>
          </c:cat>
          <c:val>
            <c:numRef>
              <c:f>RS_MED_0512_Revised!$Q$10:$Q$11</c:f>
              <c:numCache>
                <c:formatCode>[$-10409]#,##0.00%</c:formatCode>
                <c:ptCount val="2"/>
                <c:pt idx="0">
                  <c:v>0.73717861373956461</c:v>
                </c:pt>
                <c:pt idx="1">
                  <c:v>0.26282138626043539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F7-4D30-B985-53A4B31D7B1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632847405256386"/>
          <c:y val="4.0552794729971198E-2"/>
          <c:w val="0.2665713565119317"/>
          <c:h val="0.8648155205758116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2C-4B50-BAD7-21F9339A3D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2C-4B50-BAD7-21F9339A3DD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RS_MED_0499_Revised!$H$48:$H$49</c:f>
              <c:strCache>
                <c:ptCount val="2"/>
                <c:pt idx="0">
                  <c:v>Top 20 Providers</c:v>
                </c:pt>
                <c:pt idx="1">
                  <c:v>Othe Providers</c:v>
                </c:pt>
              </c:strCache>
            </c:strRef>
          </c:cat>
          <c:val>
            <c:numRef>
              <c:f>RS_MED_0499_Revised!$AM$32:$AM$34</c:f>
              <c:numCache>
                <c:formatCode>[$-10409]#,##0.00%</c:formatCode>
                <c:ptCount val="2"/>
                <c:pt idx="0">
                  <c:v>0.54201307094213291</c:v>
                </c:pt>
                <c:pt idx="1">
                  <c:v>0.45798692905786703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2C-4B50-BAD7-21F9339A3DD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20 PROVIDERS BY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7930-4214-8DC6-17DE7E2F0F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RS_MED_0499_Revised!$E$10:$J$29</c:f>
              <c:strCache>
                <c:ptCount val="20"/>
                <c:pt idx="0">
                  <c:v>DR. SULIMAN AL HABIB HOSPITAL - RUH - RIYAAN</c:v>
                </c:pt>
                <c:pt idx="1">
                  <c:v>AL HAYAT HOSPITAL (JEDDAH)</c:v>
                </c:pt>
                <c:pt idx="2">
                  <c:v>AL HAMRA HOSPITAL (JEDDAH)</c:v>
                </c:pt>
                <c:pt idx="3">
                  <c:v>MAGRABI HOSPITAL - EYE ,ENT,DENTAL (JEDDAH)</c:v>
                </c:pt>
                <c:pt idx="4">
                  <c:v>TAJ POLYCLINIC - JEDDAH</c:v>
                </c:pt>
                <c:pt idx="5">
                  <c:v>AL ZAFER HOSPITAL (NAJRAN)</c:v>
                </c:pt>
                <c:pt idx="6">
                  <c:v>AL HAMMADI HOSPITAL RYD</c:v>
                </c:pt>
                <c:pt idx="7">
                  <c:v>OBEID SPECIALIZED HOSPITAL - RIYADH</c:v>
                </c:pt>
                <c:pt idx="8">
                  <c:v>RABIA HOSPITAL-RIYADH</c:v>
                </c:pt>
                <c:pt idx="9">
                  <c:v>AL HAYAT NATIONAL HOSPITAL-K. MUSHAIT</c:v>
                </c:pt>
                <c:pt idx="10">
                  <c:v>SAAD SPECIALIST HOSPITAL - KHOBAR</c:v>
                </c:pt>
                <c:pt idx="11">
                  <c:v>AL MANA GENERAL HOSPITAL (DAMMAM)</c:v>
                </c:pt>
                <c:pt idx="12">
                  <c:v>PRINCE FAHAD BIN SULTAN HOSPITAL CO. LTD</c:v>
                </c:pt>
                <c:pt idx="13">
                  <c:v>BADR AL RABIE DISPENSARY-DAMMAM</c:v>
                </c:pt>
                <c:pt idx="14">
                  <c:v>DR SULAIMAN AL-HABIB MED. CEN.-RIYADH</c:v>
                </c:pt>
                <c:pt idx="15">
                  <c:v>BIN RUSHED MEDICAL CEN.-RIYADH</c:v>
                </c:pt>
                <c:pt idx="16">
                  <c:v>AL ABEER POLYCLINIC - JEDDAH</c:v>
                </c:pt>
                <c:pt idx="17">
                  <c:v>GHODRAN GENERAL HOSPITAL - BALJURASHI</c:v>
                </c:pt>
                <c:pt idx="18">
                  <c:v>DR SOLIMAN FAKEEH HOSPITAL  JED</c:v>
                </c:pt>
                <c:pt idx="19">
                  <c:v>DALLAH HOSPITAL</c:v>
                </c:pt>
              </c:strCache>
            </c:strRef>
          </c:cat>
          <c:val>
            <c:numRef>
              <c:f>RS_MED_0499_Revised!$AL$10:$AL$29</c:f>
              <c:numCache>
                <c:formatCode>[$-10409]#,##0.00%</c:formatCode>
                <c:ptCount val="20"/>
                <c:pt idx="0">
                  <c:v>8.8799820843679531E-2</c:v>
                </c:pt>
                <c:pt idx="1">
                  <c:v>4.1806372824814968E-2</c:v>
                </c:pt>
                <c:pt idx="2">
                  <c:v>3.7870028057846866E-2</c:v>
                </c:pt>
                <c:pt idx="3">
                  <c:v>3.6199526920307527E-2</c:v>
                </c:pt>
                <c:pt idx="4">
                  <c:v>3.3613158401353864E-2</c:v>
                </c:pt>
                <c:pt idx="5">
                  <c:v>3.3579891053851389E-2</c:v>
                </c:pt>
                <c:pt idx="6">
                  <c:v>2.8052346453820386E-2</c:v>
                </c:pt>
                <c:pt idx="7">
                  <c:v>2.6347130026902144E-2</c:v>
                </c:pt>
                <c:pt idx="8">
                  <c:v>2.4682385341213021E-2</c:v>
                </c:pt>
                <c:pt idx="9">
                  <c:v>2.196428942715932E-2</c:v>
                </c:pt>
                <c:pt idx="10">
                  <c:v>2.1146952724653591E-2</c:v>
                </c:pt>
                <c:pt idx="11">
                  <c:v>1.9158743121117292E-2</c:v>
                </c:pt>
                <c:pt idx="12">
                  <c:v>1.8520500936681547E-2</c:v>
                </c:pt>
                <c:pt idx="13">
                  <c:v>1.6943171327325229E-2</c:v>
                </c:pt>
                <c:pt idx="14">
                  <c:v>1.6517600020447765E-2</c:v>
                </c:pt>
                <c:pt idx="15">
                  <c:v>1.6451003523045651E-2</c:v>
                </c:pt>
                <c:pt idx="16">
                  <c:v>1.5560325032932953E-2</c:v>
                </c:pt>
                <c:pt idx="17">
                  <c:v>1.5080385274378143E-2</c:v>
                </c:pt>
                <c:pt idx="18">
                  <c:v>1.5078919674673947E-2</c:v>
                </c:pt>
                <c:pt idx="19">
                  <c:v>1.4640519955927828E-2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E-4EB4-ACB5-E92EB78EFB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33193663"/>
        <c:axId val="2047272191"/>
      </c:barChart>
      <c:catAx>
        <c:axId val="213319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272191"/>
        <c:crosses val="autoZero"/>
        <c:auto val="1"/>
        <c:lblAlgn val="ctr"/>
        <c:lblOffset val="100"/>
        <c:noMultiLvlLbl val="0"/>
      </c:catAx>
      <c:valAx>
        <c:axId val="204727219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$-10409]#,##0.00%" sourceLinked="1"/>
        <c:majorTickMark val="none"/>
        <c:minorTickMark val="none"/>
        <c:tickLblPos val="nextTo"/>
        <c:crossAx val="213319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u="none" strike="noStrike" baseline="0" dirty="0">
                <a:effectLst/>
              </a:rPr>
              <a:t>IN PATIENT </a:t>
            </a:r>
            <a:r>
              <a:rPr lang="en-GB" dirty="0"/>
              <a:t>CLAIMS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 - DONE!'!$B$3:$B$22</c:f>
              <c:strCache>
                <c:ptCount val="20"/>
                <c:pt idx="0">
                  <c:v>DR. SULIMAN AL HABIB HOSPITAL - RUH - RIYAAN</c:v>
                </c:pt>
                <c:pt idx="1">
                  <c:v>AL HAYAT HOSPITAL (JEDDAH)</c:v>
                </c:pt>
                <c:pt idx="2">
                  <c:v>AL HAMRA HOSPITAL (JEDDAH)</c:v>
                </c:pt>
                <c:pt idx="3">
                  <c:v>MAGRABI HOSPITAL - EYE ,ENT,DENTAL (JEDDAH)</c:v>
                </c:pt>
                <c:pt idx="4">
                  <c:v>TAJ POLYCLINIC - JEDDAH</c:v>
                </c:pt>
                <c:pt idx="5">
                  <c:v>AL ZAFER HOSPITAL (NAJRAN)</c:v>
                </c:pt>
                <c:pt idx="6">
                  <c:v>AL HAMMADI HOSPITAL RYD</c:v>
                </c:pt>
                <c:pt idx="7">
                  <c:v>OBEID SPECIALIZED HOSPITAL - RIYADH</c:v>
                </c:pt>
                <c:pt idx="8">
                  <c:v>RABIA HOSPITAL-RIYADH</c:v>
                </c:pt>
                <c:pt idx="9">
                  <c:v>AL HAYAT NATIONAL HOSPITAL-K. MUSHAIT</c:v>
                </c:pt>
                <c:pt idx="10">
                  <c:v>SAAD SPECIALIST HOSPITAL - KHOBAR</c:v>
                </c:pt>
                <c:pt idx="11">
                  <c:v>AL MANA GENERAL HOSPITAL (DAMMAM)</c:v>
                </c:pt>
                <c:pt idx="12">
                  <c:v>PRINCE FAHAD BIN SULTAN HOSPITAL CO. LTD</c:v>
                </c:pt>
                <c:pt idx="13">
                  <c:v>BADR AL RABIE DISPENSARY-DAMMAM</c:v>
                </c:pt>
                <c:pt idx="14">
                  <c:v>DR SULAIMAN AL-HABIB MED. CEN.-RIYADH</c:v>
                </c:pt>
                <c:pt idx="15">
                  <c:v>BIN RUSHED MEDICAL CEN.-RIYADH</c:v>
                </c:pt>
                <c:pt idx="16">
                  <c:v>AL ABEER POLYCLINIC - JEDDAH</c:v>
                </c:pt>
                <c:pt idx="17">
                  <c:v>GHODRAN GENERAL HOSPITAL - BALJURASHI</c:v>
                </c:pt>
                <c:pt idx="18">
                  <c:v>DR SOLIMAN FAKEEH HOSPITAL  JED</c:v>
                </c:pt>
                <c:pt idx="19">
                  <c:v>DALLAH HOSPITAL</c:v>
                </c:pt>
              </c:strCache>
            </c:strRef>
          </c:cat>
          <c:val>
            <c:numRef>
              <c:f>'IN - DONE!'!$C$3:$C$22</c:f>
              <c:numCache>
                <c:formatCode>General</c:formatCode>
                <c:ptCount val="20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3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1-49CB-BFFF-70DDB7AAE0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39122384"/>
        <c:axId val="1057742368"/>
      </c:barChart>
      <c:catAx>
        <c:axId val="93912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742368"/>
        <c:crosses val="autoZero"/>
        <c:auto val="1"/>
        <c:lblAlgn val="ctr"/>
        <c:lblOffset val="100"/>
        <c:noMultiLvlLbl val="0"/>
      </c:catAx>
      <c:valAx>
        <c:axId val="1057742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912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CLAIM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92-47B5-998D-73C198440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92-47B5-998D-73C198440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92-47B5-998D-73C198440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92-47B5-998D-73C1984404A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RS_MED_0510_Revised!$G$10:$G$13</c:f>
              <c:numCache>
                <c:formatCode>[$-10409]###,###</c:formatCode>
                <c:ptCount val="4"/>
                <c:pt idx="0">
                  <c:v>863363.22</c:v>
                </c:pt>
                <c:pt idx="1">
                  <c:v>122987.2</c:v>
                </c:pt>
                <c:pt idx="2">
                  <c:v>116259.01</c:v>
                </c:pt>
                <c:pt idx="3">
                  <c:v>30032.720000000001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2-47B5-998D-73C1984404A0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A92-47B5-998D-73C198440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A92-47B5-998D-73C198440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FA92-47B5-998D-73C198440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FA92-47B5-998D-73C1984404A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RS_MED_0510_Revised!$H$10:$H$13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FA92-47B5-998D-73C1984404A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</a:t>
            </a:r>
            <a:r>
              <a:rPr lang="en-GB" baseline="0" dirty="0"/>
              <a:t> PATIENT CLAIM AMOUNT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 - DONE!'!$B$3:$B$22</c:f>
              <c:strCache>
                <c:ptCount val="20"/>
                <c:pt idx="0">
                  <c:v>DR. SULIMAN AL HABIB HOSPITAL - RUH - RIYAAN</c:v>
                </c:pt>
                <c:pt idx="1">
                  <c:v>AL HAYAT HOSPITAL (JEDDAH)</c:v>
                </c:pt>
                <c:pt idx="2">
                  <c:v>AL HAMRA HOSPITAL (JEDDAH)</c:v>
                </c:pt>
                <c:pt idx="3">
                  <c:v>MAGRABI HOSPITAL - EYE ,ENT,DENTAL (JEDDAH)</c:v>
                </c:pt>
                <c:pt idx="4">
                  <c:v>TAJ POLYCLINIC - JEDDAH</c:v>
                </c:pt>
                <c:pt idx="5">
                  <c:v>AL ZAFER HOSPITAL (NAJRAN)</c:v>
                </c:pt>
                <c:pt idx="6">
                  <c:v>AL HAMMADI HOSPITAL RYD</c:v>
                </c:pt>
                <c:pt idx="7">
                  <c:v>OBEID SPECIALIZED HOSPITAL - RIYADH</c:v>
                </c:pt>
                <c:pt idx="8">
                  <c:v>RABIA HOSPITAL-RIYADH</c:v>
                </c:pt>
                <c:pt idx="9">
                  <c:v>AL HAYAT NATIONAL HOSPITAL-K. MUSHAIT</c:v>
                </c:pt>
                <c:pt idx="10">
                  <c:v>SAAD SPECIALIST HOSPITAL - KHOBAR</c:v>
                </c:pt>
                <c:pt idx="11">
                  <c:v>AL MANA GENERAL HOSPITAL (DAMMAM)</c:v>
                </c:pt>
                <c:pt idx="12">
                  <c:v>PRINCE FAHAD BIN SULTAN HOSPITAL CO. LTD</c:v>
                </c:pt>
                <c:pt idx="13">
                  <c:v>BADR AL RABIE DISPENSARY-DAMMAM</c:v>
                </c:pt>
                <c:pt idx="14">
                  <c:v>DR SULAIMAN AL-HABIB MED. CEN.-RIYADH</c:v>
                </c:pt>
                <c:pt idx="15">
                  <c:v>BIN RUSHED MEDICAL CEN.-RIYADH</c:v>
                </c:pt>
                <c:pt idx="16">
                  <c:v>AL ABEER POLYCLINIC - JEDDAH</c:v>
                </c:pt>
                <c:pt idx="17">
                  <c:v>GHODRAN GENERAL HOSPITAL - BALJURASHI</c:v>
                </c:pt>
                <c:pt idx="18">
                  <c:v>DR SOLIMAN FAKEEH HOSPITAL  JED</c:v>
                </c:pt>
                <c:pt idx="19">
                  <c:v>DALLAH HOSPITAL</c:v>
                </c:pt>
              </c:strCache>
            </c:strRef>
          </c:cat>
          <c:val>
            <c:numRef>
              <c:f>'IN - DONE!'!$D$3:$D$22</c:f>
              <c:numCache>
                <c:formatCode>#,##0</c:formatCode>
                <c:ptCount val="20"/>
                <c:pt idx="0">
                  <c:v>23404</c:v>
                </c:pt>
                <c:pt idx="1">
                  <c:v>15330</c:v>
                </c:pt>
                <c:pt idx="2">
                  <c:v>34856</c:v>
                </c:pt>
                <c:pt idx="3">
                  <c:v>40300</c:v>
                </c:pt>
                <c:pt idx="4" formatCode="General">
                  <c:v>0</c:v>
                </c:pt>
                <c:pt idx="5">
                  <c:v>5000</c:v>
                </c:pt>
                <c:pt idx="6">
                  <c:v>6080</c:v>
                </c:pt>
                <c:pt idx="7">
                  <c:v>13847</c:v>
                </c:pt>
                <c:pt idx="8">
                  <c:v>13276</c:v>
                </c:pt>
                <c:pt idx="9">
                  <c:v>7452</c:v>
                </c:pt>
                <c:pt idx="10">
                  <c:v>5743</c:v>
                </c:pt>
                <c:pt idx="11">
                  <c:v>6749</c:v>
                </c:pt>
                <c:pt idx="12">
                  <c:v>16909</c:v>
                </c:pt>
                <c:pt idx="13" formatCode="General">
                  <c:v>0</c:v>
                </c:pt>
                <c:pt idx="14" formatCode="General">
                  <c:v>0</c:v>
                </c:pt>
                <c:pt idx="15">
                  <c:v>16500</c:v>
                </c:pt>
                <c:pt idx="16" formatCode="General">
                  <c:v>0</c:v>
                </c:pt>
                <c:pt idx="17">
                  <c:v>16180</c:v>
                </c:pt>
                <c:pt idx="18">
                  <c:v>14018</c:v>
                </c:pt>
                <c:pt idx="19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8-44B4-9200-C988311AFE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60434640"/>
        <c:axId val="932790288"/>
      </c:barChart>
      <c:catAx>
        <c:axId val="10604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90288"/>
        <c:crosses val="autoZero"/>
        <c:auto val="1"/>
        <c:lblAlgn val="ctr"/>
        <c:lblOffset val="100"/>
        <c:noMultiLvlLbl val="0"/>
      </c:catAx>
      <c:valAx>
        <c:axId val="932790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0604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 dirty="0">
                <a:effectLst/>
              </a:rPr>
              <a:t>OUT PATIENT CLAIMS COUNT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99-4821-9AC6-38A95A8464B4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99-4821-9AC6-38A95A8464B4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99-4821-9AC6-38A95A8464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'out-DONE'!$B$3:$B$22</c:f>
              <c:strCache>
                <c:ptCount val="20"/>
                <c:pt idx="0">
                  <c:v>DR. SULIMAN AL HABIB HOSPITAL - RUH - RIYAAN</c:v>
                </c:pt>
                <c:pt idx="1">
                  <c:v>AL HAYAT HOSPITAL (JEDDAH)</c:v>
                </c:pt>
                <c:pt idx="2">
                  <c:v>AL HAMRA HOSPITAL (JEDDAH)</c:v>
                </c:pt>
                <c:pt idx="3">
                  <c:v>MAGRABI HOSPITAL - EYE ,ENT,DENTAL (JEDDAH)</c:v>
                </c:pt>
                <c:pt idx="4">
                  <c:v>TAJ POLYCLINIC - JEDDAH</c:v>
                </c:pt>
                <c:pt idx="5">
                  <c:v>AL ZAFER HOSPITAL (NAJRAN)</c:v>
                </c:pt>
                <c:pt idx="6">
                  <c:v>AL HAMMADI HOSPITAL RYD</c:v>
                </c:pt>
                <c:pt idx="7">
                  <c:v>OBEID SPECIALIZED HOSPITAL - RIYADH</c:v>
                </c:pt>
                <c:pt idx="8">
                  <c:v>RABIA HOSPITAL-RIYADH</c:v>
                </c:pt>
                <c:pt idx="9">
                  <c:v>AL HAYAT NATIONAL HOSPITAL-K. MUSHAIT</c:v>
                </c:pt>
                <c:pt idx="10">
                  <c:v>SAAD SPECIALIST HOSPITAL - KHOBAR</c:v>
                </c:pt>
                <c:pt idx="11">
                  <c:v>AL MANA GENERAL HOSPITAL (DAMMAM)</c:v>
                </c:pt>
                <c:pt idx="12">
                  <c:v>PRINCE FAHAD BIN SULTAN HOSPITAL CO. LTD</c:v>
                </c:pt>
                <c:pt idx="13">
                  <c:v>BADR AL RABIE DISPENSARY-DAMMAM</c:v>
                </c:pt>
                <c:pt idx="14">
                  <c:v>DR SULAIMAN AL-HABIB MED. CEN.-RIYADH</c:v>
                </c:pt>
                <c:pt idx="15">
                  <c:v>BIN RUSHED MEDICAL CEN.-RIYADH</c:v>
                </c:pt>
                <c:pt idx="16">
                  <c:v>AL ABEER POLYCLINIC - JEDDAH</c:v>
                </c:pt>
                <c:pt idx="17">
                  <c:v>GHODRAN GENERAL HOSPITAL - BALJURASHI</c:v>
                </c:pt>
                <c:pt idx="18">
                  <c:v>DR SOLIMAN FAKEEH HOSPITAL  JED</c:v>
                </c:pt>
                <c:pt idx="19">
                  <c:v>DALLAH HOSPITAL</c:v>
                </c:pt>
              </c:strCache>
            </c:strRef>
          </c:cat>
          <c:val>
            <c:numRef>
              <c:f>'out-DONE'!$C$3:$C$22</c:f>
              <c:numCache>
                <c:formatCode>General</c:formatCode>
                <c:ptCount val="20"/>
                <c:pt idx="0">
                  <c:v>86</c:v>
                </c:pt>
                <c:pt idx="1">
                  <c:v>139</c:v>
                </c:pt>
                <c:pt idx="2">
                  <c:v>25</c:v>
                </c:pt>
                <c:pt idx="3">
                  <c:v>9</c:v>
                </c:pt>
                <c:pt idx="4">
                  <c:v>253</c:v>
                </c:pt>
                <c:pt idx="5">
                  <c:v>87</c:v>
                </c:pt>
                <c:pt idx="6">
                  <c:v>42</c:v>
                </c:pt>
                <c:pt idx="7">
                  <c:v>72</c:v>
                </c:pt>
                <c:pt idx="8">
                  <c:v>79</c:v>
                </c:pt>
                <c:pt idx="9">
                  <c:v>57</c:v>
                </c:pt>
                <c:pt idx="10">
                  <c:v>15</c:v>
                </c:pt>
                <c:pt idx="11">
                  <c:v>36</c:v>
                </c:pt>
                <c:pt idx="12">
                  <c:v>16</c:v>
                </c:pt>
                <c:pt idx="13">
                  <c:v>138</c:v>
                </c:pt>
                <c:pt idx="14">
                  <c:v>20</c:v>
                </c:pt>
                <c:pt idx="15">
                  <c:v>4</c:v>
                </c:pt>
                <c:pt idx="16">
                  <c:v>119</c:v>
                </c:pt>
                <c:pt idx="17">
                  <c:v>6</c:v>
                </c:pt>
                <c:pt idx="18">
                  <c:v>7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9-4821-9AC6-38A95A8464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51095904"/>
        <c:axId val="936123552"/>
      </c:barChart>
      <c:catAx>
        <c:axId val="8510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123552"/>
        <c:crosses val="autoZero"/>
        <c:auto val="1"/>
        <c:lblAlgn val="ctr"/>
        <c:lblOffset val="100"/>
        <c:noMultiLvlLbl val="0"/>
      </c:catAx>
      <c:valAx>
        <c:axId val="93612355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109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 dirty="0">
                <a:effectLst/>
              </a:rPr>
              <a:t>OUT PATIENT CLAIMS AMOUNT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AB-4368-8457-11A985A38D57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1AB-4368-8457-11A985A38D57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AB-4368-8457-11A985A38D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'out-DONE'!$B$3:$B$22</c:f>
              <c:strCache>
                <c:ptCount val="20"/>
                <c:pt idx="0">
                  <c:v>DR. SULIMAN AL HABIB HOSPITAL - RUH - RIYAAN</c:v>
                </c:pt>
                <c:pt idx="1">
                  <c:v>AL HAYAT HOSPITAL (JEDDAH)</c:v>
                </c:pt>
                <c:pt idx="2">
                  <c:v>AL HAMRA HOSPITAL (JEDDAH)</c:v>
                </c:pt>
                <c:pt idx="3">
                  <c:v>MAGRABI HOSPITAL - EYE ,ENT,DENTAL (JEDDAH)</c:v>
                </c:pt>
                <c:pt idx="4">
                  <c:v>TAJ POLYCLINIC - JEDDAH</c:v>
                </c:pt>
                <c:pt idx="5">
                  <c:v>AL ZAFER HOSPITAL (NAJRAN)</c:v>
                </c:pt>
                <c:pt idx="6">
                  <c:v>AL HAMMADI HOSPITAL RYD</c:v>
                </c:pt>
                <c:pt idx="7">
                  <c:v>OBEID SPECIALIZED HOSPITAL - RIYADH</c:v>
                </c:pt>
                <c:pt idx="8">
                  <c:v>RABIA HOSPITAL-RIYADH</c:v>
                </c:pt>
                <c:pt idx="9">
                  <c:v>AL HAYAT NATIONAL HOSPITAL-K. MUSHAIT</c:v>
                </c:pt>
                <c:pt idx="10">
                  <c:v>SAAD SPECIALIST HOSPITAL - KHOBAR</c:v>
                </c:pt>
                <c:pt idx="11">
                  <c:v>AL MANA GENERAL HOSPITAL (DAMMAM)</c:v>
                </c:pt>
                <c:pt idx="12">
                  <c:v>PRINCE FAHAD BIN SULTAN HOSPITAL CO. LTD</c:v>
                </c:pt>
                <c:pt idx="13">
                  <c:v>BADR AL RABIE DISPENSARY-DAMMAM</c:v>
                </c:pt>
                <c:pt idx="14">
                  <c:v>DR SULAIMAN AL-HABIB MED. CEN.-RIYADH</c:v>
                </c:pt>
                <c:pt idx="15">
                  <c:v>BIN RUSHED MEDICAL CEN.-RIYADH</c:v>
                </c:pt>
                <c:pt idx="16">
                  <c:v>AL ABEER POLYCLINIC - JEDDAH</c:v>
                </c:pt>
                <c:pt idx="17">
                  <c:v>GHODRAN GENERAL HOSPITAL - BALJURASHI</c:v>
                </c:pt>
                <c:pt idx="18">
                  <c:v>DR SOLIMAN FAKEEH HOSPITAL  JED</c:v>
                </c:pt>
                <c:pt idx="19">
                  <c:v>DALLAH HOSPITAL</c:v>
                </c:pt>
              </c:strCache>
            </c:strRef>
          </c:cat>
          <c:val>
            <c:numRef>
              <c:f>'out-DONE'!$D$3:$D$22</c:f>
              <c:numCache>
                <c:formatCode>#,##0</c:formatCode>
                <c:ptCount val="20"/>
                <c:pt idx="0">
                  <c:v>77175</c:v>
                </c:pt>
                <c:pt idx="1">
                  <c:v>32021</c:v>
                </c:pt>
                <c:pt idx="2">
                  <c:v>8037</c:v>
                </c:pt>
                <c:pt idx="3" formatCode="General">
                  <c:v>701</c:v>
                </c:pt>
                <c:pt idx="4">
                  <c:v>38072</c:v>
                </c:pt>
                <c:pt idx="5">
                  <c:v>33034</c:v>
                </c:pt>
                <c:pt idx="6">
                  <c:v>25693</c:v>
                </c:pt>
                <c:pt idx="7">
                  <c:v>15995</c:v>
                </c:pt>
                <c:pt idx="8">
                  <c:v>14680</c:v>
                </c:pt>
                <c:pt idx="9">
                  <c:v>17426</c:v>
                </c:pt>
                <c:pt idx="10">
                  <c:v>18209</c:v>
                </c:pt>
                <c:pt idx="11">
                  <c:v>14951</c:v>
                </c:pt>
                <c:pt idx="12">
                  <c:v>4068</c:v>
                </c:pt>
                <c:pt idx="13">
                  <c:v>19191</c:v>
                </c:pt>
                <c:pt idx="14">
                  <c:v>18709</c:v>
                </c:pt>
                <c:pt idx="15">
                  <c:v>2133</c:v>
                </c:pt>
                <c:pt idx="16">
                  <c:v>17624</c:v>
                </c:pt>
                <c:pt idx="17" formatCode="General">
                  <c:v>901</c:v>
                </c:pt>
                <c:pt idx="18">
                  <c:v>3061</c:v>
                </c:pt>
                <c:pt idx="19">
                  <c:v>16582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B-4368-8457-11A985A38D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54-49EC-9B37-84F95919AE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54-49EC-9B37-84F95919AE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54-49EC-9B37-84F95919AE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54-49EC-9B37-84F95919AE4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RS_MED_0510_Revised!$I$10:$I$13</c:f>
              <c:numCache>
                <c:formatCode>[$-10409]#,##0.00%</c:formatCode>
                <c:ptCount val="4"/>
                <c:pt idx="0">
                  <c:v>0.81495490253127723</c:v>
                </c:pt>
                <c:pt idx="1">
                  <c:v>0.1079429735234216</c:v>
                </c:pt>
                <c:pt idx="2">
                  <c:v>5.2953156822810592E-2</c:v>
                </c:pt>
                <c:pt idx="3">
                  <c:v>2.4148967122490542E-2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54-49EC-9B37-84F95919AE4B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Claims 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33-4E31-AE02-564845EB2B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33-4E31-AE02-564845EB2B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33-4E31-AE02-564845EB2B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33-4E31-AE02-564845EB2B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F33-4E31-AE02-564845EB2B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F33-4E31-AE02-564845EB2B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F33-4E31-AE02-564845EB2B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F33-4E31-AE02-564845EB2B1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F33-4E31-AE02-564845EB2B1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F33-4E31-AE02-564845EB2B1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F33-4E31-AE02-564845EB2B1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F33-4E31-AE02-564845EB2B1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0F33-4E31-AE02-564845EB2B1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0F33-4E31-AE02-564845EB2B1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Sheet1!$A$24:$A$37</c:f>
              <c:strCache>
                <c:ptCount val="14"/>
                <c:pt idx="0">
                  <c:v>Saudi Arabia</c:v>
                </c:pt>
                <c:pt idx="1">
                  <c:v>Pakistan</c:v>
                </c:pt>
                <c:pt idx="2">
                  <c:v>Jordan</c:v>
                </c:pt>
                <c:pt idx="3">
                  <c:v>India</c:v>
                </c:pt>
                <c:pt idx="4">
                  <c:v>Philippines</c:v>
                </c:pt>
                <c:pt idx="5">
                  <c:v>Sudan</c:v>
                </c:pt>
                <c:pt idx="6">
                  <c:v>#N/A</c:v>
                </c:pt>
                <c:pt idx="7">
                  <c:v>Egypt</c:v>
                </c:pt>
                <c:pt idx="8">
                  <c:v>Nepal</c:v>
                </c:pt>
                <c:pt idx="9">
                  <c:v>South Africa</c:v>
                </c:pt>
                <c:pt idx="10">
                  <c:v>Unknown             </c:v>
                </c:pt>
                <c:pt idx="11">
                  <c:v>Yemen</c:v>
                </c:pt>
                <c:pt idx="12">
                  <c:v>Canada</c:v>
                </c:pt>
                <c:pt idx="13">
                  <c:v>Bulgaria</c:v>
                </c:pt>
              </c:strCache>
            </c:strRef>
          </c:cat>
          <c:val>
            <c:numRef>
              <c:f>Sheet1!$B$24:$B$37</c:f>
              <c:numCache>
                <c:formatCode>#,##0</c:formatCode>
                <c:ptCount val="14"/>
                <c:pt idx="0">
                  <c:v>223084</c:v>
                </c:pt>
                <c:pt idx="1">
                  <c:v>109696</c:v>
                </c:pt>
                <c:pt idx="2">
                  <c:v>43373</c:v>
                </c:pt>
                <c:pt idx="3">
                  <c:v>38209</c:v>
                </c:pt>
                <c:pt idx="4">
                  <c:v>37231</c:v>
                </c:pt>
                <c:pt idx="5">
                  <c:v>32474</c:v>
                </c:pt>
                <c:pt idx="6">
                  <c:v>24898</c:v>
                </c:pt>
                <c:pt idx="7">
                  <c:v>22096</c:v>
                </c:pt>
                <c:pt idx="8">
                  <c:v>11840</c:v>
                </c:pt>
                <c:pt idx="9">
                  <c:v>9817</c:v>
                </c:pt>
                <c:pt idx="10">
                  <c:v>8652</c:v>
                </c:pt>
                <c:pt idx="11">
                  <c:v>7642</c:v>
                </c:pt>
                <c:pt idx="12">
                  <c:v>4210</c:v>
                </c:pt>
                <c:pt idx="13">
                  <c:v>2807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F33-4E31-AE02-564845EB2B1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</a:t>
            </a:r>
            <a:r>
              <a:rPr lang="en-GB" baseline="0"/>
              <a:t> AMOUNT %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CC-465B-BAE4-A968571984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CC-465B-BAE4-A968571984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CC-465B-BAE4-A968571984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CC-465B-BAE4-A968571984E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RS_MED_0510_Revised!$C$10:$C$13</c:f>
              <c:strCache>
                <c:ptCount val="4"/>
                <c:pt idx="0">
                  <c:v>GENERAL BASIC</c:v>
                </c:pt>
                <c:pt idx="1">
                  <c:v>DENTAL</c:v>
                </c:pt>
                <c:pt idx="2">
                  <c:v>MATERNITY</c:v>
                </c:pt>
                <c:pt idx="3">
                  <c:v>OPTICAL</c:v>
                </c:pt>
              </c:strCache>
            </c:strRef>
          </c:cat>
          <c:val>
            <c:numRef>
              <c:f>RS_MED_0510_Revised!$P$10:$P$13</c:f>
              <c:numCache>
                <c:formatCode>[$-10409]#,##0.00%</c:formatCode>
                <c:ptCount val="4"/>
                <c:pt idx="0">
                  <c:v>0.76225595171431682</c:v>
                </c:pt>
                <c:pt idx="1">
                  <c:v>0.10858433972283302</c:v>
                </c:pt>
                <c:pt idx="2">
                  <c:v>0.10264407871453486</c:v>
                </c:pt>
                <c:pt idx="3">
                  <c:v>2.6515629848315285E-2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CC-465B-BAE4-A968571984E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Claims 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Members 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91-4AE1-9D96-050DF4C89C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91-4AE1-9D96-050DF4C89C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91-4AE1-9D96-050DF4C89C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91-4AE1-9D96-050DF4C89C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91-4AE1-9D96-050DF4C89C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91-4AE1-9D96-050DF4C89C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91-4AE1-9D96-050DF4C89C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91-4AE1-9D96-050DF4C89C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B91-4AE1-9D96-050DF4C89C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B91-4AE1-9D96-050DF4C89CB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B91-4AE1-9D96-050DF4C89CB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B91-4AE1-9D96-050DF4C89CB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Sheet1!$A$24:$A$35</c:f>
              <c:strCache>
                <c:ptCount val="12"/>
                <c:pt idx="0">
                  <c:v>Saudi Arabia</c:v>
                </c:pt>
                <c:pt idx="1">
                  <c:v>India</c:v>
                </c:pt>
                <c:pt idx="2">
                  <c:v>Pakistan</c:v>
                </c:pt>
                <c:pt idx="3">
                  <c:v>#N/A</c:v>
                </c:pt>
                <c:pt idx="4">
                  <c:v>Nepal</c:v>
                </c:pt>
                <c:pt idx="5">
                  <c:v>Philippines</c:v>
                </c:pt>
                <c:pt idx="6">
                  <c:v>Egypt</c:v>
                </c:pt>
                <c:pt idx="7">
                  <c:v>Jordan</c:v>
                </c:pt>
                <c:pt idx="8">
                  <c:v>Sudan</c:v>
                </c:pt>
                <c:pt idx="9">
                  <c:v>Sri Lanka</c:v>
                </c:pt>
                <c:pt idx="10">
                  <c:v>Yemen</c:v>
                </c:pt>
                <c:pt idx="11">
                  <c:v>Bangladesh</c:v>
                </c:pt>
              </c:strCache>
            </c:strRef>
          </c:cat>
          <c:val>
            <c:numRef>
              <c:f>Sheet1!$B$24:$B$35</c:f>
              <c:numCache>
                <c:formatCode>General</c:formatCode>
                <c:ptCount val="12"/>
                <c:pt idx="0">
                  <c:v>44</c:v>
                </c:pt>
                <c:pt idx="1">
                  <c:v>24</c:v>
                </c:pt>
                <c:pt idx="2">
                  <c:v>12</c:v>
                </c:pt>
                <c:pt idx="3">
                  <c:v>11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B91-4AE1-9D96-050DF4C89CB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40-43CC-B59C-896F9B7786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40-43CC-B59C-896F9B77867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RS_MED_0512_Revised!$C$10:$C$11</c:f>
              <c:strCache>
                <c:ptCount val="2"/>
                <c:pt idx="0">
                  <c:v>Out Patient</c:v>
                </c:pt>
                <c:pt idx="1">
                  <c:v>In Patient</c:v>
                </c:pt>
              </c:strCache>
            </c:strRef>
          </c:cat>
          <c:val>
            <c:numRef>
              <c:f>RS_MED_0512_Revised!$D$10:$D$11</c:f>
              <c:numCache>
                <c:formatCode>[$-10409]###,###</c:formatCode>
                <c:ptCount val="2"/>
                <c:pt idx="0">
                  <c:v>3381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40-43CC-B59C-896F9B7786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ED-4802-9448-470FB2A05C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ED-4802-9448-470FB2A05CB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RS_MED_0512_Revised!$C$10:$C$11</c:f>
              <c:strCache>
                <c:ptCount val="2"/>
                <c:pt idx="0">
                  <c:v>Out Patient</c:v>
                </c:pt>
                <c:pt idx="1">
                  <c:v>In Patient</c:v>
                </c:pt>
              </c:strCache>
            </c:strRef>
          </c:cat>
          <c:val>
            <c:numRef>
              <c:f>RS_MED_0512_Revised!$G$10:$G$11</c:f>
              <c:numCache>
                <c:formatCode>[$-10409]###,###</c:formatCode>
                <c:ptCount val="2"/>
                <c:pt idx="0">
                  <c:v>834959.57</c:v>
                </c:pt>
                <c:pt idx="1">
                  <c:v>297682.58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ED-4802-9448-470FB2A05CB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CLAIMS AMOUNT BY CLASS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73-4F55-9EB6-6AEFF0D010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73-4F55-9EB6-6AEFF0D010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73-4F55-9EB6-6AEFF0D010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73-4F55-9EB6-6AEFF0D0107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Sheet1!$A$151:$A$154</c:f>
              <c:strCache>
                <c:ptCount val="4"/>
                <c:pt idx="0">
                  <c:v>VIP</c:v>
                </c:pt>
                <c:pt idx="1">
                  <c:v>A</c:v>
                </c:pt>
                <c:pt idx="2">
                  <c:v>C</c:v>
                </c:pt>
                <c:pt idx="3">
                  <c:v>AF</c:v>
                </c:pt>
              </c:strCache>
            </c:strRef>
          </c:cat>
          <c:val>
            <c:numRef>
              <c:f>Sheet1!$I$151:$I$154</c:f>
              <c:numCache>
                <c:formatCode>#,##0</c:formatCode>
                <c:ptCount val="4"/>
                <c:pt idx="0">
                  <c:v>206542</c:v>
                </c:pt>
                <c:pt idx="1">
                  <c:v>419075</c:v>
                </c:pt>
                <c:pt idx="2">
                  <c:v>502277</c:v>
                </c:pt>
                <c:pt idx="3">
                  <c:v>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73-4F55-9EB6-6AEFF0D010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OUT PATIENT CLAIMS AMOUNT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0261664"/>
        <c:axId val="1130213440"/>
      </c:barChart>
      <c:catAx>
        <c:axId val="9402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13440"/>
        <c:crosses val="autoZero"/>
        <c:auto val="1"/>
        <c:lblAlgn val="ctr"/>
        <c:lblOffset val="100"/>
        <c:noMultiLvlLbl val="0"/>
      </c:catAx>
      <c:valAx>
        <c:axId val="11302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9402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AMOUNT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CLAIMS COUNT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FB-40BB-BB99-B0395C4C6A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FB-40BB-BB99-B0395C4C6A0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RS_MED_0512_Revised!$C$10:$C$11</c:f>
              <c:strCache>
                <c:ptCount val="2"/>
                <c:pt idx="0">
                  <c:v>Out Patient</c:v>
                </c:pt>
                <c:pt idx="1">
                  <c:v>In Patient</c:v>
                </c:pt>
              </c:strCache>
            </c:strRef>
          </c:cat>
          <c:val>
            <c:numRef>
              <c:f>RS_MED_0512_Revised!$K$10:$K$11</c:f>
              <c:numCache>
                <c:formatCode>[$-10409]#,##0.00%</c:formatCode>
                <c:ptCount val="2"/>
                <c:pt idx="0">
                  <c:v>0.9837067209775967</c:v>
                </c:pt>
                <c:pt idx="1">
                  <c:v>1.6293279022403257E-2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FB-40BB-BB99-B0395C4C6A0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CA12-7692-4668-9934-4EC22DC82DF2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2BA9-B7B9-49A4-BACE-28F0456ED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6.png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slide" Target="slide2.xml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image" Target="../media/image2.png"/><Relationship Id="rId9" Type="http://schemas.openxmlformats.org/officeDocument/2006/relationships/slide" Target="slide4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slide" Target="slide11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34.xml"/><Relationship Id="rId4" Type="http://schemas.openxmlformats.org/officeDocument/2006/relationships/image" Target="../media/image2.png"/><Relationship Id="rId9" Type="http://schemas.openxmlformats.org/officeDocument/2006/relationships/chart" Target="../charts/chart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13" Type="http://schemas.openxmlformats.org/officeDocument/2006/relationships/slide" Target="slide9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37.xml"/><Relationship Id="rId4" Type="http://schemas.openxmlformats.org/officeDocument/2006/relationships/image" Target="../media/image2.png"/><Relationship Id="rId9" Type="http://schemas.openxmlformats.org/officeDocument/2006/relationships/chart" Target="../charts/chart36.xml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13" Type="http://schemas.openxmlformats.org/officeDocument/2006/relationships/slide" Target="slide9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40.xml"/><Relationship Id="rId4" Type="http://schemas.openxmlformats.org/officeDocument/2006/relationships/image" Target="../media/image2.png"/><Relationship Id="rId9" Type="http://schemas.openxmlformats.org/officeDocument/2006/relationships/chart" Target="../charts/chart39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1.xml"/><Relationship Id="rId13" Type="http://schemas.openxmlformats.org/officeDocument/2006/relationships/slide" Target="slide9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43.xml"/><Relationship Id="rId4" Type="http://schemas.openxmlformats.org/officeDocument/2006/relationships/image" Target="../media/image2.png"/><Relationship Id="rId9" Type="http://schemas.openxmlformats.org/officeDocument/2006/relationships/chart" Target="../charts/chart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4.xml"/><Relationship Id="rId13" Type="http://schemas.openxmlformats.org/officeDocument/2006/relationships/slide" Target="slide15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chart" Target="../charts/chart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hart" Target="../charts/chart48.xml"/><Relationship Id="rId10" Type="http://schemas.openxmlformats.org/officeDocument/2006/relationships/chart" Target="../charts/chart46.xml"/><Relationship Id="rId4" Type="http://schemas.openxmlformats.org/officeDocument/2006/relationships/image" Target="../media/image2.png"/><Relationship Id="rId9" Type="http://schemas.openxmlformats.org/officeDocument/2006/relationships/chart" Target="../charts/chart45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9.xml"/><Relationship Id="rId13" Type="http://schemas.openxmlformats.org/officeDocument/2006/relationships/slide" Target="slide16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51.xml"/><Relationship Id="rId4" Type="http://schemas.openxmlformats.org/officeDocument/2006/relationships/image" Target="../media/image2.png"/><Relationship Id="rId9" Type="http://schemas.openxmlformats.org/officeDocument/2006/relationships/chart" Target="../charts/chart5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2.xml"/><Relationship Id="rId13" Type="http://schemas.openxmlformats.org/officeDocument/2006/relationships/slide" Target="slide14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54.xml"/><Relationship Id="rId4" Type="http://schemas.openxmlformats.org/officeDocument/2006/relationships/image" Target="../media/image2.png"/><Relationship Id="rId9" Type="http://schemas.openxmlformats.org/officeDocument/2006/relationships/chart" Target="../charts/chart53.xml"/><Relationship Id="rId1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5.xml"/><Relationship Id="rId13" Type="http://schemas.openxmlformats.org/officeDocument/2006/relationships/slide" Target="slide14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57.xml"/><Relationship Id="rId4" Type="http://schemas.openxmlformats.org/officeDocument/2006/relationships/image" Target="../media/image2.png"/><Relationship Id="rId9" Type="http://schemas.openxmlformats.org/officeDocument/2006/relationships/chart" Target="../charts/chart56.xml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8.xml"/><Relationship Id="rId13" Type="http://schemas.openxmlformats.org/officeDocument/2006/relationships/slide" Target="slide14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60.xml"/><Relationship Id="rId4" Type="http://schemas.openxmlformats.org/officeDocument/2006/relationships/image" Target="../media/image2.png"/><Relationship Id="rId9" Type="http://schemas.openxmlformats.org/officeDocument/2006/relationships/chart" Target="../charts/chart59.xml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1.xml"/><Relationship Id="rId13" Type="http://schemas.openxmlformats.org/officeDocument/2006/relationships/slide" Target="slide14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63.xml"/><Relationship Id="rId4" Type="http://schemas.openxmlformats.org/officeDocument/2006/relationships/image" Target="../media/image2.png"/><Relationship Id="rId9" Type="http://schemas.openxmlformats.org/officeDocument/2006/relationships/chart" Target="../charts/chart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slide" Target="slide1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4.xml"/><Relationship Id="rId13" Type="http://schemas.openxmlformats.org/officeDocument/2006/relationships/slide" Target="slide21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chart" Target="../charts/chart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66.xml"/><Relationship Id="rId4" Type="http://schemas.openxmlformats.org/officeDocument/2006/relationships/image" Target="../media/image2.png"/><Relationship Id="rId9" Type="http://schemas.openxmlformats.org/officeDocument/2006/relationships/chart" Target="../charts/chart65.xml"/><Relationship Id="rId1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8.xml"/><Relationship Id="rId13" Type="http://schemas.openxmlformats.org/officeDocument/2006/relationships/slide" Target="slide22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70.xml"/><Relationship Id="rId4" Type="http://schemas.openxmlformats.org/officeDocument/2006/relationships/image" Target="../media/image2.png"/><Relationship Id="rId9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1.xml"/><Relationship Id="rId13" Type="http://schemas.openxmlformats.org/officeDocument/2006/relationships/slide" Target="slide21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73.xml"/><Relationship Id="rId4" Type="http://schemas.openxmlformats.org/officeDocument/2006/relationships/image" Target="../media/image2.png"/><Relationship Id="rId9" Type="http://schemas.openxmlformats.org/officeDocument/2006/relationships/chart" Target="../charts/chart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chart" Target="../charts/chart10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8.xml"/><Relationship Id="rId5" Type="http://schemas.openxmlformats.org/officeDocument/2006/relationships/image" Target="../media/image3.png"/><Relationship Id="rId15" Type="http://schemas.openxmlformats.org/officeDocument/2006/relationships/slide" Target="slide1.xml"/><Relationship Id="rId10" Type="http://schemas.openxmlformats.org/officeDocument/2006/relationships/chart" Target="../charts/chart7.xml"/><Relationship Id="rId4" Type="http://schemas.openxmlformats.org/officeDocument/2006/relationships/image" Target="../media/image2.png"/><Relationship Id="rId9" Type="http://schemas.openxmlformats.org/officeDocument/2006/relationships/chart" Target="../charts/chart6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slide" Target="slide8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10" Type="http://schemas.openxmlformats.org/officeDocument/2006/relationships/chart" Target="../charts/chart13.xml"/><Relationship Id="rId4" Type="http://schemas.openxmlformats.org/officeDocument/2006/relationships/image" Target="../media/image2.png"/><Relationship Id="rId9" Type="http://schemas.openxmlformats.org/officeDocument/2006/relationships/chart" Target="../charts/chart12.xml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chart" Target="../charts/chart16.xml"/><Relationship Id="rId4" Type="http://schemas.openxmlformats.org/officeDocument/2006/relationships/image" Target="../media/image2.png"/><Relationship Id="rId9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13" Type="http://schemas.openxmlformats.org/officeDocument/2006/relationships/image" Target="../media/image6.png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20.xml"/><Relationship Id="rId5" Type="http://schemas.openxmlformats.org/officeDocument/2006/relationships/image" Target="../media/image3.png"/><Relationship Id="rId10" Type="http://schemas.openxmlformats.org/officeDocument/2006/relationships/chart" Target="../charts/chart19.xml"/><Relationship Id="rId4" Type="http://schemas.openxmlformats.org/officeDocument/2006/relationships/image" Target="../media/image2.png"/><Relationship Id="rId9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13" Type="http://schemas.openxmlformats.org/officeDocument/2006/relationships/image" Target="../media/image6.png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24.xml"/><Relationship Id="rId5" Type="http://schemas.openxmlformats.org/officeDocument/2006/relationships/image" Target="../media/image3.png"/><Relationship Id="rId10" Type="http://schemas.openxmlformats.org/officeDocument/2006/relationships/chart" Target="../charts/chart23.xml"/><Relationship Id="rId4" Type="http://schemas.openxmlformats.org/officeDocument/2006/relationships/image" Target="../media/image2.png"/><Relationship Id="rId9" Type="http://schemas.openxmlformats.org/officeDocument/2006/relationships/chart" Target="../charts/char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chart" Target="../charts/chart27.xml"/><Relationship Id="rId4" Type="http://schemas.openxmlformats.org/officeDocument/2006/relationships/image" Target="../media/image2.png"/><Relationship Id="rId9" Type="http://schemas.openxmlformats.org/officeDocument/2006/relationships/chart" Target="../charts/char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slide" Target="slide10.xml"/><Relationship Id="rId3" Type="http://schemas.openxmlformats.org/officeDocument/2006/relationships/hyperlink" Target="https://www.google.com.sa/maps/place/Dimond+Policy+Insurance+Broker/@24.7885877,46.6449542,17z/data=!3m1!4b1!4m5!3m4!1s0x3e2ee3146578e17b:0xb82daf09e8a9eafb!8m2!3d24.7885828!4d46.6471429?hl=en" TargetMode="External"/><Relationship Id="rId7" Type="http://schemas.openxmlformats.org/officeDocument/2006/relationships/image" Target="../media/image5.png"/><Relationship Id="rId12" Type="http://schemas.openxmlformats.org/officeDocument/2006/relationships/chart" Target="../charts/chart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hart" Target="../charts/chart30.xml"/><Relationship Id="rId4" Type="http://schemas.openxmlformats.org/officeDocument/2006/relationships/image" Target="../media/image2.png"/><Relationship Id="rId9" Type="http://schemas.openxmlformats.org/officeDocument/2006/relationships/chart" Target="../charts/chart29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37" name="Rectangle 36">
            <a:hlinkClick r:id="rId7" action="ppaction://hlinksldjump"/>
          </p:cNvPr>
          <p:cNvSpPr/>
          <p:nvPr/>
        </p:nvSpPr>
        <p:spPr>
          <a:xfrm>
            <a:off x="4250527" y="3447514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Percentage Of Claims By Benefit</a:t>
            </a:r>
            <a:endParaRPr lang="en-US" sz="1300" dirty="0"/>
          </a:p>
        </p:txBody>
      </p:sp>
      <p:sp>
        <p:nvSpPr>
          <p:cNvPr id="39" name="Rectangle 38">
            <a:hlinkClick r:id="rId8" action="ppaction://hlinksldjump"/>
          </p:cNvPr>
          <p:cNvSpPr/>
          <p:nvPr/>
        </p:nvSpPr>
        <p:spPr>
          <a:xfrm>
            <a:off x="4250527" y="3012953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Claims Summary By Risk and Class</a:t>
            </a:r>
            <a:endParaRPr lang="en-US" sz="1300" dirty="0"/>
          </a:p>
        </p:txBody>
      </p:sp>
      <p:sp>
        <p:nvSpPr>
          <p:cNvPr id="40" name="Rectangle 39">
            <a:hlinkClick r:id="rId9" action="ppaction://hlinksldjump"/>
          </p:cNvPr>
          <p:cNvSpPr/>
          <p:nvPr/>
        </p:nvSpPr>
        <p:spPr>
          <a:xfrm>
            <a:off x="4250527" y="4317322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Top 20 Providers By Amount</a:t>
            </a:r>
            <a:endParaRPr lang="en-US" sz="1300" dirty="0"/>
          </a:p>
        </p:txBody>
      </p:sp>
      <p:sp>
        <p:nvSpPr>
          <p:cNvPr id="41" name="Rectangle 40">
            <a:hlinkClick r:id="rId10" action="ppaction://hlinksldjump"/>
          </p:cNvPr>
          <p:cNvSpPr/>
          <p:nvPr/>
        </p:nvSpPr>
        <p:spPr>
          <a:xfrm>
            <a:off x="4250527" y="4755752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Top 100 Claimants By Amount Summary</a:t>
            </a:r>
            <a:endParaRPr lang="en-US" sz="13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1451937" y="6644225"/>
            <a:ext cx="587230" cy="184885"/>
          </a:xfrm>
          <a:prstGeom prst="rect">
            <a:avLst/>
          </a:prstGeom>
        </p:spPr>
      </p:pic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4250527" y="3878891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Percentage Of Claims By Claim Type</a:t>
            </a:r>
            <a:endParaRPr lang="en-US" sz="1300" dirty="0"/>
          </a:p>
        </p:txBody>
      </p:sp>
      <p:pic>
        <p:nvPicPr>
          <p:cNvPr id="18" name="Picture 17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27" y="1054696"/>
            <a:ext cx="3690946" cy="12782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50527" y="5589985"/>
            <a:ext cx="369094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All above content period from 20-Apr-2016 To 19-Oct-2016</a:t>
            </a:r>
            <a:endParaRPr lang="en-US" sz="800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23" name="Rectangle 22">
            <a:hlinkClick r:id="rId14" action="ppaction://hlinksldjump"/>
          </p:cNvPr>
          <p:cNvSpPr/>
          <p:nvPr/>
        </p:nvSpPr>
        <p:spPr>
          <a:xfrm>
            <a:off x="4250527" y="5194182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Top 125 Claimants By Claims Count</a:t>
            </a:r>
            <a:endParaRPr lang="en-US" sz="13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50527" y="2495550"/>
            <a:ext cx="3690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50528" y="2511623"/>
            <a:ext cx="36909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by: Diamond Policy Insurance Broker</a:t>
            </a:r>
          </a:p>
        </p:txBody>
      </p:sp>
    </p:spTree>
    <p:extLst>
      <p:ext uri="{BB962C8B-B14F-4D97-AF65-F5344CB8AC3E}">
        <p14:creationId xmlns:p14="http://schemas.microsoft.com/office/powerpoint/2010/main" val="1320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170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100 Claimants By Amount 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06196"/>
              </p:ext>
            </p:extLst>
          </p:nvPr>
        </p:nvGraphicFramePr>
        <p:xfrm>
          <a:off x="0" y="1087204"/>
          <a:ext cx="12192001" cy="496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18">
                  <a:extLst>
                    <a:ext uri="{9D8B030D-6E8A-4147-A177-3AD203B41FA5}">
                      <a16:colId xmlns:a16="http://schemas.microsoft.com/office/drawing/2014/main" val="1087860971"/>
                    </a:ext>
                  </a:extLst>
                </a:gridCol>
                <a:gridCol w="725838">
                  <a:extLst>
                    <a:ext uri="{9D8B030D-6E8A-4147-A177-3AD203B41FA5}">
                      <a16:colId xmlns:a16="http://schemas.microsoft.com/office/drawing/2014/main" val="2678188034"/>
                    </a:ext>
                  </a:extLst>
                </a:gridCol>
                <a:gridCol w="1256046">
                  <a:extLst>
                    <a:ext uri="{9D8B030D-6E8A-4147-A177-3AD203B41FA5}">
                      <a16:colId xmlns:a16="http://schemas.microsoft.com/office/drawing/2014/main" val="2618837933"/>
                    </a:ext>
                  </a:extLst>
                </a:gridCol>
                <a:gridCol w="3866400">
                  <a:extLst>
                    <a:ext uri="{9D8B030D-6E8A-4147-A177-3AD203B41FA5}">
                      <a16:colId xmlns:a16="http://schemas.microsoft.com/office/drawing/2014/main" val="2204054505"/>
                    </a:ext>
                  </a:extLst>
                </a:gridCol>
                <a:gridCol w="1641668">
                  <a:extLst>
                    <a:ext uri="{9D8B030D-6E8A-4147-A177-3AD203B41FA5}">
                      <a16:colId xmlns:a16="http://schemas.microsoft.com/office/drawing/2014/main" val="584580669"/>
                    </a:ext>
                  </a:extLst>
                </a:gridCol>
                <a:gridCol w="1835604">
                  <a:extLst>
                    <a:ext uri="{9D8B030D-6E8A-4147-A177-3AD203B41FA5}">
                      <a16:colId xmlns:a16="http://schemas.microsoft.com/office/drawing/2014/main" val="368744017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3109200461"/>
                    </a:ext>
                  </a:extLst>
                </a:gridCol>
                <a:gridCol w="1626352">
                  <a:extLst>
                    <a:ext uri="{9D8B030D-6E8A-4147-A177-3AD203B41FA5}">
                      <a16:colId xmlns:a16="http://schemas.microsoft.com/office/drawing/2014/main" val="329620705"/>
                    </a:ext>
                  </a:extLst>
                </a:gridCol>
              </a:tblGrid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Out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8310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10182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001032223313001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HASAN EBRAHIM MOHD SAMADANI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45,306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5,247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50,553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418183652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14613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002322029428001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SARDAR MUHAMMAD KOREMAN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32,356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2,024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34,380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56987593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002005492521001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ZAHEER AHMED ZAMAN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16,500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2,548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19,048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33013563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16175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002377759002102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KHADIJEH ABDEL LATIF MOHD AL JAMAL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13,622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4,953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18,575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06637000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15692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002364491627001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MOHAMMED IBRAHIM M IBRAHIM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14,018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14,018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75626170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15675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001003885785001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SAYAH SALEH EID AL BALWI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13,381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439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13,819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180323389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14600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002330118148002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VIJAY GORDHANDAS PANCHMATIA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9,782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2,215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11,997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45508056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14966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002335519522002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HAMZEH MOHAMMAD KHALAF HAMMOURI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10,855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10,855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47540880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12400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002180204485101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MAHWISH RIZWAN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6,749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4,070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10,820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27238970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002323643599001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5,743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4,510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10,253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71558142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14862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002331891404001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SAYED HUSSIEN ABUELELA AHMED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9,935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9,935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16568640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13570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002269547457001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RASHID AHMED KHAN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9,867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9,867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86836152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14656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002322894607101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HALEEMA NAZ MUHAMMAD TANVEER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7,696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1,816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9,512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48210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15781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002111576621001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HAMZAH AHMED ABDULLAH BA JUNAID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8,652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8,652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Unknown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03190113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16687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001015962218101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B A 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8,120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8,213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89373225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14915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002032995553001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TAYSEER ABDULLAH YOUNIS ODEH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8,148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8,148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72182996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15491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002343621781101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SHUGHLA WAHAB FAZAL WAHAB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6,080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1,796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7,876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415707199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17203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002341742852001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CHAUDHRYFARRUKH ZAMAN HAIDER ZAMAN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6,200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1,508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7,708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3556338247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14622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002322451879101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SARA NAUMAN NAUMAN RASHEED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6,597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1,094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7,691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923191022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13464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002267337877001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CHRISTIAN VALDEZ GARCIA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6,800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539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7,339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31123833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13476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002267445688001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KADER BATCHA MOHD BATCHA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6,287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991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7,277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28770040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16663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001036346979101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  <a:latin typeface="+mn-lt"/>
                        </a:rPr>
                        <a:t>HAMAD ALI MOHAMMED AL ZAHARANI</a:t>
                      </a:r>
                      <a:endParaRPr lang="it-IT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6,514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675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7,189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55916341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16256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001082324649101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HANAN HASAN ATIYAH AL ZAHRANI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6,529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6,529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173820656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13084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001084365368001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  <a:latin typeface="+mn-lt"/>
                        </a:rPr>
                        <a:t>ALI SALEH ABDULLAH AL NAHDI</a:t>
                      </a:r>
                      <a:endParaRPr lang="it-IT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6,283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6,283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331842552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15565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115" marR="8115" marT="81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002358940977001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DHARMA BAHADUR SHAHI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4,700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1,316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6,016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Nepal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115" marR="8115" marT="8115" marB="0"/>
                </a:tc>
                <a:extLst>
                  <a:ext uri="{0D108BD9-81ED-4DB2-BD59-A6C34878D82A}">
                    <a16:rowId xmlns:a16="http://schemas.microsoft.com/office/drawing/2014/main" val="2084803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384546" y="6558398"/>
            <a:ext cx="7938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25/100</a:t>
            </a:r>
          </a:p>
        </p:txBody>
      </p:sp>
      <p:sp>
        <p:nvSpPr>
          <p:cNvPr id="34" name="Rectangle 33">
            <a:hlinkClick r:id="rId12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hlinkClick r:id="rId13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5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170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100 Claimants By Amount 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84547" y="6558398"/>
            <a:ext cx="793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50/100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26008"/>
              </p:ext>
            </p:extLst>
          </p:nvPr>
        </p:nvGraphicFramePr>
        <p:xfrm>
          <a:off x="-2" y="1135165"/>
          <a:ext cx="12178356" cy="497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890">
                  <a:extLst>
                    <a:ext uri="{9D8B030D-6E8A-4147-A177-3AD203B41FA5}">
                      <a16:colId xmlns:a16="http://schemas.microsoft.com/office/drawing/2014/main" val="485614396"/>
                    </a:ext>
                  </a:extLst>
                </a:gridCol>
                <a:gridCol w="759058">
                  <a:extLst>
                    <a:ext uri="{9D8B030D-6E8A-4147-A177-3AD203B41FA5}">
                      <a16:colId xmlns:a16="http://schemas.microsoft.com/office/drawing/2014/main" val="1772887858"/>
                    </a:ext>
                  </a:extLst>
                </a:gridCol>
                <a:gridCol w="1359515">
                  <a:extLst>
                    <a:ext uri="{9D8B030D-6E8A-4147-A177-3AD203B41FA5}">
                      <a16:colId xmlns:a16="http://schemas.microsoft.com/office/drawing/2014/main" val="3587897872"/>
                    </a:ext>
                  </a:extLst>
                </a:gridCol>
                <a:gridCol w="4114998">
                  <a:extLst>
                    <a:ext uri="{9D8B030D-6E8A-4147-A177-3AD203B41FA5}">
                      <a16:colId xmlns:a16="http://schemas.microsoft.com/office/drawing/2014/main" val="1558705315"/>
                    </a:ext>
                  </a:extLst>
                </a:gridCol>
                <a:gridCol w="1572731">
                  <a:extLst>
                    <a:ext uri="{9D8B030D-6E8A-4147-A177-3AD203B41FA5}">
                      <a16:colId xmlns:a16="http://schemas.microsoft.com/office/drawing/2014/main" val="1666650945"/>
                    </a:ext>
                  </a:extLst>
                </a:gridCol>
                <a:gridCol w="1762146">
                  <a:extLst>
                    <a:ext uri="{9D8B030D-6E8A-4147-A177-3AD203B41FA5}">
                      <a16:colId xmlns:a16="http://schemas.microsoft.com/office/drawing/2014/main" val="691831060"/>
                    </a:ext>
                  </a:extLst>
                </a:gridCol>
                <a:gridCol w="664380">
                  <a:extLst>
                    <a:ext uri="{9D8B030D-6E8A-4147-A177-3AD203B41FA5}">
                      <a16:colId xmlns:a16="http://schemas.microsoft.com/office/drawing/2014/main" val="808718223"/>
                    </a:ext>
                  </a:extLst>
                </a:gridCol>
                <a:gridCol w="1361638">
                  <a:extLst>
                    <a:ext uri="{9D8B030D-6E8A-4147-A177-3AD203B41FA5}">
                      <a16:colId xmlns:a16="http://schemas.microsoft.com/office/drawing/2014/main" val="547837118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871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15184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002344641994001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DUYA SARKI SITA SARKI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4,950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874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5,824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5272817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13192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001054245970201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u="none" strike="noStrike">
                          <a:effectLst/>
                          <a:latin typeface="+mn-lt"/>
                        </a:rPr>
                        <a:t>GHALAA SALEM FARHAN AL ONZI</a:t>
                      </a:r>
                      <a:endParaRPr lang="sv-SE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4,266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1,510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5,775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5788792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001072000464001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FAISAL GHAZY ALSUWIRI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5,654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5,654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1071948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12409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001060142922211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  <a:latin typeface="+mn-lt"/>
                        </a:rPr>
                        <a:t>LAYAN ALI MOHD AL YAMI</a:t>
                      </a:r>
                      <a:endParaRPr lang="es-E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5,000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350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5,350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200662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16557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002386796649001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JESSEL JR BARBA ROBINOS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4,291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1,058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5,349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0069988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13081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002250736945001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MICHEL ANDINO BITUIN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5,348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5,348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7603842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16520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001031918426001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MOHAMMED IBRAHIM AHMED AWAJI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4,281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1,007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5,288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45442159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14046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002293558256001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ANTONIO JOSE GONCALVES RIBEIRO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5,182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5,182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South Africa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3085222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13084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001084365368101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HAMDAH MOHD SALEH BADR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5,077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5,077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Yemen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819954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15925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002370166791001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LITO JR SARMIENTO CORPUZ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2,200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2,718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4,918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42094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16346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001046218051201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ABDULLAH SILTHAN AL OZNI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4,785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4,785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1340543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002396188936001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MOHAMED ABAZAR HASSAN KHALIL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3,500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1,252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4,752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70024820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16468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001030592727002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ARWA FAHAD AL BUDAIRI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4,482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266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4,748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139439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15675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001003885785261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OMAR SAYAH SALAH ALBALAWI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3,528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1,135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4,663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0433361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16365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001065470047001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ABDULRAHMAN SAEED ALI ALQAHTANI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4,642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4,642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086192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002392931701001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KENNETH FRANCIS ROBERTSON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4,636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4,636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South Africa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2885108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15678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002362284339111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TAGIYA FOUAD ELAMIN AHMED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3,171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1,352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4,523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5174701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15636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002360661934101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NADA ELLFATIH MAHGOUB MUSA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4,402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4,402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3317990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16654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001063547770101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MUNIRAH SAAD M ALDURAYHIM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4,383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4,383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9657425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15278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001036758835101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ZUBAIDAH ABDULLAH H ATHUKHAIS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4,339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4,339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9011451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11762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002018741815101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SANA SAYED AHMED ZAIDAN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4,320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4,320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Egypt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74237910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16122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001085012464001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NAIF S S RAJAB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4,000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303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4,303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3519356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10491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002142529482001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DANIEL JACQUES PREVOST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4,210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4,210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Canada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6567865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16720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002395272087001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SHAJAHAN PALAKKULAM USMAN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3,750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4,060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705206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14615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002322007796001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SANA ULLAH ABBAS HAJI BARAKAT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3,652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399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4,051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88154980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14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170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100 Claimants By Amount 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84547" y="6558398"/>
            <a:ext cx="793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75/100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11104"/>
              </p:ext>
            </p:extLst>
          </p:nvPr>
        </p:nvGraphicFramePr>
        <p:xfrm>
          <a:off x="-2" y="1126111"/>
          <a:ext cx="12178357" cy="497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620">
                  <a:extLst>
                    <a:ext uri="{9D8B030D-6E8A-4147-A177-3AD203B41FA5}">
                      <a16:colId xmlns:a16="http://schemas.microsoft.com/office/drawing/2014/main" val="126507854"/>
                    </a:ext>
                  </a:extLst>
                </a:gridCol>
                <a:gridCol w="710977">
                  <a:extLst>
                    <a:ext uri="{9D8B030D-6E8A-4147-A177-3AD203B41FA5}">
                      <a16:colId xmlns:a16="http://schemas.microsoft.com/office/drawing/2014/main" val="2455399052"/>
                    </a:ext>
                  </a:extLst>
                </a:gridCol>
                <a:gridCol w="1508715">
                  <a:extLst>
                    <a:ext uri="{9D8B030D-6E8A-4147-A177-3AD203B41FA5}">
                      <a16:colId xmlns:a16="http://schemas.microsoft.com/office/drawing/2014/main" val="1007433199"/>
                    </a:ext>
                  </a:extLst>
                </a:gridCol>
                <a:gridCol w="3269930">
                  <a:extLst>
                    <a:ext uri="{9D8B030D-6E8A-4147-A177-3AD203B41FA5}">
                      <a16:colId xmlns:a16="http://schemas.microsoft.com/office/drawing/2014/main" val="1757507503"/>
                    </a:ext>
                  </a:extLst>
                </a:gridCol>
                <a:gridCol w="1757619">
                  <a:extLst>
                    <a:ext uri="{9D8B030D-6E8A-4147-A177-3AD203B41FA5}">
                      <a16:colId xmlns:a16="http://schemas.microsoft.com/office/drawing/2014/main" val="3744381485"/>
                    </a:ext>
                  </a:extLst>
                </a:gridCol>
                <a:gridCol w="1969302">
                  <a:extLst>
                    <a:ext uri="{9D8B030D-6E8A-4147-A177-3AD203B41FA5}">
                      <a16:colId xmlns:a16="http://schemas.microsoft.com/office/drawing/2014/main" val="1617731312"/>
                    </a:ext>
                  </a:extLst>
                </a:gridCol>
                <a:gridCol w="742483">
                  <a:extLst>
                    <a:ext uri="{9D8B030D-6E8A-4147-A177-3AD203B41FA5}">
                      <a16:colId xmlns:a16="http://schemas.microsoft.com/office/drawing/2014/main" val="2388138700"/>
                    </a:ext>
                  </a:extLst>
                </a:gridCol>
                <a:gridCol w="1521711">
                  <a:extLst>
                    <a:ext uri="{9D8B030D-6E8A-4147-A177-3AD203B41FA5}">
                      <a16:colId xmlns:a16="http://schemas.microsoft.com/office/drawing/2014/main" val="134128719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 Patient-Amt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860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15268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001050441946001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MANSOOR MOHSIN MUSLIM AL RIZQ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3,986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3,986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5500869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15477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001014577975201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AYIDH NASIR AMIR AL SHAHRANI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592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3,892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20304283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14888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002332827407001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RODION TABURA BALDICANTOS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3,849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3,849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8316825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12400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002180204485001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MOHAMMED RIDWAN ALI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3,830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3,830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9776214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16427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001072900317001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MOHAMMED RASHED B H ALMUHAMIDH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3,704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3,704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34147629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12760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001053749055101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SHAIKHA BASHEER AL SHAMRI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2,500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1,147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3,647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23532341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002330118148001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3,610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3,610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9714611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001017539139101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AWATIF MOHD SALEH BOBESHET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3,483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3,483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9277762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001021551732101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AESHAH SHAWI HAMAD ALSHAMMARI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1,756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1,638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3,395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308301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14800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001015526955111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HASAH WAHEED AL KHALDI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3,378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3,378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5380286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13928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002288239482001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EDUARDO PANGILINAN MANLONG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3,317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3,317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9014352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14500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001146709819251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YASMIN MOHAMED AL BAYATI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3,279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3,279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4210544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16437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002383951205001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MAHMOUD AHMED DAHY AWAD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3,174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3,174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462033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17275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001064231382111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MADI NASAR MUBARAK AL GHAMDI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3,136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3,164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4420632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16233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002378588483002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MOHAMMAD NASRI ADEL ADEL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3,145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3,145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957595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14176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001012133037101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  <a:latin typeface="+mn-lt"/>
                        </a:rPr>
                        <a:t>DALAL AHMED MOUSA AL ONZI</a:t>
                      </a:r>
                      <a:endParaRPr lang="it-IT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3,044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3,044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0379821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16160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001015013012101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MONEER MOHAMMED SALAHA AHMED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3,013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3,013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73971357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16346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001046218051101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SHAIKHA TALYHAN SHUSH AL ONZI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2,929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2,929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2643525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002369183765001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2,500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415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2,915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05548492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001076300779001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2,914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2,914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7381456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12837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001011161294001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HUSAM AHMED OUDH AL MUWALID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2,500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373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2,873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1258363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12760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001053749055001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AYED KHALAF HANAS AL SHAMRI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2,812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2,812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2326745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16600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002392931701101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AMAL TALAL MOUSTAFA SHUSHEA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2,807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2,807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Bulgaria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6689813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16091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001055717050201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RAGADH IBRAHIM ASEERI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2,747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2,747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0440683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001032941633101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2,718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  <a:latin typeface="+mn-lt"/>
                        </a:rPr>
                        <a:t>2,718</a:t>
                      </a:r>
                      <a:endParaRPr lang="en-US" sz="1200" b="0" i="0" u="none" strike="noStrike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#N/A</a:t>
                      </a: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906178358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14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170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100 Claimants By Amount 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32449" y="6558398"/>
            <a:ext cx="8980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100/100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73769"/>
              </p:ext>
            </p:extLst>
          </p:nvPr>
        </p:nvGraphicFramePr>
        <p:xfrm>
          <a:off x="0" y="1123761"/>
          <a:ext cx="12192001" cy="497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838">
                  <a:extLst>
                    <a:ext uri="{9D8B030D-6E8A-4147-A177-3AD203B41FA5}">
                      <a16:colId xmlns:a16="http://schemas.microsoft.com/office/drawing/2014/main" val="266430379"/>
                    </a:ext>
                  </a:extLst>
                </a:gridCol>
                <a:gridCol w="914348">
                  <a:extLst>
                    <a:ext uri="{9D8B030D-6E8A-4147-A177-3AD203B41FA5}">
                      <a16:colId xmlns:a16="http://schemas.microsoft.com/office/drawing/2014/main" val="1808364292"/>
                    </a:ext>
                  </a:extLst>
                </a:gridCol>
                <a:gridCol w="1637647">
                  <a:extLst>
                    <a:ext uri="{9D8B030D-6E8A-4147-A177-3AD203B41FA5}">
                      <a16:colId xmlns:a16="http://schemas.microsoft.com/office/drawing/2014/main" val="1023224380"/>
                    </a:ext>
                  </a:extLst>
                </a:gridCol>
                <a:gridCol w="3990010">
                  <a:extLst>
                    <a:ext uri="{9D8B030D-6E8A-4147-A177-3AD203B41FA5}">
                      <a16:colId xmlns:a16="http://schemas.microsoft.com/office/drawing/2014/main" val="2386822537"/>
                    </a:ext>
                  </a:extLst>
                </a:gridCol>
                <a:gridCol w="1275528">
                  <a:extLst>
                    <a:ext uri="{9D8B030D-6E8A-4147-A177-3AD203B41FA5}">
                      <a16:colId xmlns:a16="http://schemas.microsoft.com/office/drawing/2014/main" val="816221236"/>
                    </a:ext>
                  </a:extLst>
                </a:gridCol>
                <a:gridCol w="1429149">
                  <a:extLst>
                    <a:ext uri="{9D8B030D-6E8A-4147-A177-3AD203B41FA5}">
                      <a16:colId xmlns:a16="http://schemas.microsoft.com/office/drawing/2014/main" val="1385841277"/>
                    </a:ext>
                  </a:extLst>
                </a:gridCol>
                <a:gridCol w="783240">
                  <a:extLst>
                    <a:ext uri="{9D8B030D-6E8A-4147-A177-3AD203B41FA5}">
                      <a16:colId xmlns:a16="http://schemas.microsoft.com/office/drawing/2014/main" val="3844929977"/>
                    </a:ext>
                  </a:extLst>
                </a:gridCol>
                <a:gridCol w="1605241">
                  <a:extLst>
                    <a:ext uri="{9D8B030D-6E8A-4147-A177-3AD203B41FA5}">
                      <a16:colId xmlns:a16="http://schemas.microsoft.com/office/drawing/2014/main" val="1719154151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In Patient-Amt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Patient-Amt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2307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001055717050101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RAHMAH AYEDH ASEERI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2,685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2,685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08829564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16175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002377759002202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JENAN AHMED MOHD HUSSAIN 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2,650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2,650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6118664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001087734776201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RUTAYL SALEM BIN A ALNUKHAYFI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1,477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1,159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2,635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61292571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16082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002376117368001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MOHAMMAD GULFAM MOHAMMAD LUKMAN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2,629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2,629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948898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10491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002142529482101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CECILIA BACALSON CORDOVA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2,578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2,578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9328600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14444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001050729357001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BANDAR MUSHABAB AL AHMARI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604526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15777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002075595427001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KHALID MOHD AHMED AL AMMAR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Yemen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3461342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001062077241101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AMAL HASAN AL DOOSARY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2,562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7345178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002378186742002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MEDHAT MOHAMED MOHAMED MOHAMED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2,506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2,506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467058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14500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001146709819001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MOHAMMED AL BAYATI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2,492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2,492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8654658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002333956627001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#N/A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2,489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2,489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3872004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002157405800001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MOHD SAEED SHAHBAZ KHAN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2,469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2,469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5014675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001020005607101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ZAKIYAH MOHD AL MOHAMAD ALI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2,461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2,461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9447093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16686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001039169212101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EPPTEHAG ABDULLAH M ALBDAYA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4262474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16737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002395937002001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ELMABROUK AHMED MOHAMMED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42011336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15574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001063358624231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HAJIR MUTEER AL HARAIJI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1,994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2,409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62972846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002300188030001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RAVICHANDRAN RENGARAJAN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2,378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2,378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6429346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12902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002107194025231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TALIN ABU AQILAH YOUSUF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1,250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1,118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2,368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448794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15801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001050336518101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SALWI ABDULLAH HAMOUD AL SHAMRI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2,362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2,362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6699237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001042804433201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DINA AWADH SAEED ALQAHTANI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2,326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2,326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4154395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002065531614001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INAYAT ALI KHAN AHMED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2,312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1175745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001021527583101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HADIYA NASAR AAL SALEM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2,309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2,309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31087725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002310690082001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EDUARDO JR CASTRO BERSABE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2,269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2,269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9407797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002099058501001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FERNANDO MANUCOM JR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2,264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2,264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241423825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15313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002347371599001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EHAB ABDUL NABI SAYED QUTUB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2,162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2,162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Egypt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/>
                </a:tc>
                <a:extLst>
                  <a:ext uri="{0D108BD9-81ED-4DB2-BD59-A6C34878D82A}">
                    <a16:rowId xmlns:a16="http://schemas.microsoft.com/office/drawing/2014/main" val="1277379235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6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6158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 (OVERVIEW)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33045"/>
              </p:ext>
            </p:extLst>
          </p:nvPr>
        </p:nvGraphicFramePr>
        <p:xfrm>
          <a:off x="5941656" y="1491724"/>
          <a:ext cx="6244878" cy="387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0" name="Rectangle 39">
            <a:hlinkClick r:id="rId13" action="ppaction://hlinksldjump"/>
          </p:cNvPr>
          <p:cNvSpPr/>
          <p:nvPr/>
        </p:nvSpPr>
        <p:spPr>
          <a:xfrm>
            <a:off x="931022" y="5460063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DETAILS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hlinkClick r:id="rId14" action="ppaction://hlinksldjump"/>
          </p:cNvPr>
          <p:cNvSpPr/>
          <p:nvPr/>
        </p:nvSpPr>
        <p:spPr>
          <a:xfrm>
            <a:off x="931022" y="5916577"/>
            <a:ext cx="2396246" cy="3484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E3C3EC5-DBEF-40B1-A2EC-818CA57BC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005809"/>
              </p:ext>
            </p:extLst>
          </p:nvPr>
        </p:nvGraphicFramePr>
        <p:xfrm>
          <a:off x="5944072" y="1435811"/>
          <a:ext cx="6242462" cy="385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22844"/>
              </p:ext>
            </p:extLst>
          </p:nvPr>
        </p:nvGraphicFramePr>
        <p:xfrm>
          <a:off x="76269" y="1692249"/>
          <a:ext cx="4124702" cy="365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99">
                  <a:extLst>
                    <a:ext uri="{9D8B030D-6E8A-4147-A177-3AD203B41FA5}">
                      <a16:colId xmlns:a16="http://schemas.microsoft.com/office/drawing/2014/main" val="2126927356"/>
                    </a:ext>
                  </a:extLst>
                </a:gridCol>
                <a:gridCol w="1652914">
                  <a:extLst>
                    <a:ext uri="{9D8B030D-6E8A-4147-A177-3AD203B41FA5}">
                      <a16:colId xmlns:a16="http://schemas.microsoft.com/office/drawing/2014/main" val="988989081"/>
                    </a:ext>
                  </a:extLst>
                </a:gridCol>
                <a:gridCol w="940189">
                  <a:extLst>
                    <a:ext uri="{9D8B030D-6E8A-4147-A177-3AD203B41FA5}">
                      <a16:colId xmlns:a16="http://schemas.microsoft.com/office/drawing/2014/main" val="689624476"/>
                    </a:ext>
                  </a:extLst>
                </a:gridCol>
              </a:tblGrid>
              <a:tr h="1829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In Patient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Out Patient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2094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>
                          <a:effectLst/>
                        </a:rPr>
                        <a:t>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1,003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3943141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4832"/>
              </p:ext>
            </p:extLst>
          </p:nvPr>
        </p:nvGraphicFramePr>
        <p:xfrm>
          <a:off x="76269" y="2230748"/>
          <a:ext cx="4124703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049">
                  <a:extLst>
                    <a:ext uri="{9D8B030D-6E8A-4147-A177-3AD203B41FA5}">
                      <a16:colId xmlns:a16="http://schemas.microsoft.com/office/drawing/2014/main" val="242678146"/>
                    </a:ext>
                  </a:extLst>
                </a:gridCol>
                <a:gridCol w="1444642">
                  <a:extLst>
                    <a:ext uri="{9D8B030D-6E8A-4147-A177-3AD203B41FA5}">
                      <a16:colId xmlns:a16="http://schemas.microsoft.com/office/drawing/2014/main" val="2312374416"/>
                    </a:ext>
                  </a:extLst>
                </a:gridCol>
                <a:gridCol w="816970">
                  <a:extLst>
                    <a:ext uri="{9D8B030D-6E8A-4147-A177-3AD203B41FA5}">
                      <a16:colId xmlns:a16="http://schemas.microsoft.com/office/drawing/2014/main" val="2655400129"/>
                    </a:ext>
                  </a:extLst>
                </a:gridCol>
                <a:gridCol w="528042">
                  <a:extLst>
                    <a:ext uri="{9D8B030D-6E8A-4147-A177-3AD203B41FA5}">
                      <a16:colId xmlns:a16="http://schemas.microsoft.com/office/drawing/2014/main" val="305944705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Members By Type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7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Spouse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Child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70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071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20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38.28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33.36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326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073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569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84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0388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81342"/>
              </p:ext>
            </p:extLst>
          </p:nvPr>
        </p:nvGraphicFramePr>
        <p:xfrm>
          <a:off x="84407" y="3726512"/>
          <a:ext cx="411656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414">
                  <a:extLst>
                    <a:ext uri="{9D8B030D-6E8A-4147-A177-3AD203B41FA5}">
                      <a16:colId xmlns:a16="http://schemas.microsoft.com/office/drawing/2014/main" val="4055870136"/>
                    </a:ext>
                  </a:extLst>
                </a:gridCol>
                <a:gridCol w="1441791">
                  <a:extLst>
                    <a:ext uri="{9D8B030D-6E8A-4147-A177-3AD203B41FA5}">
                      <a16:colId xmlns:a16="http://schemas.microsoft.com/office/drawing/2014/main" val="1196965473"/>
                    </a:ext>
                  </a:extLst>
                </a:gridCol>
                <a:gridCol w="815358">
                  <a:extLst>
                    <a:ext uri="{9D8B030D-6E8A-4147-A177-3AD203B41FA5}">
                      <a16:colId xmlns:a16="http://schemas.microsoft.com/office/drawing/2014/main" val="2261126999"/>
                    </a:ext>
                  </a:extLst>
                </a:gridCol>
                <a:gridCol w="527000">
                  <a:extLst>
                    <a:ext uri="{9D8B030D-6E8A-4147-A177-3AD203B41FA5}">
                      <a16:colId xmlns:a16="http://schemas.microsoft.com/office/drawing/2014/main" val="370492662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Members By Class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72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09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5347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80561"/>
              </p:ext>
            </p:extLst>
          </p:nvPr>
        </p:nvGraphicFramePr>
        <p:xfrm>
          <a:off x="84406" y="4461675"/>
          <a:ext cx="411656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414">
                  <a:extLst>
                    <a:ext uri="{9D8B030D-6E8A-4147-A177-3AD203B41FA5}">
                      <a16:colId xmlns:a16="http://schemas.microsoft.com/office/drawing/2014/main" val="145909959"/>
                    </a:ext>
                  </a:extLst>
                </a:gridCol>
                <a:gridCol w="1441791">
                  <a:extLst>
                    <a:ext uri="{9D8B030D-6E8A-4147-A177-3AD203B41FA5}">
                      <a16:colId xmlns:a16="http://schemas.microsoft.com/office/drawing/2014/main" val="1163477658"/>
                    </a:ext>
                  </a:extLst>
                </a:gridCol>
                <a:gridCol w="815358">
                  <a:extLst>
                    <a:ext uri="{9D8B030D-6E8A-4147-A177-3AD203B41FA5}">
                      <a16:colId xmlns:a16="http://schemas.microsoft.com/office/drawing/2014/main" val="200172496"/>
                    </a:ext>
                  </a:extLst>
                </a:gridCol>
                <a:gridCol w="527000">
                  <a:extLst>
                    <a:ext uri="{9D8B030D-6E8A-4147-A177-3AD203B41FA5}">
                      <a16:colId xmlns:a16="http://schemas.microsoft.com/office/drawing/2014/main" val="202491763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Claims By Class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2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37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35786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234"/>
              </p:ext>
            </p:extLst>
          </p:nvPr>
        </p:nvGraphicFramePr>
        <p:xfrm>
          <a:off x="4267395" y="1690198"/>
          <a:ext cx="1738313" cy="3342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1397329712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572230524"/>
                    </a:ext>
                  </a:extLst>
                </a:gridCol>
              </a:tblGrid>
              <a:tr h="2387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Members By Nationality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76438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Nationality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94451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Saudi Arabia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719140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0529310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Pakistan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853261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#N/A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738014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2619849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449934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728584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Jordan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302296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2878062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Sri Lanka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821598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104432"/>
                  </a:ext>
                </a:extLst>
              </a:tr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Bangladesh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539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2078"/>
              </p:ext>
            </p:extLst>
          </p:nvPr>
        </p:nvGraphicFramePr>
        <p:xfrm>
          <a:off x="0" y="1193572"/>
          <a:ext cx="12178357" cy="48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11">
                  <a:extLst>
                    <a:ext uri="{9D8B030D-6E8A-4147-A177-3AD203B41FA5}">
                      <a16:colId xmlns:a16="http://schemas.microsoft.com/office/drawing/2014/main" val="1697691858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338990330"/>
                    </a:ext>
                  </a:extLst>
                </a:gridCol>
                <a:gridCol w="1499689">
                  <a:extLst>
                    <a:ext uri="{9D8B030D-6E8A-4147-A177-3AD203B41FA5}">
                      <a16:colId xmlns:a16="http://schemas.microsoft.com/office/drawing/2014/main" val="529384778"/>
                    </a:ext>
                  </a:extLst>
                </a:gridCol>
                <a:gridCol w="3881548">
                  <a:extLst>
                    <a:ext uri="{9D8B030D-6E8A-4147-A177-3AD203B41FA5}">
                      <a16:colId xmlns:a16="http://schemas.microsoft.com/office/drawing/2014/main" val="3077393120"/>
                    </a:ext>
                  </a:extLst>
                </a:gridCol>
                <a:gridCol w="1817269">
                  <a:extLst>
                    <a:ext uri="{9D8B030D-6E8A-4147-A177-3AD203B41FA5}">
                      <a16:colId xmlns:a16="http://schemas.microsoft.com/office/drawing/2014/main" val="3153683812"/>
                    </a:ext>
                  </a:extLst>
                </a:gridCol>
                <a:gridCol w="1958418">
                  <a:extLst>
                    <a:ext uri="{9D8B030D-6E8A-4147-A177-3AD203B41FA5}">
                      <a16:colId xmlns:a16="http://schemas.microsoft.com/office/drawing/2014/main" val="508725781"/>
                    </a:ext>
                  </a:extLst>
                </a:gridCol>
                <a:gridCol w="511659">
                  <a:extLst>
                    <a:ext uri="{9D8B030D-6E8A-4147-A177-3AD203B41FA5}">
                      <a16:colId xmlns:a16="http://schemas.microsoft.com/office/drawing/2014/main" val="647648478"/>
                    </a:ext>
                  </a:extLst>
                </a:gridCol>
                <a:gridCol w="1199751">
                  <a:extLst>
                    <a:ext uri="{9D8B030D-6E8A-4147-A177-3AD203B41FA5}">
                      <a16:colId xmlns:a16="http://schemas.microsoft.com/office/drawing/2014/main" val="1435764335"/>
                    </a:ext>
                  </a:extLst>
                </a:gridCol>
              </a:tblGrid>
              <a:tr h="9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In Patient Claims Cnt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 Claims Cnt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1553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002370166791001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LITO JR SARMIENTO CORPUZ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Philippines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98777563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10182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001032223313001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HASAN EBRAHIM MOHD SAMADANI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76439775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16175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002377759002102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KHADIJEH ABDEL LATIF MOHD AL JAMAL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22355985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001053749055001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AYED KHALAF HANAS AL SHAMRI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80900785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002322894607101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HALEEMA NAZ MUHAMMAD TANVEER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17294786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002322451879101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SARA NAUMAN NAUMAN RASHEED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1575223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002378378950101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ASMAA MOHAMED A IBRAHIM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3943314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12400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002180204485101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MAHWISH RIZWAN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97923032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14613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002322029428001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SARDAR MUHAMMAD KOREMAN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4480813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001084365368101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HAMDAH MOHD SALEH BADR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Yemen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97935578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11156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001111828180201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SARAH SALEH EID AL SHAMRI</a:t>
                      </a:r>
                      <a:endParaRPr lang="it-IT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0584287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15801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001050336518101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SALWI ABDULLAH HAMOUD AL SHAMRI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5277238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15777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002075595427001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KHALID MOHD AHMED AL AMMAR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Yemen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05263110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15490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002354939494001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JIBY MATHEW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4128819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002157405800001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MOHD SAEED SHAHBAZ KHAN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4418433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001053325211001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HADI HULAYYIL SHAHHATH ALHARBI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53825392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16654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001063547770101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MUNIRAH SAAD M ALDURAYHIM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55049973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001070351471001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34035429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002393984709001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MOMIN AHEMAD AKBARMIYAN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78576884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001084365368001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ALI SALEH ABDULLAH AL NAHDI</a:t>
                      </a:r>
                      <a:endParaRPr lang="it-IT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30734190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16160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001015013012101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MONEER MOHAMMED SALAHA AHMED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3850012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002352479402001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65212744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001076420494101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15512437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002397491883001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6848999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16082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002376117368001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MOHAMMAD GULFAM MOHAMMAD LUKMAN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7162825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1384547" y="6558398"/>
            <a:ext cx="793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25/125</a:t>
            </a:r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8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539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384547" y="6558398"/>
            <a:ext cx="793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50/125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21395"/>
              </p:ext>
            </p:extLst>
          </p:nvPr>
        </p:nvGraphicFramePr>
        <p:xfrm>
          <a:off x="0" y="1191222"/>
          <a:ext cx="12178353" cy="48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10">
                  <a:extLst>
                    <a:ext uri="{9D8B030D-6E8A-4147-A177-3AD203B41FA5}">
                      <a16:colId xmlns:a16="http://schemas.microsoft.com/office/drawing/2014/main" val="387505707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1385332525"/>
                    </a:ext>
                  </a:extLst>
                </a:gridCol>
                <a:gridCol w="1499689">
                  <a:extLst>
                    <a:ext uri="{9D8B030D-6E8A-4147-A177-3AD203B41FA5}">
                      <a16:colId xmlns:a16="http://schemas.microsoft.com/office/drawing/2014/main" val="3683824525"/>
                    </a:ext>
                  </a:extLst>
                </a:gridCol>
                <a:gridCol w="3881547">
                  <a:extLst>
                    <a:ext uri="{9D8B030D-6E8A-4147-A177-3AD203B41FA5}">
                      <a16:colId xmlns:a16="http://schemas.microsoft.com/office/drawing/2014/main" val="2264812742"/>
                    </a:ext>
                  </a:extLst>
                </a:gridCol>
                <a:gridCol w="1817268">
                  <a:extLst>
                    <a:ext uri="{9D8B030D-6E8A-4147-A177-3AD203B41FA5}">
                      <a16:colId xmlns:a16="http://schemas.microsoft.com/office/drawing/2014/main" val="2376518247"/>
                    </a:ext>
                  </a:extLst>
                </a:gridCol>
                <a:gridCol w="1958417">
                  <a:extLst>
                    <a:ext uri="{9D8B030D-6E8A-4147-A177-3AD203B41FA5}">
                      <a16:colId xmlns:a16="http://schemas.microsoft.com/office/drawing/2014/main" val="745113365"/>
                    </a:ext>
                  </a:extLst>
                </a:gridCol>
                <a:gridCol w="511659">
                  <a:extLst>
                    <a:ext uri="{9D8B030D-6E8A-4147-A177-3AD203B41FA5}">
                      <a16:colId xmlns:a16="http://schemas.microsoft.com/office/drawing/2014/main" val="3485417661"/>
                    </a:ext>
                  </a:extLst>
                </a:gridCol>
                <a:gridCol w="1199751">
                  <a:extLst>
                    <a:ext uri="{9D8B030D-6E8A-4147-A177-3AD203B41FA5}">
                      <a16:colId xmlns:a16="http://schemas.microsoft.com/office/drawing/2014/main" val="3997744423"/>
                    </a:ext>
                  </a:extLst>
                </a:gridCol>
              </a:tblGrid>
              <a:tr h="9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In Patient Claims Cnt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 Claims Cnt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5546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16459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002384114647001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SREEJIDAS VATTA KANDY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32440585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15837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002347029312001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MOHAMMED NAWAB RAJA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78677731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002005492521001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ZAHEER AHMED ZAMAN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94407183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001072000464001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FAISAL GHAZY ALSUWIRI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82151027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001055717050201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RAGADH IBRAHIM ASEERI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22284612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14927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001137122501001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AYED ASWAD AYYADAH AL ANAZI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88179745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12760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001053749055101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SHAIKHA BASHEER AL SHAMRI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06138483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002366245880001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AMEER MOHAMMED AKBER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46818333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11840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002099745156001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MUSTAFA MUDAMBARA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80352030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4173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002102088982211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KHADIJA SHABANA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9649510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4173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002102088982101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NAFEESATHULL MISRIYA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80818147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15565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002358940977001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DHARMA BAHADUR SHAHI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03632228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002332827407001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RODION TABURA BALDICANTOS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08487157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12387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002118511423001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BOY MEN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71042128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001030730996001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FAHAD MOHD RASHEED AL OBAILI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78237139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14176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001012133037101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DALAL AHMED MOUSA AL ONZI</a:t>
                      </a:r>
                      <a:endParaRPr lang="it-IT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91849896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001017539139101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AWATIF MOHD SALEH BOBESHET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8861273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15801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001050336518001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MOUSA OWADH HAMDAN AL GHAMAILI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39751812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001006291932001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MAJRAN KHALIFAH J ALDOSSARY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1264701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001050441946001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MANSOOR MOHSIN MUSLIM AL RIZQ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07297493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15341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001067335263001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MOHAMMED ABDULLAH AL FAYEZ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23212748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16427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001072900317001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MOHAMMED RASHED B H ALMUHAMIDH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90153021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001021551732101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AESHAH SHAWI HAMAD ALSHAMMARI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53094164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001003571625101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AFARAH ALI 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15584163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13181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002255059459002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ABDUL RASAK JAMALDEEN M RASEEK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Sri Lanka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155480618"/>
                  </a:ext>
                </a:extLst>
              </a:tr>
            </a:tbl>
          </a:graphicData>
        </a:graphic>
      </p:graphicFrame>
      <p:sp>
        <p:nvSpPr>
          <p:cNvPr id="23" name="Rectangle 22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hlinkClick r:id="rId14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4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539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384547" y="6558398"/>
            <a:ext cx="7938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75/125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41543"/>
              </p:ext>
            </p:extLst>
          </p:nvPr>
        </p:nvGraphicFramePr>
        <p:xfrm>
          <a:off x="0" y="1195922"/>
          <a:ext cx="12178353" cy="48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10">
                  <a:extLst>
                    <a:ext uri="{9D8B030D-6E8A-4147-A177-3AD203B41FA5}">
                      <a16:colId xmlns:a16="http://schemas.microsoft.com/office/drawing/2014/main" val="4017752214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1937755242"/>
                    </a:ext>
                  </a:extLst>
                </a:gridCol>
                <a:gridCol w="1499689">
                  <a:extLst>
                    <a:ext uri="{9D8B030D-6E8A-4147-A177-3AD203B41FA5}">
                      <a16:colId xmlns:a16="http://schemas.microsoft.com/office/drawing/2014/main" val="4215937845"/>
                    </a:ext>
                  </a:extLst>
                </a:gridCol>
                <a:gridCol w="3881547">
                  <a:extLst>
                    <a:ext uri="{9D8B030D-6E8A-4147-A177-3AD203B41FA5}">
                      <a16:colId xmlns:a16="http://schemas.microsoft.com/office/drawing/2014/main" val="555851683"/>
                    </a:ext>
                  </a:extLst>
                </a:gridCol>
                <a:gridCol w="1817268">
                  <a:extLst>
                    <a:ext uri="{9D8B030D-6E8A-4147-A177-3AD203B41FA5}">
                      <a16:colId xmlns:a16="http://schemas.microsoft.com/office/drawing/2014/main" val="1265013642"/>
                    </a:ext>
                  </a:extLst>
                </a:gridCol>
                <a:gridCol w="1958417">
                  <a:extLst>
                    <a:ext uri="{9D8B030D-6E8A-4147-A177-3AD203B41FA5}">
                      <a16:colId xmlns:a16="http://schemas.microsoft.com/office/drawing/2014/main" val="3440240676"/>
                    </a:ext>
                  </a:extLst>
                </a:gridCol>
                <a:gridCol w="511659">
                  <a:extLst>
                    <a:ext uri="{9D8B030D-6E8A-4147-A177-3AD203B41FA5}">
                      <a16:colId xmlns:a16="http://schemas.microsoft.com/office/drawing/2014/main" val="2850937504"/>
                    </a:ext>
                  </a:extLst>
                </a:gridCol>
                <a:gridCol w="1199751">
                  <a:extLst>
                    <a:ext uri="{9D8B030D-6E8A-4147-A177-3AD203B41FA5}">
                      <a16:colId xmlns:a16="http://schemas.microsoft.com/office/drawing/2014/main" val="1258590280"/>
                    </a:ext>
                  </a:extLst>
                </a:gridCol>
              </a:tblGrid>
              <a:tr h="9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6268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3996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002086403199001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MOHD NASSIM MOHD YOUSUF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Bangladesh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71271475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16437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002383951205001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MAHMOUD AHMED DAHY AWAD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69560267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002378186411101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EMAN SAID MOHAMED YOUSSEF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58889406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002269927659001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ARSHADULLAH KHAN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17283445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002259839534101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ANJUMUNISSA MOHAMMAD DAWAR KHAN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7556290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10952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002166830956001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ASLAM ALI KHAN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7773171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16701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002394564849001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MUSHTAQUE SHAIKH MUKHTAR KHAIKH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0479706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16780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002396492270003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CHAKKRAMAKKIL ANTHONNY SEEMON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4260118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14199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002299919916001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ALEXANDER MAYAVEL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9652379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13498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002267657639001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MUHAMMED THENAYIL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24421371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002396190932001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LACHUMAN GHIMIRE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1665316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14758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002327241424001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ATTA MUHAMMAD AFRIDI SHER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89509058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12977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002247791896001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ERWIN TALAN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71454290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16557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002386796649001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JESSEL JR BARBA ROBINOS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8566298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13683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001003391867211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THALA  HAMZA AL HARBI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9018337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001040391904001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MESHARI MASHHOUR FAYEZ ALNEFAIE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35731795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15035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001123104851101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u="none" strike="noStrike">
                          <a:effectLst/>
                        </a:rPr>
                        <a:t>SHAHA NAHU HATEEL AL ONAZI</a:t>
                      </a:r>
                      <a:endParaRPr lang="nl-NL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80526261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001020005607101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ZAKIYAH MOHD AL MOHAMAD ALI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78700264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12543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001047688625221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NAUF BASHEER MAYUF AL SHAMRI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26355219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17113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001058388826001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MESHAL MOHAMMED ABDULLAH HIJAZI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58500946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12542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001017065341101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SALMI ABDULLAH AL SALHAMI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54647866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001055985772101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RAHAB JABREEL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59459730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16580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001057438630101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AWODH AMMAR WALAL AL SUFIYAN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02381709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15398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001026839009101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NOUF OUDAH SULAIMAN ALATAWI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70042687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001042804433201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DINA AWADH SAEED ALQAHTANI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Saudi Arabia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771954397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14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7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539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332449" y="6558398"/>
            <a:ext cx="8980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100/125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83837"/>
              </p:ext>
            </p:extLst>
          </p:nvPr>
        </p:nvGraphicFramePr>
        <p:xfrm>
          <a:off x="1" y="1191222"/>
          <a:ext cx="12178353" cy="48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10">
                  <a:extLst>
                    <a:ext uri="{9D8B030D-6E8A-4147-A177-3AD203B41FA5}">
                      <a16:colId xmlns:a16="http://schemas.microsoft.com/office/drawing/2014/main" val="1117445407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273046654"/>
                    </a:ext>
                  </a:extLst>
                </a:gridCol>
                <a:gridCol w="1499689">
                  <a:extLst>
                    <a:ext uri="{9D8B030D-6E8A-4147-A177-3AD203B41FA5}">
                      <a16:colId xmlns:a16="http://schemas.microsoft.com/office/drawing/2014/main" val="1842747296"/>
                    </a:ext>
                  </a:extLst>
                </a:gridCol>
                <a:gridCol w="3881548">
                  <a:extLst>
                    <a:ext uri="{9D8B030D-6E8A-4147-A177-3AD203B41FA5}">
                      <a16:colId xmlns:a16="http://schemas.microsoft.com/office/drawing/2014/main" val="3322995056"/>
                    </a:ext>
                  </a:extLst>
                </a:gridCol>
                <a:gridCol w="1817268">
                  <a:extLst>
                    <a:ext uri="{9D8B030D-6E8A-4147-A177-3AD203B41FA5}">
                      <a16:colId xmlns:a16="http://schemas.microsoft.com/office/drawing/2014/main" val="1726462829"/>
                    </a:ext>
                  </a:extLst>
                </a:gridCol>
                <a:gridCol w="1958417">
                  <a:extLst>
                    <a:ext uri="{9D8B030D-6E8A-4147-A177-3AD203B41FA5}">
                      <a16:colId xmlns:a16="http://schemas.microsoft.com/office/drawing/2014/main" val="47947989"/>
                    </a:ext>
                  </a:extLst>
                </a:gridCol>
                <a:gridCol w="511658">
                  <a:extLst>
                    <a:ext uri="{9D8B030D-6E8A-4147-A177-3AD203B41FA5}">
                      <a16:colId xmlns:a16="http://schemas.microsoft.com/office/drawing/2014/main" val="2651350331"/>
                    </a:ext>
                  </a:extLst>
                </a:gridCol>
                <a:gridCol w="1199751">
                  <a:extLst>
                    <a:ext uri="{9D8B030D-6E8A-4147-A177-3AD203B41FA5}">
                      <a16:colId xmlns:a16="http://schemas.microsoft.com/office/drawing/2014/main" val="1398802989"/>
                    </a:ext>
                  </a:extLst>
                </a:gridCol>
              </a:tblGrid>
              <a:tr h="9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2353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14800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001015526955111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HASAH WAHEED AL KHALDI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4291467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16913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002398585121001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HANSAKA NIRANJAN P WITHANAGE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Sri Lanka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4729632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16737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002395937002001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ELMABROUK AHMED MOHAMMED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115506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001076300779001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8815758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002378100495202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DEEMA NADER YOUSSEF MOHAMED IBRAHIM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32064078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14964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002335399198001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OSAMA FARES AHMED M ABDELSAMED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048727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15313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002347371599101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NADIA HUSEIN MAHDLY ALI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Egypt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4761433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13175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002221678846001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MOHD ISMAIL AJAZ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37674271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002293826901001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MOHAMMED M M FAREEDUDDIN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68527130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10700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002125454906101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SAMEENA GHOUSE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04229168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002300188030001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RAVICHANDRAN RENGARAJAN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1517582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16294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002380437026001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PRASANTHAN RAJU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00620824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17037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002401780420001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VIJOY JOHN CHERUVELIL KURUVILLA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45462228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13570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002269547457001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RASHID AHMED KHAN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26371463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14020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002306949815001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SHAMSUDDIN ABDULSAMAD SHEIKH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4980007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14915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002032995553001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TAYSEER ABDULLAH YOUNIS ODEH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310967604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16233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002378588483002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MOHAMMAD NASRI ADEL ADEL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5545187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14966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002335519522002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HAMZEH MOHAMMAD KHALAF HAMMOURI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Jordan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62552737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16807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002396190130001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DHANISHWAR BHUSAL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1958880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15613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002359980378001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KHIL BAHADUR TAMANG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4082224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15218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002345401653001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RAJU RANABHAT KAMALA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79781823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15723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002366246078001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ROMLAL THING AMBAR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85297136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15184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002344641994001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DUYA SARKI SITA SARKI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62779427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15196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002345335331001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NAVARAJ CHAULAGAIN DURGA DEVI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Nepal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83205353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16433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002268600794201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ABDULLAH ABDUL SAMAD QADER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Pakistan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68236052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14" action="ppaction://hlinksldjump"/>
          </p:cNvPr>
          <p:cNvSpPr/>
          <p:nvPr/>
        </p:nvSpPr>
        <p:spPr>
          <a:xfrm>
            <a:off x="10821062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9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539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125 Claimants By Claims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332449" y="6558398"/>
            <a:ext cx="8980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125/125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22818"/>
              </p:ext>
            </p:extLst>
          </p:nvPr>
        </p:nvGraphicFramePr>
        <p:xfrm>
          <a:off x="-1" y="1194896"/>
          <a:ext cx="12192001" cy="48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003">
                  <a:extLst>
                    <a:ext uri="{9D8B030D-6E8A-4147-A177-3AD203B41FA5}">
                      <a16:colId xmlns:a16="http://schemas.microsoft.com/office/drawing/2014/main" val="3598697798"/>
                    </a:ext>
                  </a:extLst>
                </a:gridCol>
                <a:gridCol w="897648">
                  <a:extLst>
                    <a:ext uri="{9D8B030D-6E8A-4147-A177-3AD203B41FA5}">
                      <a16:colId xmlns:a16="http://schemas.microsoft.com/office/drawing/2014/main" val="996236617"/>
                    </a:ext>
                  </a:extLst>
                </a:gridCol>
                <a:gridCol w="1432867">
                  <a:extLst>
                    <a:ext uri="{9D8B030D-6E8A-4147-A177-3AD203B41FA5}">
                      <a16:colId xmlns:a16="http://schemas.microsoft.com/office/drawing/2014/main" val="1394456332"/>
                    </a:ext>
                  </a:extLst>
                </a:gridCol>
                <a:gridCol w="3708594">
                  <a:extLst>
                    <a:ext uri="{9D8B030D-6E8A-4147-A177-3AD203B41FA5}">
                      <a16:colId xmlns:a16="http://schemas.microsoft.com/office/drawing/2014/main" val="1955862886"/>
                    </a:ext>
                  </a:extLst>
                </a:gridCol>
                <a:gridCol w="1736295">
                  <a:extLst>
                    <a:ext uri="{9D8B030D-6E8A-4147-A177-3AD203B41FA5}">
                      <a16:colId xmlns:a16="http://schemas.microsoft.com/office/drawing/2014/main" val="1750425240"/>
                    </a:ext>
                  </a:extLst>
                </a:gridCol>
                <a:gridCol w="1871152">
                  <a:extLst>
                    <a:ext uri="{9D8B030D-6E8A-4147-A177-3AD203B41FA5}">
                      <a16:colId xmlns:a16="http://schemas.microsoft.com/office/drawing/2014/main" val="4293039500"/>
                    </a:ext>
                  </a:extLst>
                </a:gridCol>
                <a:gridCol w="488861">
                  <a:extLst>
                    <a:ext uri="{9D8B030D-6E8A-4147-A177-3AD203B41FA5}">
                      <a16:colId xmlns:a16="http://schemas.microsoft.com/office/drawing/2014/main" val="4155351399"/>
                    </a:ext>
                  </a:extLst>
                </a:gridCol>
                <a:gridCol w="1146292">
                  <a:extLst>
                    <a:ext uri="{9D8B030D-6E8A-4147-A177-3AD203B41FA5}">
                      <a16:colId xmlns:a16="http://schemas.microsoft.com/office/drawing/2014/main" val="3899002544"/>
                    </a:ext>
                  </a:extLst>
                </a:gridCol>
                <a:gridCol w="556289">
                  <a:extLst>
                    <a:ext uri="{9D8B030D-6E8A-4147-A177-3AD203B41FA5}">
                      <a16:colId xmlns:a16="http://schemas.microsoft.com/office/drawing/2014/main" val="3066796237"/>
                    </a:ext>
                  </a:extLst>
                </a:gridCol>
              </a:tblGrid>
              <a:tr h="94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EMP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Claimants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 Claims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NATIONALITY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9686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17203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002341742852001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CHAUDHRYFARRUKH ZAMAN HAIDER ZAMAN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9472516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002141354916001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HAZRAT SAID BACHA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3563747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11360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002099507929001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TAREQ PARVEZ RUB NAWAZ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1354246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3960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002065531614001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INAYAT ALI KHAN AHMED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Pakistan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VIP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0158611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13059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002249118197001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CARLO ZARZOSON SALAZAR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65345094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14392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002310690082001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EDUARDO JR CASTRO BERSABE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66120169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16686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001039169212001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IBRAHIM ABDULRAHMAN I ALJANUBI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91343295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15401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001030730996101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JAWAHAR AL HAMEED AL QAHTANI</a:t>
                      </a:r>
                      <a:endParaRPr lang="es-E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73997903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16091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001055717050001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IBRAHIM HASAN ALI ASEERI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9437152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15995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001077899688001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MOHSIN HADI MOHD AL SHARYAN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42012689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001021527583101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HADIYA NASAR AAL SALEM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56516840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15269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001036152047101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MUNEERA HAMAD AL YAMI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97713648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14928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001067800498101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AMAAL DHAKHEELULLAH AL MUTRAFI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712671900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17087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001102488929101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MASHAAL M M ZAYLA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809731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16365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001065470047001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ABDULRAHMAN SAEED ALI ALQAHTANI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VIP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842571392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15032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001042804433101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AMAL FAHAD AL QAHTANI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Saudi Arabia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VIP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6380034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16815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002396188936001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MOHAMED ABAZAR HASSAN KHALIL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0240901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12364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002038613853001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ELYAS MOHD BASHIR BABIKER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1621379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13988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002011666985101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DOKHRIAH MOHAMMED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Sudan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898718276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002397491883101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507376865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001032941633101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047975331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002109601027001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152456397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002401309782001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033193803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001030592727001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863909018"/>
                  </a:ext>
                </a:extLst>
              </a:tr>
              <a:tr h="170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001084836004001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#N/A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#N/A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644127727"/>
                  </a:ext>
                </a:extLst>
              </a:tr>
            </a:tbl>
          </a:graphicData>
        </a:graphic>
      </p:graphicFrame>
      <p:sp>
        <p:nvSpPr>
          <p:cNvPr id="33" name="Rectangle 32">
            <a:hlinkClick r:id="rId12" action="ppaction://hlinksldjump"/>
          </p:cNvPr>
          <p:cNvSpPr/>
          <p:nvPr/>
        </p:nvSpPr>
        <p:spPr>
          <a:xfrm>
            <a:off x="8571866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hlinkClick r:id="rId13" action="ppaction://hlinksldjump"/>
          </p:cNvPr>
          <p:cNvSpPr/>
          <p:nvPr/>
        </p:nvSpPr>
        <p:spPr>
          <a:xfrm>
            <a:off x="9697774" y="6203720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2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269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Percentage Of Claims By Benefit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5D13C2-42CC-4194-9EDB-9364C59D7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659569"/>
              </p:ext>
            </p:extLst>
          </p:nvPr>
        </p:nvGraphicFramePr>
        <p:xfrm>
          <a:off x="1512517" y="8722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175A175-800D-49E5-9278-3FB9C3EA3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22441"/>
              </p:ext>
            </p:extLst>
          </p:nvPr>
        </p:nvGraphicFramePr>
        <p:xfrm>
          <a:off x="1512517" y="36345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579EFF7-3195-4B09-BC85-AEC5383D2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140826"/>
              </p:ext>
            </p:extLst>
          </p:nvPr>
        </p:nvGraphicFramePr>
        <p:xfrm>
          <a:off x="6084517" y="8865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FAC4B77-F858-4578-A1D9-12929FA04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565890"/>
              </p:ext>
            </p:extLst>
          </p:nvPr>
        </p:nvGraphicFramePr>
        <p:xfrm>
          <a:off x="6084517" y="36488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" name="Rectangle 2"/>
          <p:cNvSpPr/>
          <p:nvPr/>
        </p:nvSpPr>
        <p:spPr>
          <a:xfrm>
            <a:off x="4121544" y="3109231"/>
            <a:ext cx="19629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b="0" cap="none" spc="0" dirty="0">
                <a:ln w="0"/>
                <a:solidFill>
                  <a:srgbClr val="C00000"/>
                </a:solidFill>
              </a:rPr>
              <a:t>TOTAL CLAIMS COUNT 3,437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4501" y="5959745"/>
            <a:ext cx="24000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cap="none" spc="0" dirty="0">
                <a:ln w="0"/>
                <a:solidFill>
                  <a:srgbClr val="C00000"/>
                </a:solidFill>
              </a:rPr>
              <a:t>TOTAL CLAIMS </a:t>
            </a:r>
            <a:r>
              <a:rPr lang="en-US" sz="1200" dirty="0">
                <a:ln w="0"/>
                <a:solidFill>
                  <a:srgbClr val="C00000"/>
                </a:solidFill>
              </a:rPr>
              <a:t>AMOUNT 1,132,642</a:t>
            </a:r>
          </a:p>
        </p:txBody>
      </p:sp>
      <p:pic>
        <p:nvPicPr>
          <p:cNvPr id="23" name="Picture 22"/>
          <p:cNvPicPr/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24" name="Rectangle 23">
            <a:hlinkClick r:id="rId13" action="ppaction://hlinksldjump"/>
          </p:cNvPr>
          <p:cNvSpPr/>
          <p:nvPr/>
        </p:nvSpPr>
        <p:spPr>
          <a:xfrm>
            <a:off x="9673738" y="6183645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2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60485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Claims Summary By Risk and Class (OVERVIEW)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234EC9E-C54B-4800-9B28-23289960A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23441"/>
              </p:ext>
            </p:extLst>
          </p:nvPr>
        </p:nvGraphicFramePr>
        <p:xfrm>
          <a:off x="5487209" y="14651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8911"/>
              </p:ext>
            </p:extLst>
          </p:nvPr>
        </p:nvGraphicFramePr>
        <p:xfrm>
          <a:off x="3492319" y="4279760"/>
          <a:ext cx="7842188" cy="1346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05">
                  <a:extLst>
                    <a:ext uri="{9D8B030D-6E8A-4147-A177-3AD203B41FA5}">
                      <a16:colId xmlns:a16="http://schemas.microsoft.com/office/drawing/2014/main" val="2222872695"/>
                    </a:ext>
                  </a:extLst>
                </a:gridCol>
                <a:gridCol w="878078">
                  <a:extLst>
                    <a:ext uri="{9D8B030D-6E8A-4147-A177-3AD203B41FA5}">
                      <a16:colId xmlns:a16="http://schemas.microsoft.com/office/drawing/2014/main" val="40180742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65618187"/>
                    </a:ext>
                  </a:extLst>
                </a:gridCol>
                <a:gridCol w="859854">
                  <a:extLst>
                    <a:ext uri="{9D8B030D-6E8A-4147-A177-3AD203B41FA5}">
                      <a16:colId xmlns:a16="http://schemas.microsoft.com/office/drawing/2014/main" val="898164391"/>
                    </a:ext>
                  </a:extLst>
                </a:gridCol>
                <a:gridCol w="878078">
                  <a:extLst>
                    <a:ext uri="{9D8B030D-6E8A-4147-A177-3AD203B41FA5}">
                      <a16:colId xmlns:a16="http://schemas.microsoft.com/office/drawing/2014/main" val="23780504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66948396"/>
                    </a:ext>
                  </a:extLst>
                </a:gridCol>
                <a:gridCol w="859854">
                  <a:extLst>
                    <a:ext uri="{9D8B030D-6E8A-4147-A177-3AD203B41FA5}">
                      <a16:colId xmlns:a16="http://schemas.microsoft.com/office/drawing/2014/main" val="2746195149"/>
                    </a:ext>
                  </a:extLst>
                </a:gridCol>
                <a:gridCol w="878078">
                  <a:extLst>
                    <a:ext uri="{9D8B030D-6E8A-4147-A177-3AD203B41FA5}">
                      <a16:colId xmlns:a16="http://schemas.microsoft.com/office/drawing/2014/main" val="3059510942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3669863433"/>
                    </a:ext>
                  </a:extLst>
                </a:gridCol>
                <a:gridCol w="859854">
                  <a:extLst>
                    <a:ext uri="{9D8B030D-6E8A-4147-A177-3AD203B41FA5}">
                      <a16:colId xmlns:a16="http://schemas.microsoft.com/office/drawing/2014/main" val="23041098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94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2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VIP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286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176,389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617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30,153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6,031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291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206,542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710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999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275,360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276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143,715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5,749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1,024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419,075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409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295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2,095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382,945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183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119,332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4,773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2,120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502,277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237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94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266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266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4,482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4,482</a:t>
                      </a:r>
                      <a:endParaRPr lang="en-US" sz="12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4,748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2,374</a:t>
                      </a:r>
                      <a:endParaRPr lang="en-US" sz="12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90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3,381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834,960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297,683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5,316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3,437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1,132,642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4469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35853"/>
              </p:ext>
            </p:extLst>
          </p:nvPr>
        </p:nvGraphicFramePr>
        <p:xfrm>
          <a:off x="915209" y="1280590"/>
          <a:ext cx="2320713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086">
                  <a:extLst>
                    <a:ext uri="{9D8B030D-6E8A-4147-A177-3AD203B41FA5}">
                      <a16:colId xmlns:a16="http://schemas.microsoft.com/office/drawing/2014/main" val="3696424623"/>
                    </a:ext>
                  </a:extLst>
                </a:gridCol>
                <a:gridCol w="1138627">
                  <a:extLst>
                    <a:ext uri="{9D8B030D-6E8A-4147-A177-3AD203B41FA5}">
                      <a16:colId xmlns:a16="http://schemas.microsoft.com/office/drawing/2014/main" val="205225037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RISK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Claim Amount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412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201-RIYADH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269,683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5452521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800-HEAD OFFICE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211,581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2917035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231-JEDDAH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191,999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3682108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250-DAMMAM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98,580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4516117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200-INTER CITY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93,905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5006687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241-ABHA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62,945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336995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243-NAJRAN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45,288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405166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213-TABUK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28,138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2365618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203-HAIL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25,440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1060126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202-BURAIDAH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18,351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3462622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238-AL BAHA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15,203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6464296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236-MEDINA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13,529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2112972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252-HAFOUF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12,359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042475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251-HAFAR AL BATIN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12,031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3783847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700-DUBAI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6,694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1465050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235-MAKKAH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6,209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80514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233-TAIF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5,233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8377556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234-YANBU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4,444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8911708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212-ARAR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3,405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1497021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244-GIZAN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2,906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5976017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211-AL JOUF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2,801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2396235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204-WADI DAWASIR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1,175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806213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702-KFIA AIRPORT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601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0715195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253-JUBAIL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145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326141754"/>
                  </a:ext>
                </a:extLst>
              </a:tr>
            </a:tbl>
          </a:graphicData>
        </a:graphic>
      </p:graphicFrame>
      <p:sp>
        <p:nvSpPr>
          <p:cNvPr id="36" name="Rectangle 35">
            <a:hlinkClick r:id="rId13" action="ppaction://hlinksldjump"/>
          </p:cNvPr>
          <p:cNvSpPr/>
          <p:nvPr/>
        </p:nvSpPr>
        <p:spPr>
          <a:xfrm>
            <a:off x="3506676" y="3364381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DETAILS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hlinkClick r:id="rId14" action="ppaction://hlinksldjump"/>
          </p:cNvPr>
          <p:cNvSpPr/>
          <p:nvPr/>
        </p:nvSpPr>
        <p:spPr>
          <a:xfrm>
            <a:off x="3506676" y="3820895"/>
            <a:ext cx="2396246" cy="3484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60485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Claims Summary By Risk and Class (OVERVIEW)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66869"/>
              </p:ext>
            </p:extLst>
          </p:nvPr>
        </p:nvGraphicFramePr>
        <p:xfrm>
          <a:off x="243267" y="949253"/>
          <a:ext cx="5413505" cy="52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23">
                  <a:extLst>
                    <a:ext uri="{9D8B030D-6E8A-4147-A177-3AD203B41FA5}">
                      <a16:colId xmlns:a16="http://schemas.microsoft.com/office/drawing/2014/main" val="3006014877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2173584560"/>
                    </a:ext>
                  </a:extLst>
                </a:gridCol>
                <a:gridCol w="419748">
                  <a:extLst>
                    <a:ext uri="{9D8B030D-6E8A-4147-A177-3AD203B41FA5}">
                      <a16:colId xmlns:a16="http://schemas.microsoft.com/office/drawing/2014/main" val="3576073771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2780537409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2518303550"/>
                    </a:ext>
                  </a:extLst>
                </a:gridCol>
                <a:gridCol w="362598">
                  <a:extLst>
                    <a:ext uri="{9D8B030D-6E8A-4147-A177-3AD203B41FA5}">
                      <a16:colId xmlns:a16="http://schemas.microsoft.com/office/drawing/2014/main" val="631637428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444214772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469394086"/>
                    </a:ext>
                  </a:extLst>
                </a:gridCol>
                <a:gridCol w="419748">
                  <a:extLst>
                    <a:ext uri="{9D8B030D-6E8A-4147-A177-3AD203B41FA5}">
                      <a16:colId xmlns:a16="http://schemas.microsoft.com/office/drawing/2014/main" val="1301511201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1252006084"/>
                    </a:ext>
                  </a:extLst>
                </a:gridCol>
              </a:tblGrid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200-INTER CITY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0374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4425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9583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7,245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14,045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780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49087593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41,454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38,406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12,802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79,860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74478000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48,699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45,206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11,301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93,905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430739816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201-RIYADH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256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2298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9362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50,179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13,622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63,801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33327964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77,801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31,873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109,674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55453491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78,042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18,166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96,208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407288058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206,022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63,661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269,683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628048771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202-BURAIDAH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8151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125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35495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8,652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8,652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8,652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8,652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030850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72305198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78031143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18,351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18,351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4043341479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203-HAIL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9526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6670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US" sz="9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5182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00227495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19,368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23,624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71681244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21,184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25,440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48434806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204-WADI DAWASIR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0707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0854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40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39403802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68754605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510380909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211-AL JOUF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0767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1988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4300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19375668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86960946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2124"/>
              </p:ext>
            </p:extLst>
          </p:nvPr>
        </p:nvGraphicFramePr>
        <p:xfrm>
          <a:off x="6514560" y="949253"/>
          <a:ext cx="5377455" cy="52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23">
                  <a:extLst>
                    <a:ext uri="{9D8B030D-6E8A-4147-A177-3AD203B41FA5}">
                      <a16:colId xmlns:a16="http://schemas.microsoft.com/office/drawing/2014/main" val="3760646699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4180825597"/>
                    </a:ext>
                  </a:extLst>
                </a:gridCol>
                <a:gridCol w="419748">
                  <a:extLst>
                    <a:ext uri="{9D8B030D-6E8A-4147-A177-3AD203B41FA5}">
                      <a16:colId xmlns:a16="http://schemas.microsoft.com/office/drawing/2014/main" val="3250926612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1774747618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1527573745"/>
                    </a:ext>
                  </a:extLst>
                </a:gridCol>
                <a:gridCol w="362598">
                  <a:extLst>
                    <a:ext uri="{9D8B030D-6E8A-4147-A177-3AD203B41FA5}">
                      <a16:colId xmlns:a16="http://schemas.microsoft.com/office/drawing/2014/main" val="1564027449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870796247"/>
                    </a:ext>
                  </a:extLst>
                </a:gridCol>
                <a:gridCol w="657873">
                  <a:extLst>
                    <a:ext uri="{9D8B030D-6E8A-4147-A177-3AD203B41FA5}">
                      <a16:colId xmlns:a16="http://schemas.microsoft.com/office/drawing/2014/main" val="903992961"/>
                    </a:ext>
                  </a:extLst>
                </a:gridCol>
                <a:gridCol w="383698">
                  <a:extLst>
                    <a:ext uri="{9D8B030D-6E8A-4147-A177-3AD203B41FA5}">
                      <a16:colId xmlns:a16="http://schemas.microsoft.com/office/drawing/2014/main" val="731027427"/>
                    </a:ext>
                  </a:extLst>
                </a:gridCol>
                <a:gridCol w="651523">
                  <a:extLst>
                    <a:ext uri="{9D8B030D-6E8A-4147-A177-3AD203B41FA5}">
                      <a16:colId xmlns:a16="http://schemas.microsoft.com/office/drawing/2014/main" val="1455694266"/>
                    </a:ext>
                  </a:extLst>
                </a:gridCol>
              </a:tblGrid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212-ARAR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305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8460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0067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78387584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20309772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458276448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213-TABUK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445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233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86690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16,909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23,210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26842913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4,928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4,928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96472594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11,229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16,909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28,138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338648382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231-JEDDAH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7533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2970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5084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66155240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32,851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59,324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9,887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92,175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7609658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80,587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16,730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97,318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211741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115,944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76,054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7,605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191,999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204912734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233-TAIF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9406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9534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1029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81415818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29725809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4022915337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234-YANBU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4300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293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2877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69660359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130856666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593280293"/>
                  </a:ext>
                </a:extLst>
              </a:tr>
              <a:tr h="11760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235-MAKKAH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361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547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7828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352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65917734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97876311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444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880" marR="5880" marT="5880" marB="0" anchor="ctr"/>
                </a:tc>
                <a:extLst>
                  <a:ext uri="{0D108BD9-81ED-4DB2-BD59-A6C34878D82A}">
                    <a16:rowId xmlns:a16="http://schemas.microsoft.com/office/drawing/2014/main" val="3537285332"/>
                  </a:ext>
                </a:extLst>
              </a:tr>
            </a:tbl>
          </a:graphicData>
        </a:graphic>
      </p:graphicFrame>
      <p:sp>
        <p:nvSpPr>
          <p:cNvPr id="33" name="Rectangle 32">
            <a:hlinkClick r:id="rId12" action="ppaction://hlinksldjump"/>
          </p:cNvPr>
          <p:cNvSpPr/>
          <p:nvPr/>
        </p:nvSpPr>
        <p:spPr>
          <a:xfrm>
            <a:off x="9697774" y="6315075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hlinkClick r:id="rId13" action="ppaction://hlinksldjump"/>
          </p:cNvPr>
          <p:cNvSpPr/>
          <p:nvPr/>
        </p:nvSpPr>
        <p:spPr>
          <a:xfrm>
            <a:off x="10821062" y="6315075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4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60485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Claims Summary By Risk and Class (OVERVIEW)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3433"/>
              </p:ext>
            </p:extLst>
          </p:nvPr>
        </p:nvGraphicFramePr>
        <p:xfrm>
          <a:off x="235072" y="946903"/>
          <a:ext cx="5293185" cy="5566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621">
                  <a:extLst>
                    <a:ext uri="{9D8B030D-6E8A-4147-A177-3AD203B41FA5}">
                      <a16:colId xmlns:a16="http://schemas.microsoft.com/office/drawing/2014/main" val="3273239495"/>
                    </a:ext>
                  </a:extLst>
                </a:gridCol>
                <a:gridCol w="657271">
                  <a:extLst>
                    <a:ext uri="{9D8B030D-6E8A-4147-A177-3AD203B41FA5}">
                      <a16:colId xmlns:a16="http://schemas.microsoft.com/office/drawing/2014/main" val="236294497"/>
                    </a:ext>
                  </a:extLst>
                </a:gridCol>
                <a:gridCol w="361996">
                  <a:extLst>
                    <a:ext uri="{9D8B030D-6E8A-4147-A177-3AD203B41FA5}">
                      <a16:colId xmlns:a16="http://schemas.microsoft.com/office/drawing/2014/main" val="2322891962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456497173"/>
                    </a:ext>
                  </a:extLst>
                </a:gridCol>
                <a:gridCol w="657271">
                  <a:extLst>
                    <a:ext uri="{9D8B030D-6E8A-4147-A177-3AD203B41FA5}">
                      <a16:colId xmlns:a16="http://schemas.microsoft.com/office/drawing/2014/main" val="2933555143"/>
                    </a:ext>
                  </a:extLst>
                </a:gridCol>
                <a:gridCol w="361996">
                  <a:extLst>
                    <a:ext uri="{9D8B030D-6E8A-4147-A177-3AD203B41FA5}">
                      <a16:colId xmlns:a16="http://schemas.microsoft.com/office/drawing/2014/main" val="2849940107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1572805010"/>
                    </a:ext>
                  </a:extLst>
                </a:gridCol>
                <a:gridCol w="657271">
                  <a:extLst>
                    <a:ext uri="{9D8B030D-6E8A-4147-A177-3AD203B41FA5}">
                      <a16:colId xmlns:a16="http://schemas.microsoft.com/office/drawing/2014/main" val="2566372929"/>
                    </a:ext>
                  </a:extLst>
                </a:gridCol>
                <a:gridCol w="361996">
                  <a:extLst>
                    <a:ext uri="{9D8B030D-6E8A-4147-A177-3AD203B41FA5}">
                      <a16:colId xmlns:a16="http://schemas.microsoft.com/office/drawing/2014/main" val="781815709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505482540"/>
                    </a:ext>
                  </a:extLst>
                </a:gridCol>
              </a:tblGrid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236-MEDINA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6647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51557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494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150645662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5,920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5,920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49369246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7,431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7,431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277555127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13,529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13,529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1176563453"/>
                  </a:ext>
                </a:extLst>
              </a:tr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238-AL BAHA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201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420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650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87534369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14,161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58030716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2,160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13,043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15,203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948041849"/>
                  </a:ext>
                </a:extLst>
              </a:tr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241-ABHA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4111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7769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56174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9,592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9,592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177140912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6,471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15,115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295506385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33,956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38,237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67167116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52,193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10,752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62,945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386440021"/>
                  </a:ext>
                </a:extLst>
              </a:tr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243-NAJRAN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436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7168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16134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7,986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24122679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37,302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37,302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296257555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40,288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45,288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4195316103"/>
                  </a:ext>
                </a:extLst>
              </a:tr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244-GIZAN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4061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3101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8091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125373696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251488130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717816969"/>
                  </a:ext>
                </a:extLst>
              </a:tr>
              <a:tr h="11157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250-DAMMAM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0707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6526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51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20,150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20,150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150182476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35,475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11,259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46,734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206756898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31,696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31,696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390248768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87,321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11,259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98,580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579" marR="5579" marT="5579" marB="0" anchor="ctr"/>
                </a:tc>
                <a:extLst>
                  <a:ext uri="{0D108BD9-81ED-4DB2-BD59-A6C34878D82A}">
                    <a16:rowId xmlns:a16="http://schemas.microsoft.com/office/drawing/2014/main" val="62097836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39812"/>
              </p:ext>
            </p:extLst>
          </p:nvPr>
        </p:nvGraphicFramePr>
        <p:xfrm>
          <a:off x="6526579" y="946903"/>
          <a:ext cx="5423882" cy="488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61">
                  <a:extLst>
                    <a:ext uri="{9D8B030D-6E8A-4147-A177-3AD203B41FA5}">
                      <a16:colId xmlns:a16="http://schemas.microsoft.com/office/drawing/2014/main" val="492318278"/>
                    </a:ext>
                  </a:extLst>
                </a:gridCol>
                <a:gridCol w="658911">
                  <a:extLst>
                    <a:ext uri="{9D8B030D-6E8A-4147-A177-3AD203B41FA5}">
                      <a16:colId xmlns:a16="http://schemas.microsoft.com/office/drawing/2014/main" val="3782233339"/>
                    </a:ext>
                  </a:extLst>
                </a:gridCol>
                <a:gridCol w="420785">
                  <a:extLst>
                    <a:ext uri="{9D8B030D-6E8A-4147-A177-3AD203B41FA5}">
                      <a16:colId xmlns:a16="http://schemas.microsoft.com/office/drawing/2014/main" val="941750199"/>
                    </a:ext>
                  </a:extLst>
                </a:gridCol>
                <a:gridCol w="652561">
                  <a:extLst>
                    <a:ext uri="{9D8B030D-6E8A-4147-A177-3AD203B41FA5}">
                      <a16:colId xmlns:a16="http://schemas.microsoft.com/office/drawing/2014/main" val="2249171760"/>
                    </a:ext>
                  </a:extLst>
                </a:gridCol>
                <a:gridCol w="658911">
                  <a:extLst>
                    <a:ext uri="{9D8B030D-6E8A-4147-A177-3AD203B41FA5}">
                      <a16:colId xmlns:a16="http://schemas.microsoft.com/office/drawing/2014/main" val="435928895"/>
                    </a:ext>
                  </a:extLst>
                </a:gridCol>
                <a:gridCol w="363635">
                  <a:extLst>
                    <a:ext uri="{9D8B030D-6E8A-4147-A177-3AD203B41FA5}">
                      <a16:colId xmlns:a16="http://schemas.microsoft.com/office/drawing/2014/main" val="2941701050"/>
                    </a:ext>
                  </a:extLst>
                </a:gridCol>
                <a:gridCol w="652561">
                  <a:extLst>
                    <a:ext uri="{9D8B030D-6E8A-4147-A177-3AD203B41FA5}">
                      <a16:colId xmlns:a16="http://schemas.microsoft.com/office/drawing/2014/main" val="1561066989"/>
                    </a:ext>
                  </a:extLst>
                </a:gridCol>
                <a:gridCol w="658911">
                  <a:extLst>
                    <a:ext uri="{9D8B030D-6E8A-4147-A177-3AD203B41FA5}">
                      <a16:colId xmlns:a16="http://schemas.microsoft.com/office/drawing/2014/main" val="1107385488"/>
                    </a:ext>
                  </a:extLst>
                </a:gridCol>
                <a:gridCol w="420785">
                  <a:extLst>
                    <a:ext uri="{9D8B030D-6E8A-4147-A177-3AD203B41FA5}">
                      <a16:colId xmlns:a16="http://schemas.microsoft.com/office/drawing/2014/main" val="327423395"/>
                    </a:ext>
                  </a:extLst>
                </a:gridCol>
                <a:gridCol w="652561">
                  <a:extLst>
                    <a:ext uri="{9D8B030D-6E8A-4147-A177-3AD203B41FA5}">
                      <a16:colId xmlns:a16="http://schemas.microsoft.com/office/drawing/2014/main" val="916714161"/>
                    </a:ext>
                  </a:extLst>
                </a:gridCol>
              </a:tblGrid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251-HAFAR AL BATIN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2304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6023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84011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9294427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5,733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1,911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11,898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8067316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5,733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1,911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616013670"/>
                  </a:ext>
                </a:extLst>
              </a:tr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252-HAFOUF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7624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2855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solidFill>
                            <a:schemeClr val="bg1"/>
                          </a:solidFill>
                          <a:effectLst/>
                        </a:rPr>
                        <a:t>Claims Count</a:t>
                      </a:r>
                      <a:endParaRPr lang="en-US" sz="900" b="0" i="0" u="sng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solidFill>
                            <a:schemeClr val="bg1"/>
                          </a:solidFill>
                          <a:effectLst/>
                        </a:rPr>
                        <a:t>Amt</a:t>
                      </a:r>
                      <a:endParaRPr lang="en-US" sz="900" b="0" i="0" u="sng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solidFill>
                            <a:schemeClr val="bg1"/>
                          </a:solidFill>
                          <a:effectLst/>
                        </a:rPr>
                        <a:t>Average Amt</a:t>
                      </a:r>
                      <a:endParaRPr lang="en-US" sz="900" b="0" i="0" u="sng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6468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12,359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515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7559106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8,120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12,359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956310918"/>
                  </a:ext>
                </a:extLst>
              </a:tr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253-JUBAIL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2262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0211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3155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10954417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42400192"/>
                  </a:ext>
                </a:extLst>
              </a:tr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700-DUBAI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42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3104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796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8109958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782651051"/>
                  </a:ext>
                </a:extLst>
              </a:tr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702-KFIA AIRPORT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3345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59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31028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5763691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972335757"/>
                  </a:ext>
                </a:extLst>
              </a:tr>
              <a:tr h="1279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800-HEAD OFFICE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968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9258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Amt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4195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85,132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16,532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5,511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101,663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082858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85,716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91,796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02447873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6,597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3,299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13,373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2781421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2,374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892917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177,891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33,691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4,813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211,581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427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583551834"/>
                  </a:ext>
                </a:extLst>
              </a:tr>
            </a:tbl>
          </a:graphicData>
        </a:graphic>
      </p:graphicFrame>
      <p:sp>
        <p:nvSpPr>
          <p:cNvPr id="23" name="Rectangle 22">
            <a:hlinkClick r:id="rId12" action="ppaction://hlinksldjump"/>
          </p:cNvPr>
          <p:cNvSpPr/>
          <p:nvPr/>
        </p:nvSpPr>
        <p:spPr>
          <a:xfrm>
            <a:off x="9697774" y="6315075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hlinkClick r:id="rId13" action="ppaction://hlinksldjump"/>
          </p:cNvPr>
          <p:cNvSpPr/>
          <p:nvPr/>
        </p:nvSpPr>
        <p:spPr>
          <a:xfrm>
            <a:off x="8574486" y="6315075"/>
            <a:ext cx="1098813" cy="237602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6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6313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Percentage Of Claims By Claim Type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CE5667A-9848-405C-9D74-41219C3D2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449420"/>
              </p:ext>
            </p:extLst>
          </p:nvPr>
        </p:nvGraphicFramePr>
        <p:xfrm>
          <a:off x="1528762" y="9111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8193156-3182-4858-AC6A-9A72EA757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143200"/>
              </p:ext>
            </p:extLst>
          </p:nvPr>
        </p:nvGraphicFramePr>
        <p:xfrm>
          <a:off x="1528762" y="36543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612602"/>
              </p:ext>
            </p:extLst>
          </p:nvPr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820951"/>
              </p:ext>
            </p:extLst>
          </p:nvPr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31868"/>
              </p:ext>
            </p:extLst>
          </p:nvPr>
        </p:nvGraphicFramePr>
        <p:xfrm>
          <a:off x="6100762" y="9121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695541"/>
              </p:ext>
            </p:extLst>
          </p:nvPr>
        </p:nvGraphicFramePr>
        <p:xfrm>
          <a:off x="6098772" y="36543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1" name="Picture 20"/>
          <p:cNvPicPr/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sp>
        <p:nvSpPr>
          <p:cNvPr id="22" name="Rectangle 21">
            <a:hlinkClick r:id="rId15" action="ppaction://hlinksldjump"/>
          </p:cNvPr>
          <p:cNvSpPr/>
          <p:nvPr/>
        </p:nvSpPr>
        <p:spPr>
          <a:xfrm>
            <a:off x="9673738" y="6183645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078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TOP 20 Providers VS. Others (overview)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0537F0C-1D78-481D-B980-65F1CF7E2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278524"/>
              </p:ext>
            </p:extLst>
          </p:nvPr>
        </p:nvGraphicFramePr>
        <p:xfrm>
          <a:off x="2214287" y="683182"/>
          <a:ext cx="7763426" cy="23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4250527" y="4719163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IN PATIENT CLAIMS COUNT &amp; AMOUNT</a:t>
            </a:r>
            <a:endParaRPr lang="en-US" sz="1300" dirty="0"/>
          </a:p>
        </p:txBody>
      </p:sp>
      <p:sp>
        <p:nvSpPr>
          <p:cNvPr id="22" name="Rectangle 21">
            <a:hlinkClick r:id="rId12" action="ppaction://hlinksldjump"/>
          </p:cNvPr>
          <p:cNvSpPr/>
          <p:nvPr/>
        </p:nvSpPr>
        <p:spPr>
          <a:xfrm>
            <a:off x="4250527" y="5195642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OUT PATIENT CLAIMS COUNT &amp; AMOUNT</a:t>
            </a:r>
            <a:endParaRPr lang="en-US" sz="1300" dirty="0"/>
          </a:p>
        </p:txBody>
      </p:sp>
      <p:sp>
        <p:nvSpPr>
          <p:cNvPr id="23" name="Rectangle 22">
            <a:hlinkClick r:id="rId13" action="ppaction://hlinksldjump"/>
          </p:cNvPr>
          <p:cNvSpPr/>
          <p:nvPr/>
        </p:nvSpPr>
        <p:spPr>
          <a:xfrm>
            <a:off x="4250527" y="5672121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TOTAL CLAIMS COUNT &amp; AMOUNT</a:t>
            </a:r>
            <a:endParaRPr lang="en-US" sz="1300" dirty="0"/>
          </a:p>
        </p:txBody>
      </p:sp>
      <p:sp>
        <p:nvSpPr>
          <p:cNvPr id="21" name="Rectangle 20">
            <a:hlinkClick r:id="rId14" action="ppaction://hlinksldjump"/>
          </p:cNvPr>
          <p:cNvSpPr/>
          <p:nvPr/>
        </p:nvSpPr>
        <p:spPr>
          <a:xfrm>
            <a:off x="4250527" y="6128635"/>
            <a:ext cx="3690946" cy="3484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57402"/>
              </p:ext>
            </p:extLst>
          </p:nvPr>
        </p:nvGraphicFramePr>
        <p:xfrm>
          <a:off x="2214287" y="3078536"/>
          <a:ext cx="7763426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520">
                  <a:extLst>
                    <a:ext uri="{9D8B030D-6E8A-4147-A177-3AD203B41FA5}">
                      <a16:colId xmlns:a16="http://schemas.microsoft.com/office/drawing/2014/main" val="2373033520"/>
                    </a:ext>
                  </a:extLst>
                </a:gridCol>
                <a:gridCol w="808589">
                  <a:extLst>
                    <a:ext uri="{9D8B030D-6E8A-4147-A177-3AD203B41FA5}">
                      <a16:colId xmlns:a16="http://schemas.microsoft.com/office/drawing/2014/main" val="1892058001"/>
                    </a:ext>
                  </a:extLst>
                </a:gridCol>
                <a:gridCol w="873406">
                  <a:extLst>
                    <a:ext uri="{9D8B030D-6E8A-4147-A177-3AD203B41FA5}">
                      <a16:colId xmlns:a16="http://schemas.microsoft.com/office/drawing/2014/main" val="3937321613"/>
                    </a:ext>
                  </a:extLst>
                </a:gridCol>
                <a:gridCol w="808589">
                  <a:extLst>
                    <a:ext uri="{9D8B030D-6E8A-4147-A177-3AD203B41FA5}">
                      <a16:colId xmlns:a16="http://schemas.microsoft.com/office/drawing/2014/main" val="1419332723"/>
                    </a:ext>
                  </a:extLst>
                </a:gridCol>
                <a:gridCol w="873406">
                  <a:extLst>
                    <a:ext uri="{9D8B030D-6E8A-4147-A177-3AD203B41FA5}">
                      <a16:colId xmlns:a16="http://schemas.microsoft.com/office/drawing/2014/main" val="3665456778"/>
                    </a:ext>
                  </a:extLst>
                </a:gridCol>
                <a:gridCol w="808589">
                  <a:extLst>
                    <a:ext uri="{9D8B030D-6E8A-4147-A177-3AD203B41FA5}">
                      <a16:colId xmlns:a16="http://schemas.microsoft.com/office/drawing/2014/main" val="2709287111"/>
                    </a:ext>
                  </a:extLst>
                </a:gridCol>
                <a:gridCol w="873406">
                  <a:extLst>
                    <a:ext uri="{9D8B030D-6E8A-4147-A177-3AD203B41FA5}">
                      <a16:colId xmlns:a16="http://schemas.microsoft.com/office/drawing/2014/main" val="1564234328"/>
                    </a:ext>
                  </a:extLst>
                </a:gridCol>
                <a:gridCol w="1088921">
                  <a:extLst>
                    <a:ext uri="{9D8B030D-6E8A-4147-A177-3AD203B41FA5}">
                      <a16:colId xmlns:a16="http://schemas.microsoft.com/office/drawing/2014/main" val="2858145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D31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 Patient</a:t>
                      </a:r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Out Patient</a:t>
                      </a:r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7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 Amount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 Amount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Claims Count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Claim Amount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Per Claim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20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Top 20 Providers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235,644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1,231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378,263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1,269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613,907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484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50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Providers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62,039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2,150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456,696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2,168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518,735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239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112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Grand Total of all Providers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297,683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3,381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834,960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3,437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>
                          <a:effectLst/>
                        </a:rPr>
                        <a:t>1,132,642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330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26006"/>
                  </a:ext>
                </a:extLst>
              </a:tr>
            </a:tbl>
          </a:graphicData>
        </a:graphic>
      </p:graphicFrame>
      <p:sp>
        <p:nvSpPr>
          <p:cNvPr id="36" name="Rectangle 35">
            <a:hlinkClick r:id="rId15" action="ppaction://hlinksldjump"/>
          </p:cNvPr>
          <p:cNvSpPr/>
          <p:nvPr/>
        </p:nvSpPr>
        <p:spPr>
          <a:xfrm>
            <a:off x="4250527" y="4242684"/>
            <a:ext cx="36909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PERCENTAGE FROM OVERALL CLAIM AMOUNT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50480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Percentage from Overall Claim Amount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680FF9-C2AE-4E0E-9D32-3F2A62C36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791377"/>
              </p:ext>
            </p:extLst>
          </p:nvPr>
        </p:nvGraphicFramePr>
        <p:xfrm>
          <a:off x="0" y="816768"/>
          <a:ext cx="12191999" cy="578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>
            <a:hlinkClick r:id="rId11" action="ppaction://hlinksldjump"/>
          </p:cNvPr>
          <p:cNvSpPr/>
          <p:nvPr/>
        </p:nvSpPr>
        <p:spPr>
          <a:xfrm>
            <a:off x="9673738" y="6183645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/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4385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In Patient Claims Count &amp; Amount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B986295-5AC8-43EB-9CD1-44599D41B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181753"/>
              </p:ext>
            </p:extLst>
          </p:nvPr>
        </p:nvGraphicFramePr>
        <p:xfrm>
          <a:off x="2950022" y="729049"/>
          <a:ext cx="9241977" cy="289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C9C5A2F-DC4E-483D-8BF1-DE231356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234057"/>
              </p:ext>
            </p:extLst>
          </p:nvPr>
        </p:nvGraphicFramePr>
        <p:xfrm>
          <a:off x="2950022" y="3619865"/>
          <a:ext cx="9241977" cy="289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4755"/>
              </p:ext>
            </p:extLst>
          </p:nvPr>
        </p:nvGraphicFramePr>
        <p:xfrm>
          <a:off x="321394" y="2300568"/>
          <a:ext cx="2382245" cy="225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245">
                  <a:extLst>
                    <a:ext uri="{9D8B030D-6E8A-4147-A177-3AD203B41FA5}">
                      <a16:colId xmlns:a16="http://schemas.microsoft.com/office/drawing/2014/main" val="2678114912"/>
                    </a:ext>
                  </a:extLst>
                </a:gridCol>
              </a:tblGrid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 Count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7944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38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1925108705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Clam Amount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4118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235,644</a:t>
                      </a:r>
                      <a:endParaRPr lang="en-GB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4270143290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23369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6201.16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2582921133"/>
                  </a:ext>
                </a:extLst>
              </a:tr>
            </a:tbl>
          </a:graphicData>
        </a:graphic>
      </p:graphicFrame>
      <p:sp>
        <p:nvSpPr>
          <p:cNvPr id="22" name="Rectangle 21">
            <a:hlinkClick r:id="rId12" action="ppaction://hlinksldjump"/>
          </p:cNvPr>
          <p:cNvSpPr/>
          <p:nvPr/>
        </p:nvSpPr>
        <p:spPr>
          <a:xfrm>
            <a:off x="307393" y="4764170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46677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Out Patient Claims Count &amp; Amount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20283"/>
              </p:ext>
            </p:extLst>
          </p:nvPr>
        </p:nvGraphicFramePr>
        <p:xfrm>
          <a:off x="2950021" y="729049"/>
          <a:ext cx="9241978" cy="2888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256908"/>
              </p:ext>
            </p:extLst>
          </p:nvPr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82967"/>
              </p:ext>
            </p:extLst>
          </p:nvPr>
        </p:nvGraphicFramePr>
        <p:xfrm>
          <a:off x="321394" y="2300568"/>
          <a:ext cx="2382245" cy="225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245">
                  <a:extLst>
                    <a:ext uri="{9D8B030D-6E8A-4147-A177-3AD203B41FA5}">
                      <a16:colId xmlns:a16="http://schemas.microsoft.com/office/drawing/2014/main" val="2678114912"/>
                    </a:ext>
                  </a:extLst>
                </a:gridCol>
              </a:tblGrid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 Count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7944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1,231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1925108705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Clam Amount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4118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378,263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4270143290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23369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307.28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2582921133"/>
                  </a:ext>
                </a:extLst>
              </a:tr>
            </a:tbl>
          </a:graphicData>
        </a:graphic>
      </p:graphicFrame>
      <p:sp>
        <p:nvSpPr>
          <p:cNvPr id="33" name="Rectangle 32">
            <a:hlinkClick r:id="rId12" action="ppaction://hlinksldjump"/>
          </p:cNvPr>
          <p:cNvSpPr/>
          <p:nvPr/>
        </p:nvSpPr>
        <p:spPr>
          <a:xfrm>
            <a:off x="307393" y="4764170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" name="Picture 34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38474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>
                <a:solidFill>
                  <a:srgbClr val="2D317B"/>
                </a:solidFill>
              </a:rPr>
              <a:t>Total Claims Count &amp; Amount</a:t>
            </a:r>
            <a:endParaRPr lang="en-US" sz="2400" dirty="0">
              <a:solidFill>
                <a:srgbClr val="2D317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21394" y="2300568"/>
          <a:ext cx="2382245" cy="225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245">
                  <a:extLst>
                    <a:ext uri="{9D8B030D-6E8A-4147-A177-3AD203B41FA5}">
                      <a16:colId xmlns:a16="http://schemas.microsoft.com/office/drawing/2014/main" val="2678114912"/>
                    </a:ext>
                  </a:extLst>
                </a:gridCol>
              </a:tblGrid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 Count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7944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1,231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1925108705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Clam Amount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4118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378,263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4270143290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</a:t>
                      </a:r>
                      <a:endParaRPr lang="en-GB" sz="2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23369"/>
                  </a:ext>
                </a:extLst>
              </a:tr>
              <a:tr h="3761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307.28</a:t>
                      </a:r>
                      <a:endParaRPr lang="en-GB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07" marR="18807" marT="18807" marB="0" anchor="b"/>
                </a:tc>
                <a:extLst>
                  <a:ext uri="{0D108BD9-81ED-4DB2-BD59-A6C34878D82A}">
                    <a16:rowId xmlns:a16="http://schemas.microsoft.com/office/drawing/2014/main" val="258292113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23764"/>
              </p:ext>
            </p:extLst>
          </p:nvPr>
        </p:nvGraphicFramePr>
        <p:xfrm>
          <a:off x="2948613" y="872287"/>
          <a:ext cx="9243387" cy="544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619">
                  <a:extLst>
                    <a:ext uri="{9D8B030D-6E8A-4147-A177-3AD203B41FA5}">
                      <a16:colId xmlns:a16="http://schemas.microsoft.com/office/drawing/2014/main" val="920992029"/>
                    </a:ext>
                  </a:extLst>
                </a:gridCol>
                <a:gridCol w="5243127">
                  <a:extLst>
                    <a:ext uri="{9D8B030D-6E8A-4147-A177-3AD203B41FA5}">
                      <a16:colId xmlns:a16="http://schemas.microsoft.com/office/drawing/2014/main" val="1438827532"/>
                    </a:ext>
                  </a:extLst>
                </a:gridCol>
                <a:gridCol w="1412656">
                  <a:extLst>
                    <a:ext uri="{9D8B030D-6E8A-4147-A177-3AD203B41FA5}">
                      <a16:colId xmlns:a16="http://schemas.microsoft.com/office/drawing/2014/main" val="2781492865"/>
                    </a:ext>
                  </a:extLst>
                </a:gridCol>
                <a:gridCol w="1955985">
                  <a:extLst>
                    <a:ext uri="{9D8B030D-6E8A-4147-A177-3AD203B41FA5}">
                      <a16:colId xmlns:a16="http://schemas.microsoft.com/office/drawing/2014/main" val="2289538965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Rank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Provider Name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Claims Count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Claim Amount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270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DR. SULIMAN AL HABIB HOSPITAL - RUH - RIYAAN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100,578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01789432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AL HAYAT HOSPITAL (JEDDAH)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47,352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90584081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AL HAMRA HOSPITAL (JEDDAH)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42,893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087240677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MAGRABI HOSPITAL - EYE ,ENT,DENTAL (JEDDAH)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41,001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20573565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TAJ POLYCLINIC - JEDDAH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253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38,072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38420430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AL ZAFER HOSPITAL (NAJRAN)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38,034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8706117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AL HAMMADI HOSPITAL RYD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31,773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56667052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OBEID SPECIALIZED HOSPITAL - RIYADH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29,842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40268317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RABIA HOSPITAL-RIYADH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27,956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93001417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AL HAYAT NATIONAL HOSPITAL-K. MUSHAIT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24,878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89790948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SAAD SPECIALIST HOSPITAL - KHOBAR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23,952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22450339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AL MANA GENERAL HOSPITAL (DAMMAM)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38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21,700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2415047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PRINCE FAHAD BIN SULTAN HOSPITAL CO. LTD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20,977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40650452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BADR AL RABIE DISPENSARY-DAMMAM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138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19,191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96345493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DR SULAIMAN AL-HABIB MED. CEN.-RIYADH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18,709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21657500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BIN RUSHED MEDICAL CEN.-RIYADH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18,633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4818573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AL ABEER POLYCLINIC - JEDDAH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17,624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291546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GHODRAN GENERAL HOSPITAL - BALJURASHI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17,081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84021883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DR SOLIMAN FAKEEH HOSPITAL  JED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17,079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2336264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DALLAH HOSPITAL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16,582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007404109"/>
                  </a:ext>
                </a:extLst>
              </a:tr>
              <a:tr h="23664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TOTAL:</a:t>
                      </a:r>
                    </a:p>
                  </a:txBody>
                  <a:tcPr marL="9065" marR="9065" marT="9065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1,269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613,907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494629"/>
                  </a:ext>
                </a:extLst>
              </a:tr>
              <a:tr h="23664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AVG.</a:t>
                      </a:r>
                    </a:p>
                  </a:txBody>
                  <a:tcPr marL="9065" marR="9065" marT="9065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483.77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19765"/>
                  </a:ext>
                </a:extLst>
              </a:tr>
            </a:tbl>
          </a:graphicData>
        </a:graphic>
      </p:graphicFrame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307393" y="4764170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/>
          <p:cNvPicPr/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597352"/>
            <a:ext cx="12192000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hlinkClick r:id="rId3"/>
          </p:cNvPr>
          <p:cNvSpPr txBox="1"/>
          <p:nvPr/>
        </p:nvSpPr>
        <p:spPr>
          <a:xfrm>
            <a:off x="250659" y="6613558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DPIB Location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1" b="76131"/>
          <a:stretch/>
        </p:blipFill>
        <p:spPr>
          <a:xfrm>
            <a:off x="1238155" y="6638678"/>
            <a:ext cx="195580" cy="2026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65569" y="6613558"/>
            <a:ext cx="1261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twitter.com/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dpibsa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496" y="6614129"/>
            <a:ext cx="126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info@d-p.com.sa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30" b="75036"/>
          <a:stretch/>
        </p:blipFill>
        <p:spPr>
          <a:xfrm>
            <a:off x="2619260" y="6635427"/>
            <a:ext cx="210501" cy="221348"/>
          </a:xfrm>
          <a:prstGeom prst="rect">
            <a:avLst/>
          </a:prstGeom>
        </p:spPr>
      </p:pic>
      <p:pic>
        <p:nvPicPr>
          <p:cNvPr id="32" name="Picture 31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" y="6621184"/>
            <a:ext cx="231124" cy="220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5311"/>
            <a:ext cx="6789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2D317B"/>
                </a:solidFill>
              </a:rPr>
              <a:t>Top 100 Claimants By Amount Summary (OVERVIEW)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4832" b="25802"/>
          <a:stretch/>
        </p:blipFill>
        <p:spPr>
          <a:xfrm>
            <a:off x="10549719" y="207661"/>
            <a:ext cx="1520265" cy="47864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504CAB0-2B7D-4497-A888-63ABD0A9A00C}"/>
              </a:ext>
            </a:extLst>
          </p:cNvPr>
          <p:cNvGraphicFramePr>
            <a:graphicFrameLocks/>
          </p:cNvGraphicFramePr>
          <p:nvPr/>
        </p:nvGraphicFramePr>
        <p:xfrm>
          <a:off x="6224587" y="542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4C7325B-70CB-4932-8B3C-195994B8F287}"/>
              </a:ext>
            </a:extLst>
          </p:cNvPr>
          <p:cNvGraphicFramePr>
            <a:graphicFrameLocks/>
          </p:cNvGraphicFramePr>
          <p:nvPr/>
        </p:nvGraphicFramePr>
        <p:xfrm>
          <a:off x="6100762" y="3571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92E657-6827-4879-93D4-5EEC4428D008}"/>
              </a:ext>
            </a:extLst>
          </p:cNvPr>
          <p:cNvGraphicFramePr>
            <a:graphicFrameLocks/>
          </p:cNvGraphicFramePr>
          <p:nvPr/>
        </p:nvGraphicFramePr>
        <p:xfrm>
          <a:off x="2950020" y="3568402"/>
          <a:ext cx="9241980" cy="29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21" name="Picture 20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17" y="651850"/>
            <a:ext cx="577066" cy="1998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549"/>
              </p:ext>
            </p:extLst>
          </p:nvPr>
        </p:nvGraphicFramePr>
        <p:xfrm>
          <a:off x="73471" y="1687861"/>
          <a:ext cx="41275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638">
                  <a:extLst>
                    <a:ext uri="{9D8B030D-6E8A-4147-A177-3AD203B41FA5}">
                      <a16:colId xmlns:a16="http://schemas.microsoft.com/office/drawing/2014/main" val="1371334578"/>
                    </a:ext>
                  </a:extLst>
                </a:gridCol>
                <a:gridCol w="1654035">
                  <a:extLst>
                    <a:ext uri="{9D8B030D-6E8A-4147-A177-3AD203B41FA5}">
                      <a16:colId xmlns:a16="http://schemas.microsoft.com/office/drawing/2014/main" val="3517522157"/>
                    </a:ext>
                  </a:extLst>
                </a:gridCol>
                <a:gridCol w="940827">
                  <a:extLst>
                    <a:ext uri="{9D8B030D-6E8A-4147-A177-3AD203B41FA5}">
                      <a16:colId xmlns:a16="http://schemas.microsoft.com/office/drawing/2014/main" val="17933929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In Patient-Amt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Out Patient-Amt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2D3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6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>
                          <a:effectLst/>
                        </a:rPr>
                        <a:t>294,464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281,567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u="none" strike="noStrike" dirty="0">
                          <a:effectLst/>
                        </a:rPr>
                        <a:t>576,030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833388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18689"/>
              </p:ext>
            </p:extLst>
          </p:nvPr>
        </p:nvGraphicFramePr>
        <p:xfrm>
          <a:off x="73471" y="2191978"/>
          <a:ext cx="4127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260">
                  <a:extLst>
                    <a:ext uri="{9D8B030D-6E8A-4147-A177-3AD203B41FA5}">
                      <a16:colId xmlns:a16="http://schemas.microsoft.com/office/drawing/2014/main" val="3400498566"/>
                    </a:ext>
                  </a:extLst>
                </a:gridCol>
                <a:gridCol w="1388602">
                  <a:extLst>
                    <a:ext uri="{9D8B030D-6E8A-4147-A177-3AD203B41FA5}">
                      <a16:colId xmlns:a16="http://schemas.microsoft.com/office/drawing/2014/main" val="4247737649"/>
                    </a:ext>
                  </a:extLst>
                </a:gridCol>
                <a:gridCol w="785278">
                  <a:extLst>
                    <a:ext uri="{9D8B030D-6E8A-4147-A177-3AD203B41FA5}">
                      <a16:colId xmlns:a16="http://schemas.microsoft.com/office/drawing/2014/main" val="3764549154"/>
                    </a:ext>
                  </a:extLst>
                </a:gridCol>
                <a:gridCol w="670360">
                  <a:extLst>
                    <a:ext uri="{9D8B030D-6E8A-4147-A177-3AD203B41FA5}">
                      <a16:colId xmlns:a16="http://schemas.microsoft.com/office/drawing/2014/main" val="3055110351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Members By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7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Spouse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Child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9822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Avg. 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75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40.26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33.4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6.33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369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Claims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9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358,575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149,678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42,879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24,898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180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89805"/>
              </p:ext>
            </p:extLst>
          </p:nvPr>
        </p:nvGraphicFramePr>
        <p:xfrm>
          <a:off x="73471" y="3710074"/>
          <a:ext cx="41275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260">
                  <a:extLst>
                    <a:ext uri="{9D8B030D-6E8A-4147-A177-3AD203B41FA5}">
                      <a16:colId xmlns:a16="http://schemas.microsoft.com/office/drawing/2014/main" val="3781526074"/>
                    </a:ext>
                  </a:extLst>
                </a:gridCol>
                <a:gridCol w="1388602">
                  <a:extLst>
                    <a:ext uri="{9D8B030D-6E8A-4147-A177-3AD203B41FA5}">
                      <a16:colId xmlns:a16="http://schemas.microsoft.com/office/drawing/2014/main" val="1530120604"/>
                    </a:ext>
                  </a:extLst>
                </a:gridCol>
                <a:gridCol w="785278">
                  <a:extLst>
                    <a:ext uri="{9D8B030D-6E8A-4147-A177-3AD203B41FA5}">
                      <a16:colId xmlns:a16="http://schemas.microsoft.com/office/drawing/2014/main" val="3915969000"/>
                    </a:ext>
                  </a:extLst>
                </a:gridCol>
                <a:gridCol w="670360">
                  <a:extLst>
                    <a:ext uri="{9D8B030D-6E8A-4147-A177-3AD203B41FA5}">
                      <a16:colId xmlns:a16="http://schemas.microsoft.com/office/drawing/2014/main" val="690275421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Members By Class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69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1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064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36080"/>
              </p:ext>
            </p:extLst>
          </p:nvPr>
        </p:nvGraphicFramePr>
        <p:xfrm>
          <a:off x="73471" y="4466170"/>
          <a:ext cx="41275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260">
                  <a:extLst>
                    <a:ext uri="{9D8B030D-6E8A-4147-A177-3AD203B41FA5}">
                      <a16:colId xmlns:a16="http://schemas.microsoft.com/office/drawing/2014/main" val="1925726388"/>
                    </a:ext>
                  </a:extLst>
                </a:gridCol>
                <a:gridCol w="1388602">
                  <a:extLst>
                    <a:ext uri="{9D8B030D-6E8A-4147-A177-3AD203B41FA5}">
                      <a16:colId xmlns:a16="http://schemas.microsoft.com/office/drawing/2014/main" val="890218667"/>
                    </a:ext>
                  </a:extLst>
                </a:gridCol>
                <a:gridCol w="785278">
                  <a:extLst>
                    <a:ext uri="{9D8B030D-6E8A-4147-A177-3AD203B41FA5}">
                      <a16:colId xmlns:a16="http://schemas.microsoft.com/office/drawing/2014/main" val="2476307874"/>
                    </a:ext>
                  </a:extLst>
                </a:gridCol>
                <a:gridCol w="670360">
                  <a:extLst>
                    <a:ext uri="{9D8B030D-6E8A-4147-A177-3AD203B41FA5}">
                      <a16:colId xmlns:a16="http://schemas.microsoft.com/office/drawing/2014/main" val="3486835417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Claims By Class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67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9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149,675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222,443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4,748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174,267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3848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9097"/>
              </p:ext>
            </p:extLst>
          </p:nvPr>
        </p:nvGraphicFramePr>
        <p:xfrm>
          <a:off x="4274442" y="1687861"/>
          <a:ext cx="1661748" cy="3349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368">
                  <a:extLst>
                    <a:ext uri="{9D8B030D-6E8A-4147-A177-3AD203B41FA5}">
                      <a16:colId xmlns:a16="http://schemas.microsoft.com/office/drawing/2014/main" val="2316602338"/>
                    </a:ext>
                  </a:extLst>
                </a:gridCol>
                <a:gridCol w="589380">
                  <a:extLst>
                    <a:ext uri="{9D8B030D-6E8A-4147-A177-3AD203B41FA5}">
                      <a16:colId xmlns:a16="http://schemas.microsoft.com/office/drawing/2014/main" val="1825141042"/>
                    </a:ext>
                  </a:extLst>
                </a:gridCol>
              </a:tblGrid>
              <a:tr h="2093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Claims By Nationality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D31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91751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Nationality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11742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Saudi Arabia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223,084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447202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Pakistan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109,696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376089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Jordan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43,373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761774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38,209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328880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37,231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363437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32,474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1989010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#N/A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24,898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644748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Egypt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22,096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856352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Nepal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11,840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394910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South Africa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9,817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144825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Unknown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8,652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688756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7,642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656717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4,210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5967547"/>
                  </a:ext>
                </a:extLst>
              </a:tr>
              <a:tr h="209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Bulgaria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2,807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975237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BDBB18E-1929-402A-902A-FF5058106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330690"/>
              </p:ext>
            </p:extLst>
          </p:nvPr>
        </p:nvGraphicFramePr>
        <p:xfrm>
          <a:off x="5941656" y="1491724"/>
          <a:ext cx="6244878" cy="387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0" name="Rectangle 39">
            <a:hlinkClick r:id="rId13" action="ppaction://hlinksldjump"/>
          </p:cNvPr>
          <p:cNvSpPr/>
          <p:nvPr/>
        </p:nvSpPr>
        <p:spPr>
          <a:xfrm>
            <a:off x="931022" y="5460063"/>
            <a:ext cx="2396246" cy="348475"/>
          </a:xfrm>
          <a:prstGeom prst="rect">
            <a:avLst/>
          </a:prstGeom>
          <a:solidFill>
            <a:srgbClr val="2D31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DETAILS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hlinkClick r:id="rId14" action="ppaction://hlinksldjump"/>
          </p:cNvPr>
          <p:cNvSpPr/>
          <p:nvPr/>
        </p:nvSpPr>
        <p:spPr>
          <a:xfrm>
            <a:off x="931022" y="5916577"/>
            <a:ext cx="2396246" cy="3484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5560</Words>
  <Application>Microsoft Office PowerPoint</Application>
  <PresentationFormat>Widescreen</PresentationFormat>
  <Paragraphs>3648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l o w r o o k</dc:creator>
  <cp:lastModifiedBy>Jithin Varkey</cp:lastModifiedBy>
  <cp:revision>132</cp:revision>
  <dcterms:created xsi:type="dcterms:W3CDTF">2016-10-29T21:26:57Z</dcterms:created>
  <dcterms:modified xsi:type="dcterms:W3CDTF">2021-04-15T11:25:13Z</dcterms:modified>
</cp:coreProperties>
</file>