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72" r:id="rId3"/>
  </p:sldMasterIdLst>
  <p:sldIdLst>
    <p:sldId id="256" r:id="rId4"/>
    <p:sldId id="257" r:id="rId5"/>
    <p:sldId id="290" r:id="rId6"/>
    <p:sldId id="273" r:id="rId7"/>
    <p:sldId id="274" r:id="rId8"/>
    <p:sldId id="263" r:id="rId9"/>
    <p:sldId id="275" r:id="rId10"/>
    <p:sldId id="276" r:id="rId11"/>
    <p:sldId id="266" r:id="rId12"/>
    <p:sldId id="279" r:id="rId13"/>
    <p:sldId id="280" r:id="rId14"/>
    <p:sldId id="293" r:id="rId15"/>
    <p:sldId id="297" r:id="rId16"/>
    <p:sldId id="292" r:id="rId17"/>
    <p:sldId id="294" r:id="rId18"/>
    <p:sldId id="295" r:id="rId19"/>
    <p:sldId id="258" r:id="rId20"/>
    <p:sldId id="259" r:id="rId21"/>
    <p:sldId id="272" r:id="rId22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35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7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49">
              <a:spcBef>
                <a:spcPts val="11"/>
              </a:spcBef>
            </a:pPr>
            <a:r>
              <a:rPr lang="en-GB" spc="-4"/>
              <a:t>23-JUL-2019 03:27</a:t>
            </a:r>
            <a:r>
              <a:rPr lang="en-GB" spc="-56"/>
              <a:t> </a:t>
            </a:r>
            <a:r>
              <a:rPr lang="en-GB" spc="-4"/>
              <a:t>PM</a:t>
            </a:r>
            <a:endParaRPr lang="en-GB" spc="-4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7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49">
              <a:spcBef>
                <a:spcPts val="11"/>
              </a:spcBef>
            </a:pPr>
            <a:r>
              <a:rPr lang="en-GB" spc="-4"/>
              <a:t>List_Of_Top_Out_Claims_Diagnos.rdf</a:t>
            </a:r>
            <a:endParaRPr lang="en-GB" spc="-4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77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49">
              <a:spcBef>
                <a:spcPts val="11"/>
              </a:spcBef>
            </a:pPr>
            <a:r>
              <a:rPr lang="en-GB" spc="-4"/>
              <a:t>Page </a:t>
            </a:r>
            <a:fld id="{81D60167-4931-47E6-BA6A-407CBD079E47}" type="slidenum">
              <a:rPr smtClean="0"/>
              <a:pPr marL="9549">
                <a:spcBef>
                  <a:spcPts val="11"/>
                </a:spcBef>
              </a:pPr>
              <a:t>‹#›</a:t>
            </a:fld>
            <a:r>
              <a:t> </a:t>
            </a:r>
            <a:r>
              <a:rPr spc="-4"/>
              <a:t>of</a:t>
            </a:r>
            <a:r>
              <a:rPr spc="-68"/>
              <a:t> </a:t>
            </a:r>
            <a:r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392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8027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8346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6"/>
            <a:ext cx="465162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6"/>
            <a:ext cx="465162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3512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8493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25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0" i="0">
                <a:solidFill>
                  <a:srgbClr val="127D9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0" i="0">
                <a:solidFill>
                  <a:srgbClr val="127D9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785359"/>
            <a:ext cx="10692383" cy="2002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0" i="0">
                <a:solidFill>
                  <a:srgbClr val="127D9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83463" y="292608"/>
            <a:ext cx="10058400" cy="5166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7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49">
              <a:spcBef>
                <a:spcPts val="11"/>
              </a:spcBef>
            </a:pPr>
            <a:r>
              <a:rPr lang="en-GB" spc="-4"/>
              <a:t>23-JUL-2019 03:27</a:t>
            </a:r>
            <a:r>
              <a:rPr lang="en-GB" spc="-56"/>
              <a:t> </a:t>
            </a:r>
            <a:r>
              <a:rPr lang="en-GB" spc="-4"/>
              <a:t>PM</a:t>
            </a:r>
            <a:endParaRPr lang="en-GB" spc="-4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7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49">
              <a:spcBef>
                <a:spcPts val="11"/>
              </a:spcBef>
            </a:pPr>
            <a:r>
              <a:rPr lang="en-GB" spc="-4"/>
              <a:t>List_Of_Top_Out_Claims_Diagnos.rdf</a:t>
            </a:r>
            <a:endParaRPr lang="en-GB" spc="-4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77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49">
              <a:spcBef>
                <a:spcPts val="11"/>
              </a:spcBef>
            </a:pPr>
            <a:r>
              <a:rPr lang="en-GB" spc="-4"/>
              <a:t>Page </a:t>
            </a:r>
            <a:fld id="{81D60167-4931-47E6-BA6A-407CBD079E47}" type="slidenum">
              <a:rPr smtClean="0"/>
              <a:pPr marL="9549">
                <a:spcBef>
                  <a:spcPts val="11"/>
                </a:spcBef>
              </a:pPr>
              <a:t>‹#›</a:t>
            </a:fld>
            <a:r>
              <a:t> </a:t>
            </a:r>
            <a:r>
              <a:rPr spc="-4"/>
              <a:t>of</a:t>
            </a:r>
            <a:r>
              <a:rPr spc="-68"/>
              <a:t> </a:t>
            </a:r>
            <a:r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329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7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49">
              <a:spcBef>
                <a:spcPts val="11"/>
              </a:spcBef>
            </a:pPr>
            <a:r>
              <a:rPr lang="en-GB" spc="-4"/>
              <a:t>23-JUL-2019 03:27</a:t>
            </a:r>
            <a:r>
              <a:rPr lang="en-GB" spc="-56"/>
              <a:t> </a:t>
            </a:r>
            <a:r>
              <a:rPr lang="en-GB" spc="-4"/>
              <a:t>PM</a:t>
            </a:r>
            <a:endParaRPr lang="en-GB" spc="-4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7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49">
              <a:spcBef>
                <a:spcPts val="11"/>
              </a:spcBef>
            </a:pPr>
            <a:r>
              <a:rPr lang="en-GB" spc="-4"/>
              <a:t>List_Of_Top_Out_Claims_Diagnos.rdf</a:t>
            </a:r>
            <a:endParaRPr lang="en-GB" spc="-4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77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49">
              <a:spcBef>
                <a:spcPts val="11"/>
              </a:spcBef>
            </a:pPr>
            <a:r>
              <a:rPr lang="en-GB" spc="-4"/>
              <a:t>Page </a:t>
            </a:r>
            <a:fld id="{81D60167-4931-47E6-BA6A-407CBD079E47}" type="slidenum">
              <a:rPr smtClean="0"/>
              <a:pPr marL="9549">
                <a:spcBef>
                  <a:spcPts val="11"/>
                </a:spcBef>
              </a:pPr>
              <a:t>‹#›</a:t>
            </a:fld>
            <a:r>
              <a:t> </a:t>
            </a:r>
            <a:r>
              <a:rPr spc="-4"/>
              <a:t>of</a:t>
            </a:r>
            <a:r>
              <a:rPr spc="-68"/>
              <a:t> </a:t>
            </a:r>
            <a:r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453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6"/>
            <a:ext cx="465162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6"/>
            <a:ext cx="465162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7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49">
              <a:spcBef>
                <a:spcPts val="11"/>
              </a:spcBef>
            </a:pPr>
            <a:r>
              <a:rPr lang="en-GB" spc="-4"/>
              <a:t>23-JUL-2019 03:27</a:t>
            </a:r>
            <a:r>
              <a:rPr lang="en-GB" spc="-56"/>
              <a:t> </a:t>
            </a:r>
            <a:r>
              <a:rPr lang="en-GB" spc="-4"/>
              <a:t>PM</a:t>
            </a:r>
            <a:endParaRPr lang="en-GB" spc="-4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7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49">
              <a:spcBef>
                <a:spcPts val="11"/>
              </a:spcBef>
            </a:pPr>
            <a:r>
              <a:rPr lang="en-GB" spc="-4"/>
              <a:t>List_Of_Top_Out_Claims_Diagnos.rdf</a:t>
            </a:r>
            <a:endParaRPr lang="en-GB" spc="-4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77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49">
              <a:spcBef>
                <a:spcPts val="11"/>
              </a:spcBef>
            </a:pPr>
            <a:r>
              <a:rPr lang="en-GB" spc="-4"/>
              <a:t>Page </a:t>
            </a:r>
            <a:fld id="{81D60167-4931-47E6-BA6A-407CBD079E47}" type="slidenum">
              <a:rPr smtClean="0"/>
              <a:pPr marL="9549">
                <a:spcBef>
                  <a:spcPts val="11"/>
                </a:spcBef>
              </a:pPr>
              <a:t>‹#›</a:t>
            </a:fld>
            <a:r>
              <a:t> </a:t>
            </a:r>
            <a:r>
              <a:rPr spc="-4"/>
              <a:t>of</a:t>
            </a:r>
            <a:r>
              <a:rPr spc="-68"/>
              <a:t> </a:t>
            </a:r>
            <a:r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521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7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49">
              <a:spcBef>
                <a:spcPts val="11"/>
              </a:spcBef>
            </a:pPr>
            <a:r>
              <a:rPr lang="en-GB" spc="-4"/>
              <a:t>23-JUL-2019 03:27</a:t>
            </a:r>
            <a:r>
              <a:rPr lang="en-GB" spc="-56"/>
              <a:t> </a:t>
            </a:r>
            <a:r>
              <a:rPr lang="en-GB" spc="-4"/>
              <a:t>PM</a:t>
            </a:r>
            <a:endParaRPr lang="en-GB" spc="-4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7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49">
              <a:spcBef>
                <a:spcPts val="11"/>
              </a:spcBef>
            </a:pPr>
            <a:r>
              <a:rPr lang="en-GB" spc="-4"/>
              <a:t>List_Of_Top_Out_Claims_Diagnos.rdf</a:t>
            </a:r>
            <a:endParaRPr lang="en-GB" spc="-4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77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49">
              <a:spcBef>
                <a:spcPts val="11"/>
              </a:spcBef>
            </a:pPr>
            <a:r>
              <a:rPr lang="en-GB" spc="-4"/>
              <a:t>Page </a:t>
            </a:r>
            <a:fld id="{81D60167-4931-47E6-BA6A-407CBD079E47}" type="slidenum">
              <a:rPr smtClean="0"/>
              <a:pPr marL="9549">
                <a:spcBef>
                  <a:spcPts val="11"/>
                </a:spcBef>
              </a:pPr>
              <a:t>‹#›</a:t>
            </a:fld>
            <a:r>
              <a:t> </a:t>
            </a:r>
            <a:r>
              <a:rPr spc="-4"/>
              <a:t>of</a:t>
            </a:r>
            <a:r>
              <a:rPr spc="-68"/>
              <a:t> </a:t>
            </a:r>
            <a:r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345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9966" y="3888688"/>
            <a:ext cx="10113467" cy="735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50" b="0" i="0">
                <a:solidFill>
                  <a:srgbClr val="127D9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34055" y="1432510"/>
            <a:ext cx="5225288" cy="2456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90954" y="7133143"/>
            <a:ext cx="10359762" cy="0"/>
          </a:xfrm>
          <a:custGeom>
            <a:avLst/>
            <a:gdLst/>
            <a:ahLst/>
            <a:cxnLst/>
            <a:rect l="l" t="t" r="r" b="b"/>
            <a:pathLst>
              <a:path w="12402185">
                <a:moveTo>
                  <a:pt x="0" y="0"/>
                </a:moveTo>
                <a:lnTo>
                  <a:pt x="1240180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3"/>
          </a:p>
        </p:txBody>
      </p:sp>
      <p:sp>
        <p:nvSpPr>
          <p:cNvPr id="17" name="bk object 17"/>
          <p:cNvSpPr/>
          <p:nvPr/>
        </p:nvSpPr>
        <p:spPr>
          <a:xfrm>
            <a:off x="190954" y="644751"/>
            <a:ext cx="10359762" cy="0"/>
          </a:xfrm>
          <a:custGeom>
            <a:avLst/>
            <a:gdLst/>
            <a:ahLst/>
            <a:cxnLst/>
            <a:rect l="l" t="t" r="r" b="b"/>
            <a:pathLst>
              <a:path w="12402185">
                <a:moveTo>
                  <a:pt x="0" y="0"/>
                </a:moveTo>
                <a:lnTo>
                  <a:pt x="1240180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3"/>
          </a:p>
        </p:txBody>
      </p:sp>
      <p:sp>
        <p:nvSpPr>
          <p:cNvPr id="18" name="bk object 18"/>
          <p:cNvSpPr/>
          <p:nvPr/>
        </p:nvSpPr>
        <p:spPr>
          <a:xfrm>
            <a:off x="190954" y="43161"/>
            <a:ext cx="744485" cy="5588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3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6"/>
            <a:ext cx="96240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476600" y="7129825"/>
            <a:ext cx="1007811" cy="1041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7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49">
              <a:spcBef>
                <a:spcPts val="11"/>
              </a:spcBef>
            </a:pPr>
            <a:r>
              <a:rPr lang="en-GB" spc="-4"/>
              <a:t>23-JUL-2019 03:27</a:t>
            </a:r>
            <a:r>
              <a:rPr lang="en-GB" spc="-56"/>
              <a:t> </a:t>
            </a:r>
            <a:r>
              <a:rPr lang="en-GB" spc="-4"/>
              <a:t>PM</a:t>
            </a:r>
            <a:endParaRPr lang="en-GB" spc="-4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80133" y="7122567"/>
            <a:ext cx="1634244" cy="1041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7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49">
              <a:spcBef>
                <a:spcPts val="11"/>
              </a:spcBef>
            </a:pPr>
            <a:r>
              <a:rPr lang="en-GB" spc="-4"/>
              <a:t>List_Of_Top_Out_Claims_Diagnos.rdf</a:t>
            </a:r>
            <a:endParaRPr lang="en-GB" spc="-4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068756" y="7133262"/>
            <a:ext cx="524061" cy="1041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77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49">
              <a:spcBef>
                <a:spcPts val="11"/>
              </a:spcBef>
            </a:pPr>
            <a:r>
              <a:rPr lang="en-GB" spc="-4"/>
              <a:t>Page </a:t>
            </a:r>
            <a:fld id="{81D60167-4931-47E6-BA6A-407CBD079E47}" type="slidenum">
              <a:rPr smtClean="0"/>
              <a:pPr marL="9549">
                <a:spcBef>
                  <a:spcPts val="11"/>
                </a:spcBef>
              </a:pPr>
              <a:t>‹#›</a:t>
            </a:fld>
            <a:r>
              <a:t> </a:t>
            </a:r>
            <a:r>
              <a:rPr spc="-4"/>
              <a:t>of</a:t>
            </a:r>
            <a:r>
              <a:rPr spc="-68"/>
              <a:t> </a:t>
            </a:r>
            <a:r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691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43769">
        <a:defRPr>
          <a:latin typeface="+mn-lt"/>
          <a:ea typeface="+mn-ea"/>
          <a:cs typeface="+mn-cs"/>
        </a:defRPr>
      </a:lvl2pPr>
      <a:lvl3pPr marL="687537">
        <a:defRPr>
          <a:latin typeface="+mn-lt"/>
          <a:ea typeface="+mn-ea"/>
          <a:cs typeface="+mn-cs"/>
        </a:defRPr>
      </a:lvl3pPr>
      <a:lvl4pPr marL="1031306">
        <a:defRPr>
          <a:latin typeface="+mn-lt"/>
          <a:ea typeface="+mn-ea"/>
          <a:cs typeface="+mn-cs"/>
        </a:defRPr>
      </a:lvl4pPr>
      <a:lvl5pPr marL="1375075">
        <a:defRPr>
          <a:latin typeface="+mn-lt"/>
          <a:ea typeface="+mn-ea"/>
          <a:cs typeface="+mn-cs"/>
        </a:defRPr>
      </a:lvl5pPr>
      <a:lvl6pPr marL="1718843">
        <a:defRPr>
          <a:latin typeface="+mn-lt"/>
          <a:ea typeface="+mn-ea"/>
          <a:cs typeface="+mn-cs"/>
        </a:defRPr>
      </a:lvl6pPr>
      <a:lvl7pPr marL="2062612">
        <a:defRPr>
          <a:latin typeface="+mn-lt"/>
          <a:ea typeface="+mn-ea"/>
          <a:cs typeface="+mn-cs"/>
        </a:defRPr>
      </a:lvl7pPr>
      <a:lvl8pPr marL="2406381">
        <a:defRPr>
          <a:latin typeface="+mn-lt"/>
          <a:ea typeface="+mn-ea"/>
          <a:cs typeface="+mn-cs"/>
        </a:defRPr>
      </a:lvl8pPr>
      <a:lvl9pPr marL="275014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3769">
        <a:defRPr>
          <a:latin typeface="+mn-lt"/>
          <a:ea typeface="+mn-ea"/>
          <a:cs typeface="+mn-cs"/>
        </a:defRPr>
      </a:lvl2pPr>
      <a:lvl3pPr marL="687537">
        <a:defRPr>
          <a:latin typeface="+mn-lt"/>
          <a:ea typeface="+mn-ea"/>
          <a:cs typeface="+mn-cs"/>
        </a:defRPr>
      </a:lvl3pPr>
      <a:lvl4pPr marL="1031306">
        <a:defRPr>
          <a:latin typeface="+mn-lt"/>
          <a:ea typeface="+mn-ea"/>
          <a:cs typeface="+mn-cs"/>
        </a:defRPr>
      </a:lvl4pPr>
      <a:lvl5pPr marL="1375075">
        <a:defRPr>
          <a:latin typeface="+mn-lt"/>
          <a:ea typeface="+mn-ea"/>
          <a:cs typeface="+mn-cs"/>
        </a:defRPr>
      </a:lvl5pPr>
      <a:lvl6pPr marL="1718843">
        <a:defRPr>
          <a:latin typeface="+mn-lt"/>
          <a:ea typeface="+mn-ea"/>
          <a:cs typeface="+mn-cs"/>
        </a:defRPr>
      </a:lvl6pPr>
      <a:lvl7pPr marL="2062612">
        <a:defRPr>
          <a:latin typeface="+mn-lt"/>
          <a:ea typeface="+mn-ea"/>
          <a:cs typeface="+mn-cs"/>
        </a:defRPr>
      </a:lvl7pPr>
      <a:lvl8pPr marL="2406381">
        <a:defRPr>
          <a:latin typeface="+mn-lt"/>
          <a:ea typeface="+mn-ea"/>
          <a:cs typeface="+mn-cs"/>
        </a:defRPr>
      </a:lvl8pPr>
      <a:lvl9pPr marL="2750149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90954" y="7133143"/>
            <a:ext cx="10359762" cy="0"/>
          </a:xfrm>
          <a:custGeom>
            <a:avLst/>
            <a:gdLst/>
            <a:ahLst/>
            <a:cxnLst/>
            <a:rect l="l" t="t" r="r" b="b"/>
            <a:pathLst>
              <a:path w="12402185">
                <a:moveTo>
                  <a:pt x="0" y="0"/>
                </a:moveTo>
                <a:lnTo>
                  <a:pt x="1240180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3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6"/>
            <a:ext cx="96240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512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43769">
        <a:defRPr>
          <a:latin typeface="+mn-lt"/>
          <a:ea typeface="+mn-ea"/>
          <a:cs typeface="+mn-cs"/>
        </a:defRPr>
      </a:lvl2pPr>
      <a:lvl3pPr marL="687537">
        <a:defRPr>
          <a:latin typeface="+mn-lt"/>
          <a:ea typeface="+mn-ea"/>
          <a:cs typeface="+mn-cs"/>
        </a:defRPr>
      </a:lvl3pPr>
      <a:lvl4pPr marL="1031306">
        <a:defRPr>
          <a:latin typeface="+mn-lt"/>
          <a:ea typeface="+mn-ea"/>
          <a:cs typeface="+mn-cs"/>
        </a:defRPr>
      </a:lvl4pPr>
      <a:lvl5pPr marL="1375075">
        <a:defRPr>
          <a:latin typeface="+mn-lt"/>
          <a:ea typeface="+mn-ea"/>
          <a:cs typeface="+mn-cs"/>
        </a:defRPr>
      </a:lvl5pPr>
      <a:lvl6pPr marL="1718843">
        <a:defRPr>
          <a:latin typeface="+mn-lt"/>
          <a:ea typeface="+mn-ea"/>
          <a:cs typeface="+mn-cs"/>
        </a:defRPr>
      </a:lvl6pPr>
      <a:lvl7pPr marL="2062612">
        <a:defRPr>
          <a:latin typeface="+mn-lt"/>
          <a:ea typeface="+mn-ea"/>
          <a:cs typeface="+mn-cs"/>
        </a:defRPr>
      </a:lvl7pPr>
      <a:lvl8pPr marL="2406381">
        <a:defRPr>
          <a:latin typeface="+mn-lt"/>
          <a:ea typeface="+mn-ea"/>
          <a:cs typeface="+mn-cs"/>
        </a:defRPr>
      </a:lvl8pPr>
      <a:lvl9pPr marL="275014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3769">
        <a:defRPr>
          <a:latin typeface="+mn-lt"/>
          <a:ea typeface="+mn-ea"/>
          <a:cs typeface="+mn-cs"/>
        </a:defRPr>
      </a:lvl2pPr>
      <a:lvl3pPr marL="687537">
        <a:defRPr>
          <a:latin typeface="+mn-lt"/>
          <a:ea typeface="+mn-ea"/>
          <a:cs typeface="+mn-cs"/>
        </a:defRPr>
      </a:lvl3pPr>
      <a:lvl4pPr marL="1031306">
        <a:defRPr>
          <a:latin typeface="+mn-lt"/>
          <a:ea typeface="+mn-ea"/>
          <a:cs typeface="+mn-cs"/>
        </a:defRPr>
      </a:lvl4pPr>
      <a:lvl5pPr marL="1375075">
        <a:defRPr>
          <a:latin typeface="+mn-lt"/>
          <a:ea typeface="+mn-ea"/>
          <a:cs typeface="+mn-cs"/>
        </a:defRPr>
      </a:lvl5pPr>
      <a:lvl6pPr marL="1718843">
        <a:defRPr>
          <a:latin typeface="+mn-lt"/>
          <a:ea typeface="+mn-ea"/>
          <a:cs typeface="+mn-cs"/>
        </a:defRPr>
      </a:lvl6pPr>
      <a:lvl7pPr marL="2062612">
        <a:defRPr>
          <a:latin typeface="+mn-lt"/>
          <a:ea typeface="+mn-ea"/>
          <a:cs typeface="+mn-cs"/>
        </a:defRPr>
      </a:lvl7pPr>
      <a:lvl8pPr marL="2406381">
        <a:defRPr>
          <a:latin typeface="+mn-lt"/>
          <a:ea typeface="+mn-ea"/>
          <a:cs typeface="+mn-cs"/>
        </a:defRPr>
      </a:lvl8pPr>
      <a:lvl9pPr marL="275014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Excel_Worksheet4.xls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Excel_Worksheet5.xlsx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Excel_Worksheet.xls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Excel_Worksheet1.xlsx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Excel_Worksheet2.xls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Excel_Worksheet3.xlsx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383" cy="7562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6047" y="5105400"/>
            <a:ext cx="3334512" cy="14264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6047" y="5323331"/>
            <a:ext cx="3334512" cy="9759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Policy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Utilization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 Report</a:t>
            </a:r>
            <a:endParaRPr sz="16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085"/>
              </a:spcBef>
            </a:pP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350" b="1" spc="7" baseline="27777" dirty="0">
                <a:solidFill>
                  <a:srgbClr val="FFFFFF"/>
                </a:solidFill>
                <a:latin typeface="Arial"/>
                <a:cs typeface="Arial"/>
              </a:rPr>
              <a:t>st  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October 201</a:t>
            </a:r>
            <a:r>
              <a:rPr lang="en-US" sz="1400" b="1" spc="-1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lang="en-US" sz="1400" b="1" spc="-5" dirty="0">
                <a:solidFill>
                  <a:srgbClr val="FFFFFF"/>
                </a:solidFill>
                <a:latin typeface="Arial"/>
                <a:cs typeface="Arial"/>
              </a:rPr>
              <a:t>September 30</a:t>
            </a:r>
            <a:r>
              <a:rPr lang="en-US" sz="1400" b="1" spc="-5" baseline="30000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lang="en-US" sz="1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lang="en-US" sz="1400" b="1" spc="-10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4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900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Dallah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6047" y="4087367"/>
            <a:ext cx="3334512" cy="9997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4102608"/>
            <a:ext cx="2106168" cy="24414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726159"/>
            <a:ext cx="412686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kern="1200" spc="5" dirty="0">
                <a:solidFill>
                  <a:prstClr val="black"/>
                </a:solidFill>
                <a:latin typeface="FaricyNew-Light" panose="020B0303000000020004" pitchFamily="34" charset="0"/>
                <a:ea typeface="+mn-ea"/>
              </a:rPr>
              <a:t>Top </a:t>
            </a:r>
            <a:r>
              <a:rPr lang="en-GB" sz="1600" b="1" kern="1200" spc="10" dirty="0">
                <a:solidFill>
                  <a:prstClr val="black"/>
                </a:solidFill>
                <a:latin typeface="FaricyNew-Light" panose="020B0303000000020004" pitchFamily="34" charset="0"/>
                <a:ea typeface="+mn-ea"/>
              </a:rPr>
              <a:t>10 Claimants </a:t>
            </a:r>
            <a:r>
              <a:rPr lang="en-GB" sz="1600" b="1" kern="1200" spc="5" dirty="0">
                <a:solidFill>
                  <a:prstClr val="black"/>
                </a:solidFill>
                <a:latin typeface="FaricyNew-Light" panose="020B0303000000020004" pitchFamily="34" charset="0"/>
                <a:ea typeface="+mn-ea"/>
              </a:rPr>
              <a:t>- </a:t>
            </a:r>
            <a:r>
              <a:rPr lang="en-GB" sz="1600" b="1" kern="1200" spc="10" dirty="0">
                <a:solidFill>
                  <a:prstClr val="black"/>
                </a:solidFill>
                <a:latin typeface="FaricyNew-Light" panose="020B0303000000020004" pitchFamily="34" charset="0"/>
                <a:ea typeface="+mn-ea"/>
              </a:rPr>
              <a:t>Amount</a:t>
            </a:r>
            <a:r>
              <a:rPr lang="en-GB" sz="1600" b="1" kern="1200" spc="-100" dirty="0">
                <a:solidFill>
                  <a:prstClr val="black"/>
                </a:solidFill>
                <a:latin typeface="FaricyNew-Light" panose="020B0303000000020004" pitchFamily="34" charset="0"/>
                <a:ea typeface="+mn-ea"/>
              </a:rPr>
              <a:t> </a:t>
            </a:r>
            <a:r>
              <a:rPr lang="en-GB" sz="1600" b="1" kern="1200" spc="10" dirty="0">
                <a:solidFill>
                  <a:prstClr val="black"/>
                </a:solidFill>
                <a:latin typeface="FaricyNew-Light" panose="020B0303000000020004" pitchFamily="34" charset="0"/>
                <a:ea typeface="+mn-ea"/>
              </a:rPr>
              <a:t>wise</a:t>
            </a:r>
            <a:endParaRPr lang="en-GB" sz="1600" kern="1200" dirty="0">
              <a:solidFill>
                <a:prstClr val="black"/>
              </a:solidFill>
              <a:latin typeface="FaricyNew-Light" panose="020B0303000000020004" pitchFamily="34" charset="0"/>
              <a:ea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75295" y="537885"/>
            <a:ext cx="2334321" cy="536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32392" y="329184"/>
            <a:ext cx="950976" cy="954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D0D656E-AB29-4D95-9A7B-A94C2EBD44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324822"/>
              </p:ext>
            </p:extLst>
          </p:nvPr>
        </p:nvGraphicFramePr>
        <p:xfrm>
          <a:off x="244165" y="2181225"/>
          <a:ext cx="9971983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7711499" imgH="2415602" progId="Excel.Sheet.12">
                  <p:embed/>
                </p:oleObj>
              </mc:Choice>
              <mc:Fallback>
                <p:oleObj name="Worksheet" r:id="rId4" imgW="7711499" imgH="241560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4165" y="2181225"/>
                        <a:ext cx="9971983" cy="373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799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726159"/>
            <a:ext cx="4126865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spcBef>
                <a:spcPts val="125"/>
              </a:spcBef>
            </a:pPr>
            <a:r>
              <a:rPr lang="en-GB" sz="1600" b="1" kern="1200" spc="5" dirty="0">
                <a:solidFill>
                  <a:prstClr val="black"/>
                </a:solidFill>
                <a:latin typeface="FaricyNew-Light" panose="020B0303000000020004" pitchFamily="34" charset="0"/>
                <a:ea typeface="+mn-ea"/>
              </a:rPr>
              <a:t>Top </a:t>
            </a:r>
            <a:r>
              <a:rPr lang="en-GB" sz="1600" b="1" kern="1200" spc="10" dirty="0">
                <a:solidFill>
                  <a:prstClr val="black"/>
                </a:solidFill>
                <a:latin typeface="FaricyNew-Light" panose="020B0303000000020004" pitchFamily="34" charset="0"/>
                <a:ea typeface="+mn-ea"/>
              </a:rPr>
              <a:t>10 Claimants </a:t>
            </a:r>
            <a:r>
              <a:rPr lang="en-GB" sz="1600" b="1" kern="1200" spc="5" dirty="0">
                <a:solidFill>
                  <a:prstClr val="black"/>
                </a:solidFill>
                <a:latin typeface="FaricyNew-Light" panose="020B0303000000020004" pitchFamily="34" charset="0"/>
                <a:ea typeface="+mn-ea"/>
              </a:rPr>
              <a:t>- No. of Claims per Member </a:t>
            </a:r>
            <a:r>
              <a:rPr lang="en-GB" sz="1600" b="1" spc="5" dirty="0"/>
              <a:t>-</a:t>
            </a:r>
            <a:br>
              <a:rPr lang="en-GB" sz="1600" dirty="0"/>
            </a:br>
            <a:endParaRPr lang="en-GB" sz="1600" kern="1200" dirty="0">
              <a:solidFill>
                <a:prstClr val="black"/>
              </a:solidFill>
              <a:latin typeface="FaricyNew-Light" panose="020B0303000000020004" pitchFamily="34" charset="0"/>
              <a:ea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75295" y="537885"/>
            <a:ext cx="2334321" cy="536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32392" y="329184"/>
            <a:ext cx="950976" cy="954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902A909-E7C5-48AE-9C13-296CDED54A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938391"/>
              </p:ext>
            </p:extLst>
          </p:nvPr>
        </p:nvGraphicFramePr>
        <p:xfrm>
          <a:off x="169227" y="2683639"/>
          <a:ext cx="10189214" cy="3688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7345502" imgH="2385157" progId="Excel.Sheet.12">
                  <p:embed/>
                </p:oleObj>
              </mc:Choice>
              <mc:Fallback>
                <p:oleObj name="Worksheet" r:id="rId4" imgW="7345502" imgH="23851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227" y="2683639"/>
                        <a:ext cx="10189214" cy="3688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5869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0783" y="5853429"/>
            <a:ext cx="344995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3215" algn="l"/>
              </a:tabLst>
            </a:pPr>
            <a:r>
              <a:rPr lang="en-US" sz="1800" spc="-10" dirty="0" err="1">
                <a:latin typeface="Calibri"/>
                <a:cs typeface="Calibri"/>
              </a:rPr>
              <a:t>Dallah</a:t>
            </a:r>
            <a:r>
              <a:rPr lang="en-US" sz="1800" spc="-10" dirty="0">
                <a:latin typeface="Calibri"/>
                <a:cs typeface="Calibri"/>
              </a:rPr>
              <a:t> Group Overview 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4645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64146" y="7121683"/>
            <a:ext cx="907160" cy="113838"/>
          </a:xfrm>
          <a:prstGeom prst="rect">
            <a:avLst/>
          </a:prstGeom>
        </p:spPr>
        <p:txBody>
          <a:bodyPr vert="horz" wrap="square" lIns="0" tIns="9549" rIns="0" bIns="0" rtlCol="0">
            <a:spAutoFit/>
          </a:bodyPr>
          <a:lstStyle/>
          <a:p>
            <a:pPr marL="9549" defTabSz="687537">
              <a:spcBef>
                <a:spcPts val="75"/>
              </a:spcBef>
            </a:pPr>
            <a:r>
              <a:rPr sz="677" spc="-4" dirty="0">
                <a:solidFill>
                  <a:prstClr val="black"/>
                </a:solidFill>
                <a:latin typeface="Arial"/>
                <a:cs typeface="Arial"/>
              </a:rPr>
              <a:t>23-JUL-2019 03:25</a:t>
            </a:r>
            <a:r>
              <a:rPr sz="677" spc="-5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677" spc="-4" dirty="0">
                <a:solidFill>
                  <a:prstClr val="black"/>
                </a:solidFill>
                <a:latin typeface="Arial"/>
                <a:cs typeface="Arial"/>
              </a:rPr>
              <a:t>PM</a:t>
            </a:r>
            <a:endParaRPr sz="67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860" y="644751"/>
            <a:ext cx="9325128" cy="0"/>
          </a:xfrm>
          <a:custGeom>
            <a:avLst/>
            <a:gdLst/>
            <a:ahLst/>
            <a:cxnLst/>
            <a:rect l="l" t="t" r="r" b="b"/>
            <a:pathLst>
              <a:path w="12402185">
                <a:moveTo>
                  <a:pt x="0" y="0"/>
                </a:moveTo>
                <a:lnTo>
                  <a:pt x="1240180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5860" y="43161"/>
            <a:ext cx="670133" cy="558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97633" y="101648"/>
            <a:ext cx="3382657" cy="505547"/>
          </a:xfrm>
          <a:prstGeom prst="rect">
            <a:avLst/>
          </a:prstGeom>
        </p:spPr>
        <p:txBody>
          <a:bodyPr vert="horz" wrap="square" lIns="0" tIns="9549" rIns="0" bIns="0" rtlCol="0">
            <a:spAutoFit/>
          </a:bodyPr>
          <a:lstStyle/>
          <a:p>
            <a:pPr marR="6684" algn="ctr" defTabSz="687537">
              <a:spcBef>
                <a:spcPts val="75"/>
              </a:spcBef>
            </a:pPr>
            <a:r>
              <a:rPr lang="en-US" sz="1353" b="1" spc="-4" dirty="0">
                <a:solidFill>
                  <a:prstClr val="black"/>
                </a:solidFill>
                <a:latin typeface="FaricyNew-Light" panose="020B0303000000020004" pitchFamily="34" charset="0"/>
                <a:cs typeface="Arial"/>
              </a:rPr>
              <a:t>Summary of Benefit utilization</a:t>
            </a:r>
            <a:endParaRPr sz="1353" dirty="0">
              <a:solidFill>
                <a:prstClr val="black"/>
              </a:solidFill>
              <a:latin typeface="FaricyNew-Light" panose="020B0303000000020004" pitchFamily="34" charset="0"/>
              <a:cs typeface="Arial"/>
            </a:endParaRPr>
          </a:p>
          <a:p>
            <a:pPr marR="3820" algn="ctr" defTabSz="687537">
              <a:spcBef>
                <a:spcPts val="782"/>
              </a:spcBef>
              <a:tabLst>
                <a:tab pos="1483457" algn="l"/>
              </a:tabLst>
            </a:pPr>
            <a:r>
              <a:rPr sz="1203" b="1" spc="-4" dirty="0">
                <a:solidFill>
                  <a:prstClr val="black"/>
                </a:solidFill>
                <a:latin typeface="FaricyNew-Light" panose="020B0303000000020004" pitchFamily="34" charset="0"/>
                <a:cs typeface="Arial"/>
              </a:rPr>
              <a:t>From:</a:t>
            </a:r>
            <a:r>
              <a:rPr sz="1203" b="1" spc="-60" dirty="0">
                <a:solidFill>
                  <a:prstClr val="black"/>
                </a:solidFill>
                <a:latin typeface="FaricyNew-Light" panose="020B0303000000020004" pitchFamily="34" charset="0"/>
                <a:cs typeface="Arial"/>
              </a:rPr>
              <a:t> </a:t>
            </a:r>
            <a:r>
              <a:rPr sz="1203" b="1" spc="-4" dirty="0">
                <a:solidFill>
                  <a:prstClr val="black"/>
                </a:solidFill>
                <a:latin typeface="FaricyNew-Light" panose="020B0303000000020004" pitchFamily="34" charset="0"/>
                <a:cs typeface="Arial"/>
              </a:rPr>
              <a:t>01-Oct-2018	To:</a:t>
            </a:r>
            <a:r>
              <a:rPr sz="1203" b="1" spc="165" dirty="0">
                <a:solidFill>
                  <a:prstClr val="black"/>
                </a:solidFill>
                <a:latin typeface="FaricyNew-Light" panose="020B0303000000020004" pitchFamily="34" charset="0"/>
                <a:cs typeface="Arial"/>
              </a:rPr>
              <a:t> </a:t>
            </a:r>
            <a:r>
              <a:rPr sz="1203" b="1" spc="-4" dirty="0">
                <a:solidFill>
                  <a:prstClr val="black"/>
                </a:solidFill>
                <a:latin typeface="FaricyNew-Light" panose="020B0303000000020004" pitchFamily="34" charset="0"/>
                <a:cs typeface="Arial"/>
              </a:rPr>
              <a:t>3</a:t>
            </a:r>
            <a:r>
              <a:rPr lang="en-US" sz="1203" b="1" spc="-4" dirty="0">
                <a:solidFill>
                  <a:prstClr val="black"/>
                </a:solidFill>
                <a:latin typeface="FaricyNew-Light" panose="020B0303000000020004" pitchFamily="34" charset="0"/>
                <a:cs typeface="Arial"/>
              </a:rPr>
              <a:t>0</a:t>
            </a:r>
            <a:r>
              <a:rPr sz="1203" b="1" spc="-4" dirty="0">
                <a:solidFill>
                  <a:prstClr val="black"/>
                </a:solidFill>
                <a:latin typeface="FaricyNew-Light" panose="020B0303000000020004" pitchFamily="34" charset="0"/>
                <a:cs typeface="Arial"/>
              </a:rPr>
              <a:t>-</a:t>
            </a:r>
            <a:r>
              <a:rPr lang="en-US" sz="1203" b="1" spc="-4" dirty="0">
                <a:solidFill>
                  <a:prstClr val="black"/>
                </a:solidFill>
                <a:latin typeface="FaricyNew-Light" panose="020B0303000000020004" pitchFamily="34" charset="0"/>
                <a:cs typeface="Arial"/>
              </a:rPr>
              <a:t>Sep-</a:t>
            </a:r>
            <a:r>
              <a:rPr sz="1203" b="1" spc="-4" dirty="0">
                <a:solidFill>
                  <a:prstClr val="black"/>
                </a:solidFill>
                <a:latin typeface="FaricyNew-Light" panose="020B0303000000020004" pitchFamily="34" charset="0"/>
                <a:cs typeface="Arial"/>
              </a:rPr>
              <a:t>2019</a:t>
            </a:r>
            <a:endParaRPr sz="1203" dirty="0">
              <a:solidFill>
                <a:prstClr val="black"/>
              </a:solidFill>
              <a:latin typeface="FaricyNew-Light" panose="020B0303000000020004" pitchFamily="34" charset="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31757" y="7117481"/>
            <a:ext cx="156604" cy="90562"/>
          </a:xfrm>
          <a:prstGeom prst="rect">
            <a:avLst/>
          </a:prstGeom>
        </p:spPr>
        <p:txBody>
          <a:bodyPr vert="horz" wrap="square" lIns="0" tIns="9549" rIns="0" bIns="0" rtlCol="0">
            <a:spAutoFit/>
          </a:bodyPr>
          <a:lstStyle/>
          <a:p>
            <a:pPr marL="9549" defTabSz="687537">
              <a:spcBef>
                <a:spcPts val="75"/>
              </a:spcBef>
            </a:pPr>
            <a:r>
              <a:rPr sz="526" spc="-4" dirty="0">
                <a:solidFill>
                  <a:prstClr val="black"/>
                </a:solidFill>
                <a:latin typeface="Arial"/>
                <a:cs typeface="Arial"/>
              </a:rPr>
              <a:t>V.01</a:t>
            </a:r>
            <a:endParaRPr sz="526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96514" y="7125120"/>
            <a:ext cx="471723" cy="113838"/>
          </a:xfrm>
          <a:prstGeom prst="rect">
            <a:avLst/>
          </a:prstGeom>
        </p:spPr>
        <p:txBody>
          <a:bodyPr vert="horz" wrap="square" lIns="0" tIns="9549" rIns="0" bIns="0" rtlCol="0">
            <a:spAutoFit/>
          </a:bodyPr>
          <a:lstStyle/>
          <a:p>
            <a:pPr marL="9549" defTabSz="687537">
              <a:spcBef>
                <a:spcPts val="75"/>
              </a:spcBef>
            </a:pPr>
            <a:r>
              <a:rPr sz="677" b="1" spc="-4" dirty="0">
                <a:solidFill>
                  <a:prstClr val="black"/>
                </a:solidFill>
                <a:latin typeface="Arial"/>
                <a:cs typeface="Arial"/>
              </a:rPr>
              <a:t>Page </a:t>
            </a:r>
            <a:r>
              <a:rPr sz="677" b="1" dirty="0">
                <a:solidFill>
                  <a:prstClr val="black"/>
                </a:solidFill>
                <a:latin typeface="Arial"/>
                <a:cs typeface="Arial"/>
              </a:rPr>
              <a:t>1 </a:t>
            </a:r>
            <a:r>
              <a:rPr sz="677" b="1" spc="-4" dirty="0">
                <a:solidFill>
                  <a:prstClr val="black"/>
                </a:solidFill>
                <a:latin typeface="Arial"/>
                <a:cs typeface="Arial"/>
              </a:rPr>
              <a:t>of</a:t>
            </a:r>
            <a:r>
              <a:rPr sz="677" b="1" spc="-6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677" b="1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endParaRPr sz="677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933BEA-BBEA-4728-8D20-F008797FD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25" y="2541911"/>
            <a:ext cx="10506075" cy="26860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744469"/>
            <a:ext cx="5381267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spc="15" dirty="0">
                <a:solidFill>
                  <a:srgbClr val="000000"/>
                </a:solidFill>
                <a:latin typeface="Tahoma"/>
                <a:cs typeface="Tahoma"/>
              </a:rPr>
              <a:t>Benefit Utilization Percentage-By Providers </a:t>
            </a:r>
            <a:br>
              <a:rPr lang="en-US" sz="2000" spc="15" dirty="0">
                <a:solidFill>
                  <a:srgbClr val="000000"/>
                </a:solidFill>
                <a:latin typeface="Tahoma"/>
                <a:cs typeface="Tahoma"/>
              </a:rPr>
            </a:br>
            <a:endParaRPr sz="2000" dirty="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75295" y="537885"/>
            <a:ext cx="2334321" cy="536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32392" y="329184"/>
            <a:ext cx="950976" cy="954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793CB5-ABAA-4407-96A7-376E65873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40778"/>
            <a:ext cx="10693400" cy="566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29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7843" y="109242"/>
            <a:ext cx="2613576" cy="310494"/>
          </a:xfrm>
          <a:prstGeom prst="rect">
            <a:avLst/>
          </a:prstGeom>
        </p:spPr>
        <p:txBody>
          <a:bodyPr vert="horz" wrap="square" lIns="0" tIns="9549" rIns="0" bIns="0" rtlCol="0">
            <a:spAutoFit/>
          </a:bodyPr>
          <a:lstStyle/>
          <a:p>
            <a:pPr marL="9549" defTabSz="687537">
              <a:spcBef>
                <a:spcPts val="75"/>
              </a:spcBef>
            </a:pPr>
            <a:r>
              <a:rPr lang="en-GB" sz="1053" b="1" spc="-4" dirty="0">
                <a:solidFill>
                  <a:prstClr val="black"/>
                </a:solidFill>
                <a:latin typeface="Arial"/>
                <a:cs typeface="Arial"/>
              </a:rPr>
              <a:t>Top Providers - Claims Amount wise</a:t>
            </a:r>
            <a:endParaRPr sz="94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629" defTabSz="687537">
              <a:spcBef>
                <a:spcPts val="4"/>
              </a:spcBef>
              <a:tabLst>
                <a:tab pos="1523564" algn="l"/>
              </a:tabLst>
            </a:pPr>
            <a:r>
              <a:rPr sz="902" b="1" spc="-4" dirty="0">
                <a:solidFill>
                  <a:prstClr val="black"/>
                </a:solidFill>
                <a:latin typeface="Arial"/>
                <a:cs typeface="Arial"/>
              </a:rPr>
              <a:t>From:</a:t>
            </a:r>
            <a:r>
              <a:rPr sz="902" b="1" spc="-5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2" b="1" spc="-4" dirty="0">
                <a:solidFill>
                  <a:prstClr val="black"/>
                </a:solidFill>
                <a:latin typeface="Arial"/>
                <a:cs typeface="Arial"/>
              </a:rPr>
              <a:t>01-Oct-2018	To:</a:t>
            </a:r>
            <a:r>
              <a:rPr sz="902" b="1" spc="2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2" b="1" spc="-4" dirty="0">
                <a:solidFill>
                  <a:prstClr val="black"/>
                </a:solidFill>
                <a:latin typeface="Arial"/>
                <a:cs typeface="Arial"/>
              </a:rPr>
              <a:t>3</a:t>
            </a:r>
            <a:r>
              <a:rPr lang="en-US" sz="902" b="1" spc="-4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r>
              <a:rPr sz="902" b="1" spc="-4" dirty="0">
                <a:solidFill>
                  <a:prstClr val="black"/>
                </a:solidFill>
                <a:latin typeface="Arial"/>
                <a:cs typeface="Arial"/>
              </a:rPr>
              <a:t>-</a:t>
            </a:r>
            <a:r>
              <a:rPr lang="en-US" sz="902" b="1" spc="-4" dirty="0">
                <a:solidFill>
                  <a:prstClr val="black"/>
                </a:solidFill>
                <a:latin typeface="Arial"/>
                <a:cs typeface="Arial"/>
              </a:rPr>
              <a:t>Sep</a:t>
            </a:r>
            <a:r>
              <a:rPr sz="902" b="1" spc="-4" dirty="0">
                <a:solidFill>
                  <a:prstClr val="black"/>
                </a:solidFill>
                <a:latin typeface="Arial"/>
                <a:cs typeface="Arial"/>
              </a:rPr>
              <a:t>-2019</a:t>
            </a:r>
            <a:endParaRPr sz="902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45110" y="1131753"/>
            <a:ext cx="0" cy="1910"/>
          </a:xfrm>
          <a:custGeom>
            <a:avLst/>
            <a:gdLst/>
            <a:ahLst/>
            <a:cxnLst/>
            <a:rect l="l" t="t" r="r" b="b"/>
            <a:pathLst>
              <a:path h="2540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45110" y="1260475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45110" y="1389578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45110" y="1518299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45110" y="1647403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45110" y="1776124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45110" y="1905227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45110" y="2033948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45110" y="2163051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45110" y="2291773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45110" y="2420876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45110" y="2549598"/>
            <a:ext cx="0" cy="2387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266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45110" y="2678700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45110" y="2807421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45110" y="2936524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45110" y="3065246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45110" y="3194348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45110" y="3323070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45110" y="3452173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45110" y="3580895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45110" y="3709997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45110" y="3838719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45110" y="3967822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745110" y="4096544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745110" y="4225646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745110" y="4354368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745110" y="4483471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745110" y="4612193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745110" y="4741295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745110" y="4870017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745110" y="4999120"/>
            <a:ext cx="0" cy="1910"/>
          </a:xfrm>
          <a:custGeom>
            <a:avLst/>
            <a:gdLst/>
            <a:ahLst/>
            <a:cxnLst/>
            <a:rect l="l" t="t" r="r" b="b"/>
            <a:pathLst>
              <a:path h="2540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745110" y="5127841"/>
            <a:ext cx="0" cy="1910"/>
          </a:xfrm>
          <a:custGeom>
            <a:avLst/>
            <a:gdLst/>
            <a:ahLst/>
            <a:cxnLst/>
            <a:rect l="l" t="t" r="r" b="b"/>
            <a:pathLst>
              <a:path h="2540">
                <a:moveTo>
                  <a:pt x="0" y="0"/>
                </a:moveTo>
                <a:lnTo>
                  <a:pt x="0" y="25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745110" y="5256945"/>
            <a:ext cx="0" cy="1910"/>
          </a:xfrm>
          <a:custGeom>
            <a:avLst/>
            <a:gdLst/>
            <a:ahLst/>
            <a:cxnLst/>
            <a:rect l="l" t="t" r="r" b="b"/>
            <a:pathLst>
              <a:path h="2540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745110" y="5385666"/>
            <a:ext cx="0" cy="1910"/>
          </a:xfrm>
          <a:custGeom>
            <a:avLst/>
            <a:gdLst/>
            <a:ahLst/>
            <a:cxnLst/>
            <a:rect l="l" t="t" r="r" b="b"/>
            <a:pathLst>
              <a:path h="2540">
                <a:moveTo>
                  <a:pt x="0" y="0"/>
                </a:moveTo>
                <a:lnTo>
                  <a:pt x="0" y="25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745110" y="5514769"/>
            <a:ext cx="0" cy="1910"/>
          </a:xfrm>
          <a:custGeom>
            <a:avLst/>
            <a:gdLst/>
            <a:ahLst/>
            <a:cxnLst/>
            <a:rect l="l" t="t" r="r" b="b"/>
            <a:pathLst>
              <a:path h="2540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745110" y="5643490"/>
            <a:ext cx="0" cy="1910"/>
          </a:xfrm>
          <a:custGeom>
            <a:avLst/>
            <a:gdLst/>
            <a:ahLst/>
            <a:cxnLst/>
            <a:rect l="l" t="t" r="r" b="b"/>
            <a:pathLst>
              <a:path h="2540">
                <a:moveTo>
                  <a:pt x="0" y="0"/>
                </a:moveTo>
                <a:lnTo>
                  <a:pt x="0" y="25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745110" y="5772593"/>
            <a:ext cx="0" cy="1910"/>
          </a:xfrm>
          <a:custGeom>
            <a:avLst/>
            <a:gdLst/>
            <a:ahLst/>
            <a:cxnLst/>
            <a:rect l="l" t="t" r="r" b="b"/>
            <a:pathLst>
              <a:path h="2540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745110" y="5901315"/>
            <a:ext cx="0" cy="1910"/>
          </a:xfrm>
          <a:custGeom>
            <a:avLst/>
            <a:gdLst/>
            <a:ahLst/>
            <a:cxnLst/>
            <a:rect l="l" t="t" r="r" b="b"/>
            <a:pathLst>
              <a:path h="2540">
                <a:moveTo>
                  <a:pt x="0" y="0"/>
                </a:moveTo>
                <a:lnTo>
                  <a:pt x="0" y="25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745110" y="6030513"/>
            <a:ext cx="0" cy="1910"/>
          </a:xfrm>
          <a:custGeom>
            <a:avLst/>
            <a:gdLst/>
            <a:ahLst/>
            <a:cxnLst/>
            <a:rect l="l" t="t" r="r" b="b"/>
            <a:pathLst>
              <a:path h="2540">
                <a:moveTo>
                  <a:pt x="0" y="0"/>
                </a:moveTo>
                <a:lnTo>
                  <a:pt x="0" y="241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745110" y="6159139"/>
            <a:ext cx="0" cy="1910"/>
          </a:xfrm>
          <a:custGeom>
            <a:avLst/>
            <a:gdLst/>
            <a:ahLst/>
            <a:cxnLst/>
            <a:rect l="l" t="t" r="r" b="b"/>
            <a:pathLst>
              <a:path h="2540">
                <a:moveTo>
                  <a:pt x="0" y="0"/>
                </a:moveTo>
                <a:lnTo>
                  <a:pt x="0" y="25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745110" y="6288338"/>
            <a:ext cx="0" cy="1910"/>
          </a:xfrm>
          <a:custGeom>
            <a:avLst/>
            <a:gdLst/>
            <a:ahLst/>
            <a:cxnLst/>
            <a:rect l="l" t="t" r="r" b="b"/>
            <a:pathLst>
              <a:path h="2540">
                <a:moveTo>
                  <a:pt x="0" y="0"/>
                </a:moveTo>
                <a:lnTo>
                  <a:pt x="0" y="241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745110" y="6416964"/>
            <a:ext cx="0" cy="1910"/>
          </a:xfrm>
          <a:custGeom>
            <a:avLst/>
            <a:gdLst/>
            <a:ahLst/>
            <a:cxnLst/>
            <a:rect l="l" t="t" r="r" b="b"/>
            <a:pathLst>
              <a:path h="2540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745110" y="6546067"/>
            <a:ext cx="0" cy="1910"/>
          </a:xfrm>
          <a:custGeom>
            <a:avLst/>
            <a:gdLst/>
            <a:ahLst/>
            <a:cxnLst/>
            <a:rect l="l" t="t" r="r" b="b"/>
            <a:pathLst>
              <a:path h="2540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745110" y="6674788"/>
            <a:ext cx="0" cy="1910"/>
          </a:xfrm>
          <a:custGeom>
            <a:avLst/>
            <a:gdLst/>
            <a:ahLst/>
            <a:cxnLst/>
            <a:rect l="l" t="t" r="r" b="b"/>
            <a:pathLst>
              <a:path h="2540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745110" y="6803891"/>
            <a:ext cx="0" cy="1910"/>
          </a:xfrm>
          <a:custGeom>
            <a:avLst/>
            <a:gdLst/>
            <a:ahLst/>
            <a:cxnLst/>
            <a:rect l="l" t="t" r="r" b="b"/>
            <a:pathLst>
              <a:path h="2540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745110" y="6932612"/>
            <a:ext cx="0" cy="1910"/>
          </a:xfrm>
          <a:custGeom>
            <a:avLst/>
            <a:gdLst/>
            <a:ahLst/>
            <a:cxnLst/>
            <a:rect l="l" t="t" r="r" b="b"/>
            <a:pathLst>
              <a:path h="2540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503640" y="7123814"/>
            <a:ext cx="156604" cy="83813"/>
          </a:xfrm>
          <a:prstGeom prst="rect">
            <a:avLst/>
          </a:prstGeom>
        </p:spPr>
        <p:txBody>
          <a:bodyPr vert="horz" wrap="square" lIns="0" tIns="2865" rIns="0" bIns="0" rtlCol="0">
            <a:spAutoFit/>
          </a:bodyPr>
          <a:lstStyle/>
          <a:p>
            <a:pPr marL="9549" defTabSz="687537">
              <a:spcBef>
                <a:spcPts val="23"/>
              </a:spcBef>
            </a:pPr>
            <a:r>
              <a:rPr sz="526" spc="-4" dirty="0">
                <a:solidFill>
                  <a:prstClr val="black"/>
                </a:solidFill>
                <a:latin typeface="Arial"/>
                <a:cs typeface="Arial"/>
              </a:rPr>
              <a:t>V.07</a:t>
            </a:r>
            <a:endParaRPr sz="526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2" name="object 4">
            <a:extLst>
              <a:ext uri="{FF2B5EF4-FFF2-40B4-BE49-F238E27FC236}">
                <a16:creationId xmlns:a16="http://schemas.microsoft.com/office/drawing/2014/main" id="{38DB7623-CC17-40B4-BE21-A34481681A51}"/>
              </a:ext>
            </a:extLst>
          </p:cNvPr>
          <p:cNvSpPr/>
          <p:nvPr/>
        </p:nvSpPr>
        <p:spPr>
          <a:xfrm>
            <a:off x="8166100" y="109348"/>
            <a:ext cx="2334321" cy="536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9E7D03B1-936D-4775-AC4A-C44FB753FE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257056"/>
              </p:ext>
            </p:extLst>
          </p:nvPr>
        </p:nvGraphicFramePr>
        <p:xfrm>
          <a:off x="165100" y="1086349"/>
          <a:ext cx="10335321" cy="5719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1818428" imgH="5531909" progId="Excel.Sheet.12">
                  <p:embed/>
                </p:oleObj>
              </mc:Choice>
              <mc:Fallback>
                <p:oleObj name="Worksheet" r:id="rId3" imgW="11818428" imgH="553190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100" y="1086349"/>
                        <a:ext cx="10335321" cy="57194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7843" y="109242"/>
            <a:ext cx="2613576" cy="310494"/>
          </a:xfrm>
          <a:prstGeom prst="rect">
            <a:avLst/>
          </a:prstGeom>
        </p:spPr>
        <p:txBody>
          <a:bodyPr vert="horz" wrap="square" lIns="0" tIns="9549" rIns="0" bIns="0" rtlCol="0">
            <a:spAutoFit/>
          </a:bodyPr>
          <a:lstStyle/>
          <a:p>
            <a:pPr marL="9549" defTabSz="687537">
              <a:spcBef>
                <a:spcPts val="75"/>
              </a:spcBef>
            </a:pPr>
            <a:r>
              <a:rPr lang="en-GB" sz="1053" b="1" spc="-4" dirty="0">
                <a:solidFill>
                  <a:prstClr val="black"/>
                </a:solidFill>
                <a:latin typeface="Arial"/>
                <a:cs typeface="Arial"/>
              </a:rPr>
              <a:t>Top Providers - Claims Amount wise </a:t>
            </a:r>
            <a:r>
              <a:rPr sz="902" b="1" spc="-4" dirty="0">
                <a:solidFill>
                  <a:prstClr val="black"/>
                </a:solidFill>
                <a:latin typeface="Arial"/>
                <a:cs typeface="Arial"/>
              </a:rPr>
              <a:t>From:</a:t>
            </a:r>
            <a:r>
              <a:rPr sz="902" b="1" spc="-5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2" b="1" spc="-4" dirty="0">
                <a:solidFill>
                  <a:prstClr val="black"/>
                </a:solidFill>
                <a:latin typeface="Arial"/>
                <a:cs typeface="Arial"/>
              </a:rPr>
              <a:t>01-Oct-2018	To:</a:t>
            </a:r>
            <a:r>
              <a:rPr sz="902" b="1" spc="2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2" b="1" spc="-4" dirty="0">
                <a:solidFill>
                  <a:prstClr val="black"/>
                </a:solidFill>
                <a:latin typeface="Arial"/>
                <a:cs typeface="Arial"/>
              </a:rPr>
              <a:t>3</a:t>
            </a:r>
            <a:r>
              <a:rPr lang="en-US" sz="902" b="1" spc="-4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r>
              <a:rPr sz="902" b="1" spc="-4" dirty="0">
                <a:solidFill>
                  <a:prstClr val="black"/>
                </a:solidFill>
                <a:latin typeface="Arial"/>
                <a:cs typeface="Arial"/>
              </a:rPr>
              <a:t>-</a:t>
            </a:r>
            <a:r>
              <a:rPr lang="en-US" sz="902" b="1" spc="-4" dirty="0">
                <a:solidFill>
                  <a:prstClr val="black"/>
                </a:solidFill>
                <a:latin typeface="Arial"/>
                <a:cs typeface="Arial"/>
              </a:rPr>
              <a:t>Sep</a:t>
            </a:r>
            <a:r>
              <a:rPr sz="902" b="1" spc="-4" dirty="0">
                <a:solidFill>
                  <a:prstClr val="black"/>
                </a:solidFill>
                <a:latin typeface="Arial"/>
                <a:cs typeface="Arial"/>
              </a:rPr>
              <a:t>-2019</a:t>
            </a:r>
            <a:endParaRPr sz="902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45110" y="1131753"/>
            <a:ext cx="0" cy="1910"/>
          </a:xfrm>
          <a:custGeom>
            <a:avLst/>
            <a:gdLst/>
            <a:ahLst/>
            <a:cxnLst/>
            <a:rect l="l" t="t" r="r" b="b"/>
            <a:pathLst>
              <a:path h="2540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45110" y="1260475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503640" y="7123814"/>
            <a:ext cx="156604" cy="83813"/>
          </a:xfrm>
          <a:prstGeom prst="rect">
            <a:avLst/>
          </a:prstGeom>
        </p:spPr>
        <p:txBody>
          <a:bodyPr vert="horz" wrap="square" lIns="0" tIns="2865" rIns="0" bIns="0" rtlCol="0">
            <a:spAutoFit/>
          </a:bodyPr>
          <a:lstStyle/>
          <a:p>
            <a:pPr marL="9549" defTabSz="687537">
              <a:spcBef>
                <a:spcPts val="23"/>
              </a:spcBef>
            </a:pPr>
            <a:r>
              <a:rPr sz="526" spc="-4" dirty="0">
                <a:solidFill>
                  <a:prstClr val="black"/>
                </a:solidFill>
                <a:latin typeface="Arial"/>
                <a:cs typeface="Arial"/>
              </a:rPr>
              <a:t>V.07</a:t>
            </a:r>
            <a:endParaRPr sz="526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2" name="object 4">
            <a:extLst>
              <a:ext uri="{FF2B5EF4-FFF2-40B4-BE49-F238E27FC236}">
                <a16:creationId xmlns:a16="http://schemas.microsoft.com/office/drawing/2014/main" id="{51E9BFEE-CD8B-4217-9833-75C50683A191}"/>
              </a:ext>
            </a:extLst>
          </p:cNvPr>
          <p:cNvSpPr/>
          <p:nvPr/>
        </p:nvSpPr>
        <p:spPr>
          <a:xfrm>
            <a:off x="8166100" y="68506"/>
            <a:ext cx="2334321" cy="536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41A726C-22CE-4A84-9BC4-FD7B65A5C8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710045"/>
              </p:ext>
            </p:extLst>
          </p:nvPr>
        </p:nvGraphicFramePr>
        <p:xfrm>
          <a:off x="81780" y="1131753"/>
          <a:ext cx="10466931" cy="5621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2047116" imgH="5402518" progId="Excel.Sheet.12">
                  <p:embed/>
                </p:oleObj>
              </mc:Choice>
              <mc:Fallback>
                <p:oleObj name="Worksheet" r:id="rId3" imgW="12047116" imgH="54025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780" y="1131753"/>
                        <a:ext cx="10466931" cy="5621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7843" y="109242"/>
            <a:ext cx="2613576" cy="310494"/>
          </a:xfrm>
          <a:prstGeom prst="rect">
            <a:avLst/>
          </a:prstGeom>
        </p:spPr>
        <p:txBody>
          <a:bodyPr vert="horz" wrap="square" lIns="0" tIns="9549" rIns="0" bIns="0" rtlCol="0">
            <a:spAutoFit/>
          </a:bodyPr>
          <a:lstStyle/>
          <a:p>
            <a:pPr marL="9549" defTabSz="687537">
              <a:spcBef>
                <a:spcPts val="75"/>
              </a:spcBef>
            </a:pPr>
            <a:r>
              <a:rPr lang="en-GB" sz="1053" b="1" spc="-4" dirty="0">
                <a:solidFill>
                  <a:prstClr val="black"/>
                </a:solidFill>
                <a:latin typeface="Arial"/>
                <a:cs typeface="Arial"/>
              </a:rPr>
              <a:t>Top Providers - Claims Amount wise</a:t>
            </a:r>
            <a:endParaRPr sz="94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629" defTabSz="687537">
              <a:spcBef>
                <a:spcPts val="4"/>
              </a:spcBef>
              <a:tabLst>
                <a:tab pos="1523564" algn="l"/>
              </a:tabLst>
            </a:pPr>
            <a:r>
              <a:rPr sz="902" b="1" spc="-4" dirty="0">
                <a:solidFill>
                  <a:prstClr val="black"/>
                </a:solidFill>
                <a:latin typeface="Arial"/>
                <a:cs typeface="Arial"/>
              </a:rPr>
              <a:t>From:</a:t>
            </a:r>
            <a:r>
              <a:rPr sz="902" b="1" spc="-5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2" b="1" spc="-4" dirty="0">
                <a:solidFill>
                  <a:prstClr val="black"/>
                </a:solidFill>
                <a:latin typeface="Arial"/>
                <a:cs typeface="Arial"/>
              </a:rPr>
              <a:t>01-Oct-2018	To:</a:t>
            </a:r>
            <a:r>
              <a:rPr sz="902" b="1" spc="2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2" b="1" spc="-4" dirty="0">
                <a:solidFill>
                  <a:prstClr val="black"/>
                </a:solidFill>
                <a:latin typeface="Arial"/>
                <a:cs typeface="Arial"/>
              </a:rPr>
              <a:t>3</a:t>
            </a:r>
            <a:r>
              <a:rPr lang="en-US" sz="902" b="1" spc="-4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r>
              <a:rPr sz="902" b="1" spc="-4" dirty="0">
                <a:solidFill>
                  <a:prstClr val="black"/>
                </a:solidFill>
                <a:latin typeface="Arial"/>
                <a:cs typeface="Arial"/>
              </a:rPr>
              <a:t>-</a:t>
            </a:r>
            <a:r>
              <a:rPr lang="en-US" sz="902" b="1" spc="-4" dirty="0">
                <a:solidFill>
                  <a:prstClr val="black"/>
                </a:solidFill>
                <a:latin typeface="Arial"/>
                <a:cs typeface="Arial"/>
              </a:rPr>
              <a:t>Sep</a:t>
            </a:r>
            <a:r>
              <a:rPr sz="902" b="1" spc="-4" dirty="0">
                <a:solidFill>
                  <a:prstClr val="black"/>
                </a:solidFill>
                <a:latin typeface="Arial"/>
                <a:cs typeface="Arial"/>
              </a:rPr>
              <a:t>-2019</a:t>
            </a:r>
            <a:endParaRPr sz="902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6" name="object 4">
            <a:extLst>
              <a:ext uri="{FF2B5EF4-FFF2-40B4-BE49-F238E27FC236}">
                <a16:creationId xmlns:a16="http://schemas.microsoft.com/office/drawing/2014/main" id="{6AB80572-CCC7-4879-B0EF-716322987D02}"/>
              </a:ext>
            </a:extLst>
          </p:cNvPr>
          <p:cNvSpPr/>
          <p:nvPr/>
        </p:nvSpPr>
        <p:spPr>
          <a:xfrm>
            <a:off x="8039663" y="34308"/>
            <a:ext cx="2334321" cy="536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76C4884-F0B6-443F-8568-38035F7793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112413"/>
              </p:ext>
            </p:extLst>
          </p:nvPr>
        </p:nvGraphicFramePr>
        <p:xfrm>
          <a:off x="212740" y="1076692"/>
          <a:ext cx="10267920" cy="5752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2047116" imgH="5417741" progId="Excel.Sheet.12">
                  <p:embed/>
                </p:oleObj>
              </mc:Choice>
              <mc:Fallback>
                <p:oleObj name="Worksheet" r:id="rId3" imgW="12047116" imgH="541774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740" y="1076692"/>
                        <a:ext cx="10267920" cy="57527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7843" y="109242"/>
            <a:ext cx="2613576" cy="310494"/>
          </a:xfrm>
          <a:prstGeom prst="rect">
            <a:avLst/>
          </a:prstGeom>
        </p:spPr>
        <p:txBody>
          <a:bodyPr vert="horz" wrap="square" lIns="0" tIns="9549" rIns="0" bIns="0" rtlCol="0">
            <a:spAutoFit/>
          </a:bodyPr>
          <a:lstStyle/>
          <a:p>
            <a:pPr marL="9549" defTabSz="687537">
              <a:spcBef>
                <a:spcPts val="75"/>
              </a:spcBef>
            </a:pPr>
            <a:r>
              <a:rPr lang="en-GB" sz="1053" b="1" spc="-4" dirty="0">
                <a:solidFill>
                  <a:prstClr val="black"/>
                </a:solidFill>
                <a:latin typeface="Arial"/>
                <a:cs typeface="Arial"/>
              </a:rPr>
              <a:t>Top Providers - Claims Amount wise</a:t>
            </a:r>
            <a:endParaRPr sz="94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629" defTabSz="687537">
              <a:spcBef>
                <a:spcPts val="4"/>
              </a:spcBef>
              <a:tabLst>
                <a:tab pos="1523564" algn="l"/>
              </a:tabLst>
            </a:pPr>
            <a:r>
              <a:rPr sz="902" b="1" spc="-4" dirty="0">
                <a:solidFill>
                  <a:prstClr val="black"/>
                </a:solidFill>
                <a:latin typeface="Arial"/>
                <a:cs typeface="Arial"/>
              </a:rPr>
              <a:t>From:</a:t>
            </a:r>
            <a:r>
              <a:rPr sz="902" b="1" spc="-5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2" b="1" spc="-4" dirty="0">
                <a:solidFill>
                  <a:prstClr val="black"/>
                </a:solidFill>
                <a:latin typeface="Arial"/>
                <a:cs typeface="Arial"/>
              </a:rPr>
              <a:t>01-Oct-2018	To:</a:t>
            </a:r>
            <a:r>
              <a:rPr sz="902" b="1" spc="2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2" b="1" spc="-4" dirty="0">
                <a:solidFill>
                  <a:prstClr val="black"/>
                </a:solidFill>
                <a:latin typeface="Arial"/>
                <a:cs typeface="Arial"/>
              </a:rPr>
              <a:t>3</a:t>
            </a:r>
            <a:r>
              <a:rPr lang="en-US" sz="902" b="1" spc="-4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r>
              <a:rPr sz="902" b="1" spc="-4" dirty="0">
                <a:solidFill>
                  <a:prstClr val="black"/>
                </a:solidFill>
                <a:latin typeface="Arial"/>
                <a:cs typeface="Arial"/>
              </a:rPr>
              <a:t>-</a:t>
            </a:r>
            <a:r>
              <a:rPr lang="en-US" sz="902" b="1" spc="-4" dirty="0">
                <a:solidFill>
                  <a:prstClr val="black"/>
                </a:solidFill>
                <a:latin typeface="Arial"/>
                <a:cs typeface="Arial"/>
              </a:rPr>
              <a:t>Sep</a:t>
            </a:r>
            <a:r>
              <a:rPr sz="902" b="1" spc="-4" dirty="0">
                <a:solidFill>
                  <a:prstClr val="black"/>
                </a:solidFill>
                <a:latin typeface="Arial"/>
                <a:cs typeface="Arial"/>
              </a:rPr>
              <a:t>-2019</a:t>
            </a:r>
            <a:endParaRPr sz="902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45110" y="3580895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45110" y="3709997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45110" y="3838719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45110" y="3967822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745110" y="4096544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745110" y="4225646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745110" y="4354368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503640" y="7123814"/>
            <a:ext cx="156604" cy="83813"/>
          </a:xfrm>
          <a:prstGeom prst="rect">
            <a:avLst/>
          </a:prstGeom>
        </p:spPr>
        <p:txBody>
          <a:bodyPr vert="horz" wrap="square" lIns="0" tIns="2865" rIns="0" bIns="0" rtlCol="0">
            <a:spAutoFit/>
          </a:bodyPr>
          <a:lstStyle/>
          <a:p>
            <a:pPr marL="9549" defTabSz="687537">
              <a:spcBef>
                <a:spcPts val="23"/>
              </a:spcBef>
            </a:pPr>
            <a:r>
              <a:rPr sz="526" spc="-4" dirty="0">
                <a:solidFill>
                  <a:prstClr val="black"/>
                </a:solidFill>
                <a:latin typeface="Arial"/>
                <a:cs typeface="Arial"/>
              </a:rPr>
              <a:t>V.07</a:t>
            </a:r>
            <a:endParaRPr sz="526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object 4">
            <a:extLst>
              <a:ext uri="{FF2B5EF4-FFF2-40B4-BE49-F238E27FC236}">
                <a16:creationId xmlns:a16="http://schemas.microsoft.com/office/drawing/2014/main" id="{A9305B1F-8902-4FC1-98F8-5C35D2A6864B}"/>
              </a:ext>
            </a:extLst>
          </p:cNvPr>
          <p:cNvSpPr/>
          <p:nvPr/>
        </p:nvSpPr>
        <p:spPr>
          <a:xfrm>
            <a:off x="8242300" y="65627"/>
            <a:ext cx="2334321" cy="536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A3A0595-0555-45C5-9467-4678825022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057346"/>
              </p:ext>
            </p:extLst>
          </p:nvPr>
        </p:nvGraphicFramePr>
        <p:xfrm>
          <a:off x="81781" y="1038225"/>
          <a:ext cx="10526762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2047116" imgH="5402518" progId="Excel.Sheet.12">
                  <p:embed/>
                </p:oleObj>
              </mc:Choice>
              <mc:Fallback>
                <p:oleObj name="Worksheet" r:id="rId3" imgW="12047116" imgH="54025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781" y="1038225"/>
                        <a:ext cx="10526762" cy="541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966" y="3888688"/>
            <a:ext cx="2885440" cy="735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THANK</a:t>
            </a:r>
            <a:r>
              <a:rPr spc="-120" dirty="0"/>
              <a:t> </a:t>
            </a:r>
            <a:r>
              <a:rPr spc="-45" dirty="0"/>
              <a:t>YOU</a:t>
            </a:r>
          </a:p>
        </p:txBody>
      </p:sp>
      <p:sp>
        <p:nvSpPr>
          <p:cNvPr id="3" name="object 3"/>
          <p:cNvSpPr/>
          <p:nvPr/>
        </p:nvSpPr>
        <p:spPr>
          <a:xfrm>
            <a:off x="7129271" y="5843016"/>
            <a:ext cx="3279648" cy="6736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4605" y="397205"/>
            <a:ext cx="8604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009EDF"/>
                </a:solidFill>
                <a:latin typeface="Tahoma"/>
                <a:cs typeface="Tahoma"/>
              </a:rPr>
              <a:t>T</a:t>
            </a:r>
            <a:r>
              <a:rPr sz="2400" spc="40" dirty="0">
                <a:solidFill>
                  <a:srgbClr val="009EDF"/>
                </a:solidFill>
                <a:latin typeface="Tahoma"/>
                <a:cs typeface="Tahoma"/>
              </a:rPr>
              <a:t>O</a:t>
            </a:r>
            <a:r>
              <a:rPr sz="2400" spc="-60" dirty="0">
                <a:solidFill>
                  <a:srgbClr val="009EDF"/>
                </a:solidFill>
                <a:latin typeface="Tahoma"/>
                <a:cs typeface="Tahoma"/>
              </a:rPr>
              <a:t>P</a:t>
            </a:r>
            <a:r>
              <a:rPr sz="2400" spc="-345" dirty="0">
                <a:solidFill>
                  <a:srgbClr val="009EDF"/>
                </a:solidFill>
                <a:latin typeface="Tahoma"/>
                <a:cs typeface="Tahoma"/>
              </a:rPr>
              <a:t>I</a:t>
            </a:r>
            <a:r>
              <a:rPr sz="2400" spc="110" dirty="0">
                <a:solidFill>
                  <a:srgbClr val="009EDF"/>
                </a:solidFill>
                <a:latin typeface="Tahoma"/>
                <a:cs typeface="Tahoma"/>
              </a:rPr>
              <a:t>C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38259" y="1078626"/>
            <a:ext cx="629815" cy="5673797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31445">
              <a:lnSpc>
                <a:spcPct val="150000"/>
              </a:lnSpc>
              <a:spcBef>
                <a:spcPts val="415"/>
              </a:spcBef>
            </a:pPr>
            <a:r>
              <a:rPr lang="en-US" sz="1600" spc="-125" dirty="0">
                <a:solidFill>
                  <a:srgbClr val="00335B"/>
                </a:solidFill>
                <a:latin typeface="Tahoma"/>
                <a:cs typeface="Tahoma"/>
              </a:rPr>
              <a:t>3</a:t>
            </a:r>
            <a:endParaRPr sz="1600" dirty="0">
              <a:latin typeface="Tahoma"/>
              <a:cs typeface="Tahoma"/>
            </a:endParaRPr>
          </a:p>
          <a:p>
            <a:pPr marL="125095">
              <a:lnSpc>
                <a:spcPct val="150000"/>
              </a:lnSpc>
              <a:spcBef>
                <a:spcPts val="315"/>
              </a:spcBef>
            </a:pPr>
            <a:r>
              <a:rPr lang="en-US" sz="1600" dirty="0">
                <a:solidFill>
                  <a:srgbClr val="00335B"/>
                </a:solidFill>
                <a:latin typeface="Tahoma"/>
                <a:cs typeface="Tahoma"/>
              </a:rPr>
              <a:t>4</a:t>
            </a:r>
            <a:endParaRPr sz="1600" dirty="0">
              <a:latin typeface="Tahoma"/>
              <a:cs typeface="Tahoma"/>
            </a:endParaRPr>
          </a:p>
          <a:p>
            <a:pPr marL="128270">
              <a:lnSpc>
                <a:spcPct val="150000"/>
              </a:lnSpc>
              <a:spcBef>
                <a:spcPts val="285"/>
              </a:spcBef>
            </a:pPr>
            <a:r>
              <a:rPr lang="en-US" sz="1600" spc="-45" dirty="0">
                <a:solidFill>
                  <a:srgbClr val="00335B"/>
                </a:solidFill>
                <a:latin typeface="Tahoma"/>
                <a:cs typeface="Tahoma"/>
              </a:rPr>
              <a:t>5</a:t>
            </a:r>
            <a:endParaRPr sz="1600" dirty="0">
              <a:latin typeface="Tahoma"/>
              <a:cs typeface="Tahoma"/>
            </a:endParaRPr>
          </a:p>
          <a:p>
            <a:pPr marL="121920">
              <a:lnSpc>
                <a:spcPct val="150000"/>
              </a:lnSpc>
              <a:spcBef>
                <a:spcPts val="315"/>
              </a:spcBef>
            </a:pPr>
            <a:r>
              <a:rPr lang="en-US" sz="1600" spc="25" dirty="0">
                <a:solidFill>
                  <a:srgbClr val="00335B"/>
                </a:solidFill>
                <a:latin typeface="Tahoma"/>
                <a:cs typeface="Tahoma"/>
              </a:rPr>
              <a:t>6</a:t>
            </a:r>
            <a:endParaRPr sz="1600" dirty="0">
              <a:latin typeface="Tahoma"/>
              <a:cs typeface="Tahoma"/>
            </a:endParaRPr>
          </a:p>
          <a:p>
            <a:pPr marL="131445">
              <a:lnSpc>
                <a:spcPct val="150000"/>
              </a:lnSpc>
              <a:spcBef>
                <a:spcPts val="290"/>
              </a:spcBef>
            </a:pPr>
            <a:r>
              <a:rPr lang="en-US" sz="1600" spc="-100" dirty="0">
                <a:solidFill>
                  <a:srgbClr val="00335B"/>
                </a:solidFill>
                <a:latin typeface="Tahoma"/>
                <a:cs typeface="Tahoma"/>
              </a:rPr>
              <a:t>7</a:t>
            </a:r>
            <a:endParaRPr sz="1600" dirty="0">
              <a:latin typeface="Tahoma"/>
              <a:cs typeface="Tahoma"/>
            </a:endParaRPr>
          </a:p>
          <a:p>
            <a:pPr marL="60960">
              <a:lnSpc>
                <a:spcPct val="150000"/>
              </a:lnSpc>
              <a:spcBef>
                <a:spcPts val="310"/>
              </a:spcBef>
            </a:pPr>
            <a:r>
              <a:rPr lang="en-US" sz="1600" spc="5" dirty="0">
                <a:solidFill>
                  <a:srgbClr val="00335B"/>
                </a:solidFill>
                <a:latin typeface="Tahoma"/>
                <a:cs typeface="Tahoma"/>
              </a:rPr>
              <a:t> 8</a:t>
            </a:r>
            <a:endParaRPr sz="1600" dirty="0">
              <a:latin typeface="Tahoma"/>
              <a:cs typeface="Tahoma"/>
            </a:endParaRPr>
          </a:p>
          <a:p>
            <a:pPr marL="60960">
              <a:lnSpc>
                <a:spcPct val="150000"/>
              </a:lnSpc>
              <a:spcBef>
                <a:spcPts val="290"/>
              </a:spcBef>
            </a:pPr>
            <a:r>
              <a:rPr lang="en-GB" sz="1600" spc="25" dirty="0">
                <a:solidFill>
                  <a:srgbClr val="00335B"/>
                </a:solidFill>
                <a:latin typeface="Tahoma"/>
                <a:cs typeface="Tahoma"/>
              </a:rPr>
              <a:t> 9</a:t>
            </a:r>
            <a:endParaRPr sz="1600" dirty="0">
              <a:latin typeface="Tahoma"/>
              <a:cs typeface="Tahoma"/>
            </a:endParaRPr>
          </a:p>
          <a:p>
            <a:pPr marL="12700">
              <a:lnSpc>
                <a:spcPct val="150000"/>
              </a:lnSpc>
              <a:spcBef>
                <a:spcPts val="315"/>
              </a:spcBef>
            </a:pPr>
            <a:r>
              <a:rPr lang="en-US" sz="1600" spc="-110" dirty="0">
                <a:solidFill>
                  <a:srgbClr val="00335B"/>
                </a:solidFill>
                <a:latin typeface="Tahoma"/>
                <a:cs typeface="Tahoma"/>
              </a:rPr>
              <a:t>  10</a:t>
            </a:r>
          </a:p>
          <a:p>
            <a:pPr marL="12700">
              <a:lnSpc>
                <a:spcPct val="150000"/>
              </a:lnSpc>
              <a:spcBef>
                <a:spcPts val="315"/>
              </a:spcBef>
            </a:pPr>
            <a:r>
              <a:rPr lang="en-US" sz="1600" spc="-110" dirty="0">
                <a:solidFill>
                  <a:srgbClr val="00335B"/>
                </a:solidFill>
                <a:latin typeface="Tahoma"/>
                <a:cs typeface="Tahoma"/>
              </a:rPr>
              <a:t>  11</a:t>
            </a:r>
          </a:p>
          <a:p>
            <a:pPr marL="12700">
              <a:lnSpc>
                <a:spcPct val="150000"/>
              </a:lnSpc>
              <a:spcBef>
                <a:spcPts val="315"/>
              </a:spcBef>
            </a:pPr>
            <a:r>
              <a:rPr lang="en-US" sz="1600" spc="-110" dirty="0">
                <a:solidFill>
                  <a:srgbClr val="00335B"/>
                </a:solidFill>
                <a:latin typeface="Tahoma"/>
                <a:cs typeface="Tahoma"/>
              </a:rPr>
              <a:t>  12</a:t>
            </a:r>
          </a:p>
          <a:p>
            <a:pPr marL="12700">
              <a:lnSpc>
                <a:spcPct val="150000"/>
              </a:lnSpc>
              <a:spcBef>
                <a:spcPts val="315"/>
              </a:spcBef>
            </a:pPr>
            <a:r>
              <a:rPr lang="en-US" sz="1600" spc="-110" dirty="0">
                <a:solidFill>
                  <a:srgbClr val="00335B"/>
                </a:solidFill>
                <a:latin typeface="Tahoma"/>
                <a:cs typeface="Tahoma"/>
              </a:rPr>
              <a:t>  13</a:t>
            </a:r>
          </a:p>
          <a:p>
            <a:pPr marL="12700">
              <a:lnSpc>
                <a:spcPct val="150000"/>
              </a:lnSpc>
              <a:spcBef>
                <a:spcPts val="315"/>
              </a:spcBef>
            </a:pPr>
            <a:r>
              <a:rPr lang="en-US" sz="1600" spc="-110" dirty="0">
                <a:solidFill>
                  <a:srgbClr val="00335B"/>
                </a:solidFill>
                <a:latin typeface="Tahoma"/>
                <a:cs typeface="Tahoma"/>
              </a:rPr>
              <a:t> 14</a:t>
            </a:r>
          </a:p>
          <a:p>
            <a:pPr marL="12700">
              <a:lnSpc>
                <a:spcPct val="150000"/>
              </a:lnSpc>
              <a:spcBef>
                <a:spcPts val="315"/>
              </a:spcBef>
            </a:pPr>
            <a:r>
              <a:rPr lang="en-US" sz="1600" spc="-110" dirty="0">
                <a:solidFill>
                  <a:srgbClr val="00335B"/>
                </a:solidFill>
                <a:latin typeface="Tahoma"/>
                <a:cs typeface="Tahoma"/>
              </a:rPr>
              <a:t> 15</a:t>
            </a:r>
          </a:p>
          <a:p>
            <a:pPr marL="12700">
              <a:lnSpc>
                <a:spcPct val="150000"/>
              </a:lnSpc>
              <a:spcBef>
                <a:spcPts val="315"/>
              </a:spcBef>
            </a:pPr>
            <a:r>
              <a:rPr lang="en-US" sz="1600" spc="-110" dirty="0">
                <a:solidFill>
                  <a:srgbClr val="00335B"/>
                </a:solidFill>
                <a:latin typeface="Tahoma"/>
                <a:cs typeface="Tahoma"/>
              </a:rPr>
              <a:t> 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01223" y="186928"/>
            <a:ext cx="2334321" cy="536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0244" y="1285098"/>
            <a:ext cx="10073256" cy="6078779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24130">
              <a:lnSpc>
                <a:spcPct val="150000"/>
              </a:lnSpc>
              <a:spcBef>
                <a:spcPts val="204"/>
              </a:spcBef>
              <a:tabLst>
                <a:tab pos="1719580" algn="l"/>
                <a:tab pos="4157979" algn="l"/>
                <a:tab pos="5075555" algn="l"/>
                <a:tab pos="8110220" algn="l"/>
                <a:tab pos="8189595" algn="l"/>
                <a:tab pos="8308975" algn="l"/>
              </a:tabLst>
            </a:pPr>
            <a:r>
              <a:rPr sz="1600" spc="35" dirty="0" err="1">
                <a:solidFill>
                  <a:srgbClr val="00335B"/>
                </a:solidFill>
                <a:latin typeface="Tahoma"/>
                <a:cs typeface="Tahoma"/>
              </a:rPr>
              <a:t>Dallah</a:t>
            </a:r>
            <a:r>
              <a:rPr sz="1600" spc="-300" dirty="0">
                <a:solidFill>
                  <a:srgbClr val="00335B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00335B"/>
                </a:solidFill>
                <a:latin typeface="Tahoma"/>
                <a:cs typeface="Tahoma"/>
              </a:rPr>
              <a:t>Hospital </a:t>
            </a:r>
            <a:r>
              <a:rPr lang="en-US" sz="1600" spc="10" dirty="0">
                <a:solidFill>
                  <a:srgbClr val="00335B"/>
                </a:solidFill>
                <a:latin typeface="Tahoma"/>
                <a:cs typeface="Tahoma"/>
              </a:rPr>
              <a:t>- Nakheel</a:t>
            </a:r>
            <a:r>
              <a:rPr sz="1600" spc="-114" dirty="0">
                <a:solidFill>
                  <a:srgbClr val="00335B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00335B"/>
                </a:solidFill>
                <a:latin typeface="Tahoma"/>
                <a:cs typeface="Tahoma"/>
              </a:rPr>
              <a:t>		</a:t>
            </a:r>
            <a:r>
              <a:rPr lang="en-GB" sz="1600" dirty="0">
                <a:solidFill>
                  <a:srgbClr val="00335B"/>
                </a:solidFill>
                <a:latin typeface="Tahoma"/>
                <a:cs typeface="Tahoma"/>
              </a:rPr>
              <a:t>	</a:t>
            </a:r>
            <a:r>
              <a:rPr lang="en-GB" sz="1600" spc="-520" dirty="0">
                <a:solidFill>
                  <a:srgbClr val="00335B"/>
                </a:solidFill>
                <a:latin typeface="Tahoma"/>
                <a:cs typeface="Tahoma"/>
              </a:rPr>
              <a:t> </a:t>
            </a:r>
            <a:r>
              <a:rPr lang="en-GB" sz="1600" dirty="0">
                <a:solidFill>
                  <a:srgbClr val="00335B"/>
                </a:solidFill>
                <a:latin typeface="Tahoma"/>
                <a:cs typeface="Tahoma"/>
              </a:rPr>
              <a:t> </a:t>
            </a:r>
            <a:r>
              <a:rPr lang="en-GB" sz="1600" spc="35" dirty="0">
                <a:solidFill>
                  <a:srgbClr val="00335B"/>
                </a:solidFill>
                <a:latin typeface="Tahoma"/>
                <a:cs typeface="Tahoma"/>
              </a:rPr>
              <a:t>             </a:t>
            </a:r>
            <a:r>
              <a:rPr sz="1600" spc="35" dirty="0">
                <a:solidFill>
                  <a:srgbClr val="00335B"/>
                </a:solidFill>
                <a:latin typeface="Tahoma"/>
                <a:cs typeface="Tahoma"/>
              </a:rPr>
              <a:t>                                                              </a:t>
            </a:r>
            <a:r>
              <a:rPr sz="1600" spc="185" dirty="0">
                <a:solidFill>
                  <a:srgbClr val="00335B"/>
                </a:solidFill>
                <a:latin typeface="Tahoma"/>
                <a:cs typeface="Tahoma"/>
              </a:rPr>
              <a:t> </a:t>
            </a:r>
            <a:r>
              <a:rPr lang="en-GB" sz="1600" spc="35" dirty="0">
                <a:solidFill>
                  <a:srgbClr val="00335B"/>
                </a:solidFill>
                <a:latin typeface="Tahoma"/>
                <a:cs typeface="Tahoma"/>
              </a:rPr>
              <a:t>Top 18 Claimants - Amount wise</a:t>
            </a:r>
            <a:r>
              <a:rPr sz="1600" spc="-45" dirty="0">
                <a:solidFill>
                  <a:srgbClr val="00335B"/>
                </a:solidFill>
                <a:latin typeface="Tahoma"/>
                <a:cs typeface="Tahoma"/>
              </a:rPr>
              <a:t>			</a:t>
            </a:r>
            <a:endParaRPr lang="en-GB" sz="1600" dirty="0">
              <a:latin typeface="Tahoma"/>
              <a:cs typeface="Tahoma"/>
            </a:endParaRPr>
          </a:p>
          <a:p>
            <a:pPr marL="43815" marR="44450" indent="12065">
              <a:lnSpc>
                <a:spcPct val="150000"/>
              </a:lnSpc>
              <a:spcBef>
                <a:spcPts val="20"/>
              </a:spcBef>
              <a:tabLst>
                <a:tab pos="2021839" algn="l"/>
                <a:tab pos="3868420" algn="l"/>
                <a:tab pos="8223250" algn="l"/>
                <a:tab pos="8268970" algn="l"/>
              </a:tabLst>
            </a:pPr>
            <a:r>
              <a:rPr lang="en-GB" sz="1600" spc="35" dirty="0">
                <a:solidFill>
                  <a:srgbClr val="00335B"/>
                </a:solidFill>
                <a:latin typeface="Tahoma"/>
                <a:cs typeface="Tahoma"/>
              </a:rPr>
              <a:t>Top 20 Claimants - No. of Claims per Member</a:t>
            </a:r>
          </a:p>
          <a:p>
            <a:pPr marL="43815" marR="44450" indent="12065">
              <a:lnSpc>
                <a:spcPct val="150000"/>
              </a:lnSpc>
              <a:spcBef>
                <a:spcPts val="20"/>
              </a:spcBef>
              <a:tabLst>
                <a:tab pos="2021839" algn="l"/>
                <a:tab pos="3868420" algn="l"/>
                <a:tab pos="8223250" algn="l"/>
                <a:tab pos="8268970" algn="l"/>
              </a:tabLst>
            </a:pPr>
            <a:r>
              <a:rPr lang="en-GB" sz="1600" spc="35" dirty="0">
                <a:solidFill>
                  <a:srgbClr val="00335B"/>
                </a:solidFill>
                <a:latin typeface="Tahoma"/>
                <a:cs typeface="Tahoma"/>
              </a:rPr>
              <a:t>AFIA ALNAKHIL</a:t>
            </a:r>
            <a:r>
              <a:rPr lang="en-GB" sz="1600" dirty="0">
                <a:solidFill>
                  <a:srgbClr val="00335B"/>
                </a:solidFill>
                <a:latin typeface="Tahoma"/>
                <a:cs typeface="Tahoma"/>
              </a:rPr>
              <a:t>	</a:t>
            </a:r>
            <a:r>
              <a:rPr lang="en-GB" sz="1600" spc="-114" dirty="0">
                <a:solidFill>
                  <a:srgbClr val="00335B"/>
                </a:solidFill>
                <a:latin typeface="Tahoma"/>
                <a:cs typeface="Tahoma"/>
              </a:rPr>
              <a:t> </a:t>
            </a:r>
            <a:r>
              <a:rPr lang="en-GB" sz="1600" dirty="0">
                <a:solidFill>
                  <a:srgbClr val="00335B"/>
                </a:solidFill>
                <a:latin typeface="Tahoma"/>
                <a:cs typeface="Tahoma"/>
              </a:rPr>
              <a:t>			</a:t>
            </a:r>
            <a:r>
              <a:rPr lang="en-GB" sz="1600" spc="-520" dirty="0">
                <a:solidFill>
                  <a:srgbClr val="00335B"/>
                </a:solidFill>
                <a:latin typeface="Tahoma"/>
                <a:cs typeface="Tahoma"/>
              </a:rPr>
              <a:t> </a:t>
            </a:r>
            <a:r>
              <a:rPr lang="en-GB" sz="1600" dirty="0">
                <a:solidFill>
                  <a:srgbClr val="00335B"/>
                </a:solidFill>
                <a:latin typeface="Tahoma"/>
                <a:cs typeface="Tahoma"/>
              </a:rPr>
              <a:t> </a:t>
            </a:r>
            <a:r>
              <a:rPr lang="en-GB" sz="1600" spc="35" dirty="0">
                <a:solidFill>
                  <a:srgbClr val="00335B"/>
                </a:solidFill>
                <a:latin typeface="Tahoma"/>
                <a:cs typeface="Tahoma"/>
              </a:rPr>
              <a:t>                                                                           </a:t>
            </a:r>
            <a:r>
              <a:rPr lang="en-GB" sz="1600" spc="185" dirty="0">
                <a:solidFill>
                  <a:srgbClr val="00335B"/>
                </a:solidFill>
                <a:latin typeface="Tahoma"/>
                <a:cs typeface="Tahoma"/>
              </a:rPr>
              <a:t> </a:t>
            </a:r>
            <a:r>
              <a:rPr lang="en-GB" sz="1600" spc="35" dirty="0">
                <a:solidFill>
                  <a:srgbClr val="00335B"/>
                </a:solidFill>
                <a:latin typeface="Tahoma"/>
                <a:cs typeface="Tahoma"/>
              </a:rPr>
              <a:t>Top 20 Claimants - Amount wise</a:t>
            </a:r>
            <a:r>
              <a:rPr lang="en-GB" sz="1600" spc="-45" dirty="0">
                <a:solidFill>
                  <a:srgbClr val="00335B"/>
                </a:solidFill>
                <a:latin typeface="Tahoma"/>
                <a:cs typeface="Tahoma"/>
              </a:rPr>
              <a:t>			</a:t>
            </a:r>
            <a:endParaRPr lang="en-GB" sz="1600" dirty="0">
              <a:latin typeface="Tahoma"/>
              <a:cs typeface="Tahoma"/>
            </a:endParaRPr>
          </a:p>
          <a:p>
            <a:pPr marL="43815" marR="44450" indent="12065">
              <a:lnSpc>
                <a:spcPct val="150000"/>
              </a:lnSpc>
              <a:spcBef>
                <a:spcPts val="20"/>
              </a:spcBef>
              <a:tabLst>
                <a:tab pos="2021839" algn="l"/>
                <a:tab pos="3868420" algn="l"/>
                <a:tab pos="8223250" algn="l"/>
                <a:tab pos="8268970" algn="l"/>
              </a:tabLst>
            </a:pPr>
            <a:r>
              <a:rPr lang="en-GB" sz="1600" spc="35" dirty="0">
                <a:solidFill>
                  <a:srgbClr val="00335B"/>
                </a:solidFill>
                <a:latin typeface="Tahoma"/>
                <a:cs typeface="Tahoma"/>
              </a:rPr>
              <a:t>Top 20 Claimants - No. of Claims per Member</a:t>
            </a:r>
          </a:p>
          <a:p>
            <a:pPr marL="43815" marR="44450" indent="12065">
              <a:lnSpc>
                <a:spcPct val="150000"/>
              </a:lnSpc>
              <a:spcBef>
                <a:spcPts val="20"/>
              </a:spcBef>
              <a:tabLst>
                <a:tab pos="2021839" algn="l"/>
                <a:tab pos="3868420" algn="l"/>
                <a:tab pos="8223250" algn="l"/>
                <a:tab pos="8268970" algn="l"/>
              </a:tabLst>
            </a:pPr>
            <a:r>
              <a:rPr lang="en-GB" sz="1600" spc="35" dirty="0">
                <a:solidFill>
                  <a:srgbClr val="00335B"/>
                </a:solidFill>
                <a:latin typeface="Tahoma"/>
                <a:cs typeface="Tahoma"/>
              </a:rPr>
              <a:t>Dallah Hospital Namar</a:t>
            </a:r>
          </a:p>
          <a:p>
            <a:pPr marL="43815" marR="44450" indent="12065">
              <a:lnSpc>
                <a:spcPct val="150000"/>
              </a:lnSpc>
              <a:spcBef>
                <a:spcPts val="20"/>
              </a:spcBef>
              <a:tabLst>
                <a:tab pos="2021839" algn="l"/>
                <a:tab pos="3868420" algn="l"/>
                <a:tab pos="8223250" algn="l"/>
                <a:tab pos="8268970" algn="l"/>
              </a:tabLst>
            </a:pPr>
            <a:r>
              <a:rPr lang="en-GB" sz="1600" spc="35" dirty="0">
                <a:solidFill>
                  <a:srgbClr val="00335B"/>
                </a:solidFill>
                <a:latin typeface="Tahoma"/>
                <a:cs typeface="Tahoma"/>
              </a:rPr>
              <a:t>Top 10 Claimants - Amount wise</a:t>
            </a:r>
          </a:p>
          <a:p>
            <a:pPr marL="43815" marR="44450" indent="12065">
              <a:lnSpc>
                <a:spcPct val="150000"/>
              </a:lnSpc>
              <a:spcBef>
                <a:spcPts val="20"/>
              </a:spcBef>
              <a:tabLst>
                <a:tab pos="2021839" algn="l"/>
                <a:tab pos="3868420" algn="l"/>
                <a:tab pos="8223250" algn="l"/>
                <a:tab pos="8268970" algn="l"/>
              </a:tabLst>
            </a:pPr>
            <a:r>
              <a:rPr lang="en-GB" sz="1600" spc="35" dirty="0">
                <a:solidFill>
                  <a:srgbClr val="00335B"/>
                </a:solidFill>
                <a:latin typeface="Tahoma"/>
                <a:cs typeface="Tahoma"/>
              </a:rPr>
              <a:t>Top 10 Claimants - No. of Claims per Member</a:t>
            </a:r>
          </a:p>
          <a:p>
            <a:pPr marL="43815" marR="44450" indent="12065">
              <a:lnSpc>
                <a:spcPct val="150000"/>
              </a:lnSpc>
              <a:spcBef>
                <a:spcPts val="20"/>
              </a:spcBef>
              <a:tabLst>
                <a:tab pos="2021839" algn="l"/>
                <a:tab pos="3868420" algn="l"/>
                <a:tab pos="8223250" algn="l"/>
                <a:tab pos="8268970" algn="l"/>
              </a:tabLst>
            </a:pPr>
            <a:r>
              <a:rPr lang="en-GB" sz="1600" spc="35" dirty="0">
                <a:solidFill>
                  <a:srgbClr val="00335B"/>
                </a:solidFill>
                <a:latin typeface="Tahoma"/>
                <a:cs typeface="Tahoma"/>
              </a:rPr>
              <a:t>Dallah Group overview</a:t>
            </a:r>
          </a:p>
          <a:p>
            <a:pPr marL="43815" marR="44450" indent="12065">
              <a:lnSpc>
                <a:spcPct val="150000"/>
              </a:lnSpc>
              <a:spcBef>
                <a:spcPts val="20"/>
              </a:spcBef>
              <a:tabLst>
                <a:tab pos="2021839" algn="l"/>
                <a:tab pos="3868420" algn="l"/>
                <a:tab pos="8223250" algn="l"/>
                <a:tab pos="8268970" algn="l"/>
              </a:tabLst>
            </a:pPr>
            <a:r>
              <a:rPr lang="en-US" sz="1600" spc="35" dirty="0">
                <a:solidFill>
                  <a:srgbClr val="00335B"/>
                </a:solidFill>
                <a:latin typeface="Tahoma"/>
                <a:cs typeface="Tahoma"/>
              </a:rPr>
              <a:t>Summary of Benefit utilization</a:t>
            </a:r>
          </a:p>
          <a:p>
            <a:pPr marL="43815" marR="44450" indent="12065">
              <a:lnSpc>
                <a:spcPct val="150000"/>
              </a:lnSpc>
              <a:spcBef>
                <a:spcPts val="20"/>
              </a:spcBef>
              <a:tabLst>
                <a:tab pos="2021839" algn="l"/>
                <a:tab pos="3868420" algn="l"/>
                <a:tab pos="8223250" algn="l"/>
                <a:tab pos="8268970" algn="l"/>
              </a:tabLst>
            </a:pPr>
            <a:r>
              <a:rPr lang="en-US" sz="1600" spc="35" dirty="0">
                <a:solidFill>
                  <a:srgbClr val="00335B"/>
                </a:solidFill>
                <a:latin typeface="Tahoma"/>
                <a:cs typeface="Tahoma"/>
              </a:rPr>
              <a:t>Benefit Utilization Percentage-By Providers</a:t>
            </a:r>
          </a:p>
          <a:p>
            <a:pPr marL="43815" marR="44450" indent="12065">
              <a:lnSpc>
                <a:spcPct val="150000"/>
              </a:lnSpc>
              <a:spcBef>
                <a:spcPts val="20"/>
              </a:spcBef>
              <a:tabLst>
                <a:tab pos="2021839" algn="l"/>
                <a:tab pos="3868420" algn="l"/>
                <a:tab pos="8223250" algn="l"/>
                <a:tab pos="8268970" algn="l"/>
              </a:tabLst>
            </a:pPr>
            <a:r>
              <a:rPr lang="en-GB" sz="1600" spc="35" dirty="0">
                <a:solidFill>
                  <a:srgbClr val="00335B"/>
                </a:solidFill>
                <a:latin typeface="Tahoma"/>
                <a:cs typeface="Tahoma"/>
              </a:rPr>
              <a:t>Top Providers - Claims Amount wise</a:t>
            </a:r>
            <a:endParaRPr lang="en-US" sz="1600" spc="35" dirty="0">
              <a:solidFill>
                <a:srgbClr val="00335B"/>
              </a:solidFill>
              <a:latin typeface="Tahoma"/>
              <a:cs typeface="Tahoma"/>
            </a:endParaRPr>
          </a:p>
          <a:p>
            <a:pPr marL="43815" marR="44450" indent="12065">
              <a:lnSpc>
                <a:spcPct val="150000"/>
              </a:lnSpc>
              <a:spcBef>
                <a:spcPts val="20"/>
              </a:spcBef>
              <a:tabLst>
                <a:tab pos="2021839" algn="l"/>
                <a:tab pos="3868420" algn="l"/>
                <a:tab pos="8223250" algn="l"/>
                <a:tab pos="8268970" algn="l"/>
              </a:tabLst>
            </a:pPr>
            <a:endParaRPr lang="en-US" sz="1600" spc="35" dirty="0">
              <a:solidFill>
                <a:srgbClr val="00335B"/>
              </a:solidFill>
              <a:latin typeface="Tahoma"/>
              <a:cs typeface="Tahoma"/>
            </a:endParaRPr>
          </a:p>
          <a:p>
            <a:pPr marL="43815" marR="44450" indent="12065">
              <a:lnSpc>
                <a:spcPct val="123500"/>
              </a:lnSpc>
              <a:spcBef>
                <a:spcPts val="20"/>
              </a:spcBef>
              <a:tabLst>
                <a:tab pos="2021839" algn="l"/>
                <a:tab pos="3868420" algn="l"/>
                <a:tab pos="8223250" algn="l"/>
                <a:tab pos="8268970" algn="l"/>
              </a:tabLst>
            </a:pPr>
            <a:endParaRPr lang="en-GB" sz="1600" spc="35" dirty="0">
              <a:solidFill>
                <a:srgbClr val="00335B"/>
              </a:solidFill>
              <a:latin typeface="Tahoma"/>
              <a:cs typeface="Tahoma"/>
            </a:endParaRPr>
          </a:p>
          <a:p>
            <a:pPr marL="43815" marR="44450" indent="12065">
              <a:lnSpc>
                <a:spcPct val="123500"/>
              </a:lnSpc>
              <a:spcBef>
                <a:spcPts val="20"/>
              </a:spcBef>
              <a:tabLst>
                <a:tab pos="2021839" algn="l"/>
                <a:tab pos="3868420" algn="l"/>
                <a:tab pos="8223250" algn="l"/>
                <a:tab pos="8268970" algn="l"/>
              </a:tabLst>
            </a:pPr>
            <a:endParaRPr lang="en-GB" sz="1600" spc="35" dirty="0">
              <a:solidFill>
                <a:srgbClr val="00335B"/>
              </a:solidFill>
              <a:latin typeface="Tahoma"/>
              <a:cs typeface="Tahoma"/>
            </a:endParaRPr>
          </a:p>
          <a:p>
            <a:pPr marL="43815" marR="44450" indent="12065">
              <a:lnSpc>
                <a:spcPct val="123500"/>
              </a:lnSpc>
              <a:spcBef>
                <a:spcPts val="20"/>
              </a:spcBef>
              <a:tabLst>
                <a:tab pos="2021839" algn="l"/>
                <a:tab pos="3868420" algn="l"/>
                <a:tab pos="8223250" algn="l"/>
                <a:tab pos="8268970" algn="l"/>
              </a:tabLst>
            </a:pPr>
            <a:endParaRPr lang="en-GB" sz="1600" spc="35" dirty="0">
              <a:solidFill>
                <a:srgbClr val="00335B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0783" y="5853429"/>
            <a:ext cx="476351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3215" algn="l"/>
              </a:tabLst>
            </a:pPr>
            <a:r>
              <a:rPr sz="1800" spc="-10" dirty="0">
                <a:latin typeface="Calibri"/>
                <a:cs typeface="Calibri"/>
              </a:rPr>
              <a:t>CUSTOMER	</a:t>
            </a:r>
            <a:r>
              <a:rPr sz="1800" dirty="0">
                <a:latin typeface="Calibri"/>
                <a:cs typeface="Calibri"/>
              </a:rPr>
              <a:t>: </a:t>
            </a:r>
            <a:r>
              <a:rPr sz="1800" b="1" spc="-15" dirty="0">
                <a:latin typeface="Calibri"/>
                <a:cs typeface="Calibri"/>
              </a:rPr>
              <a:t>DALLAH </a:t>
            </a:r>
            <a:r>
              <a:rPr sz="1800" b="1" spc="-25" dirty="0">
                <a:latin typeface="Calibri"/>
                <a:cs typeface="Calibri"/>
              </a:rPr>
              <a:t>HOSPITAL</a:t>
            </a:r>
            <a:r>
              <a:rPr lang="en-US" sz="1800" b="1" spc="-25" dirty="0">
                <a:latin typeface="Calibri"/>
                <a:cs typeface="Calibri"/>
              </a:rPr>
              <a:t>-NAKHEEL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POLICY </a:t>
            </a:r>
            <a:r>
              <a:rPr sz="1800" spc="-5" dirty="0">
                <a:latin typeface="Calibri"/>
                <a:cs typeface="Calibri"/>
              </a:rPr>
              <a:t>NUMBER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37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900</a:t>
            </a:r>
            <a:r>
              <a:rPr lang="en-US" sz="1800" b="1" spc="-5" dirty="0">
                <a:latin typeface="Calibri"/>
                <a:cs typeface="Calibri"/>
              </a:rPr>
              <a:t>2023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5936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726159"/>
            <a:ext cx="412686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kern="1200" spc="5" dirty="0">
                <a:solidFill>
                  <a:prstClr val="black"/>
                </a:solidFill>
                <a:latin typeface="FaricyNew-Light" panose="020B0303000000020004" pitchFamily="34" charset="0"/>
                <a:ea typeface="+mn-ea"/>
              </a:rPr>
              <a:t>Top </a:t>
            </a:r>
            <a:r>
              <a:rPr lang="en-GB" sz="1600" b="1" kern="1200" spc="10" dirty="0">
                <a:solidFill>
                  <a:prstClr val="black"/>
                </a:solidFill>
                <a:latin typeface="FaricyNew-Light" panose="020B0303000000020004" pitchFamily="34" charset="0"/>
                <a:ea typeface="+mn-ea"/>
              </a:rPr>
              <a:t>18 Claimants </a:t>
            </a:r>
            <a:r>
              <a:rPr lang="en-GB" sz="1600" b="1" kern="1200" spc="5" dirty="0">
                <a:solidFill>
                  <a:prstClr val="black"/>
                </a:solidFill>
                <a:latin typeface="FaricyNew-Light" panose="020B0303000000020004" pitchFamily="34" charset="0"/>
                <a:ea typeface="+mn-ea"/>
              </a:rPr>
              <a:t>- </a:t>
            </a:r>
            <a:r>
              <a:rPr lang="en-GB" sz="1600" b="1" kern="1200" spc="10" dirty="0">
                <a:solidFill>
                  <a:prstClr val="black"/>
                </a:solidFill>
                <a:latin typeface="FaricyNew-Light" panose="020B0303000000020004" pitchFamily="34" charset="0"/>
                <a:ea typeface="+mn-ea"/>
              </a:rPr>
              <a:t>Amount</a:t>
            </a:r>
            <a:r>
              <a:rPr lang="en-GB" sz="1600" b="1" kern="1200" spc="-100" dirty="0">
                <a:solidFill>
                  <a:prstClr val="black"/>
                </a:solidFill>
                <a:latin typeface="FaricyNew-Light" panose="020B0303000000020004" pitchFamily="34" charset="0"/>
                <a:ea typeface="+mn-ea"/>
              </a:rPr>
              <a:t> </a:t>
            </a:r>
            <a:r>
              <a:rPr lang="en-GB" sz="1600" b="1" kern="1200" spc="10" dirty="0">
                <a:solidFill>
                  <a:prstClr val="black"/>
                </a:solidFill>
                <a:latin typeface="FaricyNew-Light" panose="020B0303000000020004" pitchFamily="34" charset="0"/>
                <a:ea typeface="+mn-ea"/>
              </a:rPr>
              <a:t>wise</a:t>
            </a:r>
            <a:endParaRPr lang="en-GB" sz="1600" kern="1200" dirty="0">
              <a:solidFill>
                <a:prstClr val="black"/>
              </a:solidFill>
              <a:latin typeface="FaricyNew-Light" panose="020B0303000000020004" pitchFamily="34" charset="0"/>
              <a:ea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75295" y="537885"/>
            <a:ext cx="2334321" cy="536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32392" y="329184"/>
            <a:ext cx="950976" cy="954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6C7F062-F0DA-49EC-B9E0-4E5AB335BF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271812"/>
              </p:ext>
            </p:extLst>
          </p:nvPr>
        </p:nvGraphicFramePr>
        <p:xfrm>
          <a:off x="88879" y="1901825"/>
          <a:ext cx="10237810" cy="454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9959562" imgH="3756598" progId="Excel.Sheet.12">
                  <p:embed/>
                </p:oleObj>
              </mc:Choice>
              <mc:Fallback>
                <p:oleObj name="Worksheet" r:id="rId4" imgW="9959562" imgH="375659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879" y="1901825"/>
                        <a:ext cx="10237810" cy="454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807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699081"/>
            <a:ext cx="4126865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spcBef>
                <a:spcPts val="125"/>
              </a:spcBef>
            </a:pPr>
            <a:r>
              <a:rPr lang="en-GB" sz="1600" b="1" kern="1200" spc="5" dirty="0">
                <a:solidFill>
                  <a:prstClr val="black"/>
                </a:solidFill>
                <a:latin typeface="FaricyNew-Light" panose="020B0303000000020004" pitchFamily="34" charset="0"/>
                <a:ea typeface="+mn-ea"/>
              </a:rPr>
              <a:t>Top </a:t>
            </a:r>
            <a:r>
              <a:rPr lang="en-GB" sz="1600" b="1" kern="1200" spc="10" dirty="0">
                <a:solidFill>
                  <a:prstClr val="black"/>
                </a:solidFill>
                <a:latin typeface="FaricyNew-Light" panose="020B0303000000020004" pitchFamily="34" charset="0"/>
                <a:ea typeface="+mn-ea"/>
              </a:rPr>
              <a:t>20 Claimants </a:t>
            </a:r>
            <a:r>
              <a:rPr lang="en-GB" sz="1600" b="1" kern="1200" spc="5" dirty="0">
                <a:solidFill>
                  <a:prstClr val="black"/>
                </a:solidFill>
                <a:latin typeface="FaricyNew-Light" panose="020B0303000000020004" pitchFamily="34" charset="0"/>
                <a:ea typeface="+mn-ea"/>
              </a:rPr>
              <a:t>- No. of Claims per Member </a:t>
            </a:r>
            <a:r>
              <a:rPr lang="en-GB" sz="1600" b="1" spc="5" dirty="0"/>
              <a:t>-</a:t>
            </a:r>
            <a:br>
              <a:rPr lang="en-GB" sz="1600" dirty="0"/>
            </a:br>
            <a:endParaRPr lang="en-GB" sz="1600" kern="1200" dirty="0">
              <a:solidFill>
                <a:prstClr val="black"/>
              </a:solidFill>
              <a:latin typeface="FaricyNew-Light" panose="020B0303000000020004" pitchFamily="34" charset="0"/>
              <a:ea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75295" y="537885"/>
            <a:ext cx="2334321" cy="536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32392" y="329184"/>
            <a:ext cx="950976" cy="954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2F3EB1C-3E8F-4817-ABBF-65FB2BE409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63738"/>
              </p:ext>
            </p:extLst>
          </p:nvPr>
        </p:nvGraphicFramePr>
        <p:xfrm>
          <a:off x="377885" y="1695449"/>
          <a:ext cx="10074215" cy="543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8763089" imgH="4168078" progId="Excel.Sheet.12">
                  <p:embed/>
                </p:oleObj>
              </mc:Choice>
              <mc:Fallback>
                <p:oleObj name="Worksheet" r:id="rId4" imgW="8763089" imgH="416807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885" y="1695449"/>
                        <a:ext cx="10074215" cy="543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041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0783" y="5853429"/>
            <a:ext cx="33775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3215" algn="l"/>
              </a:tabLst>
            </a:pPr>
            <a:r>
              <a:rPr sz="1800" spc="-10" dirty="0">
                <a:latin typeface="Calibri"/>
                <a:cs typeface="Calibri"/>
              </a:rPr>
              <a:t>CUSTOMER	</a:t>
            </a:r>
            <a:r>
              <a:rPr sz="1800" dirty="0">
                <a:latin typeface="Calibri"/>
                <a:cs typeface="Calibri"/>
              </a:rPr>
              <a:t>: </a:t>
            </a:r>
            <a:r>
              <a:rPr sz="1800" b="1" spc="-10" dirty="0">
                <a:latin typeface="Calibri"/>
                <a:cs typeface="Calibri"/>
              </a:rPr>
              <a:t>AFIA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ALNAKHEEL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POLICY </a:t>
            </a:r>
            <a:r>
              <a:rPr sz="1800" spc="-5" dirty="0">
                <a:latin typeface="Calibri"/>
                <a:cs typeface="Calibri"/>
              </a:rPr>
              <a:t>NUMBER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37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900</a:t>
            </a:r>
            <a:r>
              <a:rPr lang="en-US" sz="1800" b="1" spc="-5" dirty="0">
                <a:latin typeface="Calibri"/>
                <a:cs typeface="Calibri"/>
              </a:rPr>
              <a:t>2024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726159"/>
            <a:ext cx="412686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kern="1200" spc="5" dirty="0">
                <a:solidFill>
                  <a:prstClr val="black"/>
                </a:solidFill>
                <a:latin typeface="FaricyNew-Light" panose="020B0303000000020004" pitchFamily="34" charset="0"/>
                <a:ea typeface="+mn-ea"/>
              </a:rPr>
              <a:t>Top </a:t>
            </a:r>
            <a:r>
              <a:rPr lang="en-GB" sz="1600" b="1" kern="1200" spc="10" dirty="0">
                <a:solidFill>
                  <a:prstClr val="black"/>
                </a:solidFill>
                <a:latin typeface="FaricyNew-Light" panose="020B0303000000020004" pitchFamily="34" charset="0"/>
                <a:ea typeface="+mn-ea"/>
              </a:rPr>
              <a:t>20 Claimants </a:t>
            </a:r>
            <a:r>
              <a:rPr lang="en-GB" sz="1600" b="1" kern="1200" spc="5" dirty="0">
                <a:solidFill>
                  <a:prstClr val="black"/>
                </a:solidFill>
                <a:latin typeface="FaricyNew-Light" panose="020B0303000000020004" pitchFamily="34" charset="0"/>
                <a:ea typeface="+mn-ea"/>
              </a:rPr>
              <a:t>- </a:t>
            </a:r>
            <a:r>
              <a:rPr lang="en-GB" sz="1600" b="1" kern="1200" spc="10" dirty="0">
                <a:solidFill>
                  <a:prstClr val="black"/>
                </a:solidFill>
                <a:latin typeface="FaricyNew-Light" panose="020B0303000000020004" pitchFamily="34" charset="0"/>
                <a:ea typeface="+mn-ea"/>
              </a:rPr>
              <a:t>Amount</a:t>
            </a:r>
            <a:r>
              <a:rPr lang="en-GB" sz="1600" b="1" kern="1200" spc="-100" dirty="0">
                <a:solidFill>
                  <a:prstClr val="black"/>
                </a:solidFill>
                <a:latin typeface="FaricyNew-Light" panose="020B0303000000020004" pitchFamily="34" charset="0"/>
                <a:ea typeface="+mn-ea"/>
              </a:rPr>
              <a:t> </a:t>
            </a:r>
            <a:r>
              <a:rPr lang="en-GB" sz="1600" b="1" kern="1200" spc="10" dirty="0">
                <a:solidFill>
                  <a:prstClr val="black"/>
                </a:solidFill>
                <a:latin typeface="FaricyNew-Light" panose="020B0303000000020004" pitchFamily="34" charset="0"/>
                <a:ea typeface="+mn-ea"/>
              </a:rPr>
              <a:t>wise</a:t>
            </a:r>
            <a:endParaRPr lang="en-GB" sz="1600" kern="1200" dirty="0">
              <a:solidFill>
                <a:prstClr val="black"/>
              </a:solidFill>
              <a:latin typeface="FaricyNew-Light" panose="020B0303000000020004" pitchFamily="34" charset="0"/>
              <a:ea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75295" y="537885"/>
            <a:ext cx="2334321" cy="536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32392" y="329184"/>
            <a:ext cx="950976" cy="954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0B94CBA-BCDF-4C96-B64C-7FBA475C11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44434"/>
              </p:ext>
            </p:extLst>
          </p:nvPr>
        </p:nvGraphicFramePr>
        <p:xfrm>
          <a:off x="6206" y="1647825"/>
          <a:ext cx="10504571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9959562" imgH="4122411" progId="Excel.Sheet.12">
                  <p:embed/>
                </p:oleObj>
              </mc:Choice>
              <mc:Fallback>
                <p:oleObj name="Worksheet" r:id="rId4" imgW="9959562" imgH="412241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06" y="1647825"/>
                        <a:ext cx="10504571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8472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726159"/>
            <a:ext cx="4126865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spcBef>
                <a:spcPts val="125"/>
              </a:spcBef>
            </a:pPr>
            <a:r>
              <a:rPr lang="en-GB" sz="1600" b="1" kern="1200" spc="5" dirty="0">
                <a:solidFill>
                  <a:prstClr val="black"/>
                </a:solidFill>
                <a:latin typeface="FaricyNew-Light" panose="020B0303000000020004" pitchFamily="34" charset="0"/>
                <a:ea typeface="+mn-ea"/>
              </a:rPr>
              <a:t>Top </a:t>
            </a:r>
            <a:r>
              <a:rPr lang="en-GB" sz="1600" b="1" kern="1200" spc="10" dirty="0">
                <a:solidFill>
                  <a:prstClr val="black"/>
                </a:solidFill>
                <a:latin typeface="FaricyNew-Light" panose="020B0303000000020004" pitchFamily="34" charset="0"/>
                <a:ea typeface="+mn-ea"/>
              </a:rPr>
              <a:t>20 Claimants </a:t>
            </a:r>
            <a:r>
              <a:rPr lang="en-GB" sz="1600" b="1" kern="1200" spc="5" dirty="0">
                <a:solidFill>
                  <a:prstClr val="black"/>
                </a:solidFill>
                <a:latin typeface="FaricyNew-Light" panose="020B0303000000020004" pitchFamily="34" charset="0"/>
                <a:ea typeface="+mn-ea"/>
              </a:rPr>
              <a:t>- No. of Claims per Member </a:t>
            </a:r>
            <a:r>
              <a:rPr lang="en-GB" sz="1600" b="1" spc="5" dirty="0"/>
              <a:t>-</a:t>
            </a:r>
            <a:br>
              <a:rPr lang="en-GB" sz="1600" dirty="0"/>
            </a:br>
            <a:endParaRPr lang="en-GB" sz="1600" kern="1200" dirty="0">
              <a:solidFill>
                <a:prstClr val="black"/>
              </a:solidFill>
              <a:latin typeface="FaricyNew-Light" panose="020B0303000000020004" pitchFamily="34" charset="0"/>
              <a:ea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75295" y="537885"/>
            <a:ext cx="2334321" cy="536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32392" y="329184"/>
            <a:ext cx="950976" cy="954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652A945-7325-40BD-A5A9-6FE8297754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334362"/>
              </p:ext>
            </p:extLst>
          </p:nvPr>
        </p:nvGraphicFramePr>
        <p:xfrm>
          <a:off x="217709" y="1695450"/>
          <a:ext cx="10311374" cy="5141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8763089" imgH="4168078" progId="Excel.Sheet.12">
                  <p:embed/>
                </p:oleObj>
              </mc:Choice>
              <mc:Fallback>
                <p:oleObj name="Worksheet" r:id="rId4" imgW="8763089" imgH="416807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7709" y="1695450"/>
                        <a:ext cx="10311374" cy="5141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4895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0783" y="5853429"/>
            <a:ext cx="43033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3215" algn="l"/>
              </a:tabLst>
            </a:pPr>
            <a:r>
              <a:rPr sz="1800" spc="-10" dirty="0">
                <a:latin typeface="Calibri"/>
                <a:cs typeface="Calibri"/>
              </a:rPr>
              <a:t>CUSTOMER	</a:t>
            </a:r>
            <a:r>
              <a:rPr sz="1800" dirty="0">
                <a:latin typeface="Calibri"/>
                <a:cs typeface="Calibri"/>
              </a:rPr>
              <a:t>: </a:t>
            </a:r>
            <a:r>
              <a:rPr sz="1800" b="1" spc="-15" dirty="0">
                <a:latin typeface="Calibri"/>
                <a:cs typeface="Calibri"/>
              </a:rPr>
              <a:t>DALLAH </a:t>
            </a:r>
            <a:r>
              <a:rPr sz="1800" b="1" spc="-25" dirty="0">
                <a:latin typeface="Calibri"/>
                <a:cs typeface="Calibri"/>
              </a:rPr>
              <a:t>HOSPITAL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NAMAR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POLICY </a:t>
            </a:r>
            <a:r>
              <a:rPr sz="1800" spc="-5" dirty="0">
                <a:latin typeface="Calibri"/>
                <a:cs typeface="Calibri"/>
              </a:rPr>
              <a:t>NUMBER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38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900</a:t>
            </a:r>
            <a:r>
              <a:rPr lang="en-US" sz="1800" b="1" spc="-5" dirty="0">
                <a:latin typeface="Calibri"/>
                <a:cs typeface="Calibri"/>
              </a:rPr>
              <a:t>2025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3007</TotalTime>
  <Words>325</Words>
  <Application>Microsoft Office PowerPoint</Application>
  <PresentationFormat>Custom</PresentationFormat>
  <Paragraphs>61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FaricyNew-Light</vt:lpstr>
      <vt:lpstr>Tahoma</vt:lpstr>
      <vt:lpstr>Times New Roman</vt:lpstr>
      <vt:lpstr>Office Theme</vt:lpstr>
      <vt:lpstr>1_Office Theme</vt:lpstr>
      <vt:lpstr>2_Office Theme</vt:lpstr>
      <vt:lpstr>Microsoft Excel Worksheet</vt:lpstr>
      <vt:lpstr>PowerPoint Presentation</vt:lpstr>
      <vt:lpstr>TOPIC</vt:lpstr>
      <vt:lpstr>PowerPoint Presentation</vt:lpstr>
      <vt:lpstr>Top 18 Claimants - Amount wise</vt:lpstr>
      <vt:lpstr>Top 20 Claimants - No. of Claims per Member - </vt:lpstr>
      <vt:lpstr>PowerPoint Presentation</vt:lpstr>
      <vt:lpstr>Top 20 Claimants - Amount wise</vt:lpstr>
      <vt:lpstr>Top 20 Claimants - No. of Claims per Member - </vt:lpstr>
      <vt:lpstr>PowerPoint Presentation</vt:lpstr>
      <vt:lpstr>Top 10 Claimants - Amount wise</vt:lpstr>
      <vt:lpstr>Top 10 Claimants - No. of Claims per Member - </vt:lpstr>
      <vt:lpstr>PowerPoint Presentation</vt:lpstr>
      <vt:lpstr>PowerPoint Presentation</vt:lpstr>
      <vt:lpstr>Benefit Utilization Percentage-By Providers  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Jithin Varkey</dc:creator>
  <cp:lastModifiedBy>Jithin Varkey</cp:lastModifiedBy>
  <cp:revision>57</cp:revision>
  <dcterms:created xsi:type="dcterms:W3CDTF">2019-07-14T10:40:09Z</dcterms:created>
  <dcterms:modified xsi:type="dcterms:W3CDTF">2020-12-16T10:47:09Z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2019-03-21T00:00:00Z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2019-07-14T00:00:00Z</vt:filetime>
  </property>
</Properties>
</file>