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sldIdLst>
    <p:sldId id="256" r:id="rId4"/>
    <p:sldId id="257" r:id="rId5"/>
    <p:sldId id="293" r:id="rId6"/>
    <p:sldId id="273" r:id="rId7"/>
    <p:sldId id="298" r:id="rId8"/>
    <p:sldId id="299" r:id="rId9"/>
    <p:sldId id="300" r:id="rId10"/>
    <p:sldId id="301" r:id="rId11"/>
    <p:sldId id="302" r:id="rId12"/>
    <p:sldId id="297" r:id="rId13"/>
    <p:sldId id="294" r:id="rId14"/>
    <p:sldId id="295" r:id="rId15"/>
    <p:sldId id="258" r:id="rId16"/>
    <p:sldId id="272" r:id="rId1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9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027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346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6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6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512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493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5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27D9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27D9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785359"/>
            <a:ext cx="10692383" cy="2002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rgbClr val="127D9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3463" y="292608"/>
            <a:ext cx="10058400" cy="5166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2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53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6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6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521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45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966" y="3888688"/>
            <a:ext cx="10113467" cy="735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rgbClr val="127D9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4055" y="1432510"/>
            <a:ext cx="5225288" cy="245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954" y="7133143"/>
            <a:ext cx="10359762" cy="0"/>
          </a:xfrm>
          <a:custGeom>
            <a:avLst/>
            <a:gdLst/>
            <a:ahLst/>
            <a:cxnLst/>
            <a:rect l="l" t="t" r="r" b="b"/>
            <a:pathLst>
              <a:path w="12402185">
                <a:moveTo>
                  <a:pt x="0" y="0"/>
                </a:moveTo>
                <a:lnTo>
                  <a:pt x="124018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7" name="bk object 17"/>
          <p:cNvSpPr/>
          <p:nvPr/>
        </p:nvSpPr>
        <p:spPr>
          <a:xfrm>
            <a:off x="190954" y="644751"/>
            <a:ext cx="10359762" cy="0"/>
          </a:xfrm>
          <a:custGeom>
            <a:avLst/>
            <a:gdLst/>
            <a:ahLst/>
            <a:cxnLst/>
            <a:rect l="l" t="t" r="r" b="b"/>
            <a:pathLst>
              <a:path w="12402185">
                <a:moveTo>
                  <a:pt x="0" y="0"/>
                </a:moveTo>
                <a:lnTo>
                  <a:pt x="124018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18" name="bk object 18"/>
          <p:cNvSpPr/>
          <p:nvPr/>
        </p:nvSpPr>
        <p:spPr>
          <a:xfrm>
            <a:off x="190954" y="43161"/>
            <a:ext cx="744485" cy="5588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6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476600" y="7129825"/>
            <a:ext cx="1007811" cy="104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23-JUL-2019 03:27</a:t>
            </a:r>
            <a:r>
              <a:rPr lang="en-GB" spc="-56"/>
              <a:t> </a:t>
            </a:r>
            <a:r>
              <a:rPr lang="en-GB" spc="-4"/>
              <a:t>PM</a:t>
            </a:r>
            <a:endParaRPr lang="en-GB" spc="-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0133" y="7122567"/>
            <a:ext cx="1634244" cy="104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List_Of_Top_Out_Claims_Diagnos.rdf</a:t>
            </a:r>
            <a:endParaRPr lang="en-GB" spc="-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68756" y="7133262"/>
            <a:ext cx="524061" cy="104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7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49">
              <a:spcBef>
                <a:spcPts val="11"/>
              </a:spcBef>
            </a:pPr>
            <a:r>
              <a:rPr lang="en-GB" spc="-4"/>
              <a:t>Page </a:t>
            </a:r>
            <a:fld id="{81D60167-4931-47E6-BA6A-407CBD079E47}" type="slidenum">
              <a:rPr smtClean="0"/>
              <a:pPr marL="9549">
                <a:spcBef>
                  <a:spcPts val="11"/>
                </a:spcBef>
              </a:pPr>
              <a:t>‹#›</a:t>
            </a:fld>
            <a:r>
              <a:t> </a:t>
            </a:r>
            <a:r>
              <a:rPr spc="-4"/>
              <a:t>of</a:t>
            </a:r>
            <a:r>
              <a:rPr spc="-68"/>
              <a:t> </a:t>
            </a:r>
            <a:r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1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3769">
        <a:defRPr>
          <a:latin typeface="+mn-lt"/>
          <a:ea typeface="+mn-ea"/>
          <a:cs typeface="+mn-cs"/>
        </a:defRPr>
      </a:lvl2pPr>
      <a:lvl3pPr marL="687537">
        <a:defRPr>
          <a:latin typeface="+mn-lt"/>
          <a:ea typeface="+mn-ea"/>
          <a:cs typeface="+mn-cs"/>
        </a:defRPr>
      </a:lvl3pPr>
      <a:lvl4pPr marL="1031306">
        <a:defRPr>
          <a:latin typeface="+mn-lt"/>
          <a:ea typeface="+mn-ea"/>
          <a:cs typeface="+mn-cs"/>
        </a:defRPr>
      </a:lvl4pPr>
      <a:lvl5pPr marL="1375075">
        <a:defRPr>
          <a:latin typeface="+mn-lt"/>
          <a:ea typeface="+mn-ea"/>
          <a:cs typeface="+mn-cs"/>
        </a:defRPr>
      </a:lvl5pPr>
      <a:lvl6pPr marL="1718843">
        <a:defRPr>
          <a:latin typeface="+mn-lt"/>
          <a:ea typeface="+mn-ea"/>
          <a:cs typeface="+mn-cs"/>
        </a:defRPr>
      </a:lvl6pPr>
      <a:lvl7pPr marL="2062612">
        <a:defRPr>
          <a:latin typeface="+mn-lt"/>
          <a:ea typeface="+mn-ea"/>
          <a:cs typeface="+mn-cs"/>
        </a:defRPr>
      </a:lvl7pPr>
      <a:lvl8pPr marL="2406381">
        <a:defRPr>
          <a:latin typeface="+mn-lt"/>
          <a:ea typeface="+mn-ea"/>
          <a:cs typeface="+mn-cs"/>
        </a:defRPr>
      </a:lvl8pPr>
      <a:lvl9pPr marL="27501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3769">
        <a:defRPr>
          <a:latin typeface="+mn-lt"/>
          <a:ea typeface="+mn-ea"/>
          <a:cs typeface="+mn-cs"/>
        </a:defRPr>
      </a:lvl2pPr>
      <a:lvl3pPr marL="687537">
        <a:defRPr>
          <a:latin typeface="+mn-lt"/>
          <a:ea typeface="+mn-ea"/>
          <a:cs typeface="+mn-cs"/>
        </a:defRPr>
      </a:lvl3pPr>
      <a:lvl4pPr marL="1031306">
        <a:defRPr>
          <a:latin typeface="+mn-lt"/>
          <a:ea typeface="+mn-ea"/>
          <a:cs typeface="+mn-cs"/>
        </a:defRPr>
      </a:lvl4pPr>
      <a:lvl5pPr marL="1375075">
        <a:defRPr>
          <a:latin typeface="+mn-lt"/>
          <a:ea typeface="+mn-ea"/>
          <a:cs typeface="+mn-cs"/>
        </a:defRPr>
      </a:lvl5pPr>
      <a:lvl6pPr marL="1718843">
        <a:defRPr>
          <a:latin typeface="+mn-lt"/>
          <a:ea typeface="+mn-ea"/>
          <a:cs typeface="+mn-cs"/>
        </a:defRPr>
      </a:lvl6pPr>
      <a:lvl7pPr marL="2062612">
        <a:defRPr>
          <a:latin typeface="+mn-lt"/>
          <a:ea typeface="+mn-ea"/>
          <a:cs typeface="+mn-cs"/>
        </a:defRPr>
      </a:lvl7pPr>
      <a:lvl8pPr marL="2406381">
        <a:defRPr>
          <a:latin typeface="+mn-lt"/>
          <a:ea typeface="+mn-ea"/>
          <a:cs typeface="+mn-cs"/>
        </a:defRPr>
      </a:lvl8pPr>
      <a:lvl9pPr marL="275014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954" y="7133143"/>
            <a:ext cx="10359762" cy="0"/>
          </a:xfrm>
          <a:custGeom>
            <a:avLst/>
            <a:gdLst/>
            <a:ahLst/>
            <a:cxnLst/>
            <a:rect l="l" t="t" r="r" b="b"/>
            <a:pathLst>
              <a:path w="12402185">
                <a:moveTo>
                  <a:pt x="0" y="0"/>
                </a:moveTo>
                <a:lnTo>
                  <a:pt x="124018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6"/>
            <a:ext cx="96240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06-Apr-21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12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3769">
        <a:defRPr>
          <a:latin typeface="+mn-lt"/>
          <a:ea typeface="+mn-ea"/>
          <a:cs typeface="+mn-cs"/>
        </a:defRPr>
      </a:lvl2pPr>
      <a:lvl3pPr marL="687537">
        <a:defRPr>
          <a:latin typeface="+mn-lt"/>
          <a:ea typeface="+mn-ea"/>
          <a:cs typeface="+mn-cs"/>
        </a:defRPr>
      </a:lvl3pPr>
      <a:lvl4pPr marL="1031306">
        <a:defRPr>
          <a:latin typeface="+mn-lt"/>
          <a:ea typeface="+mn-ea"/>
          <a:cs typeface="+mn-cs"/>
        </a:defRPr>
      </a:lvl4pPr>
      <a:lvl5pPr marL="1375075">
        <a:defRPr>
          <a:latin typeface="+mn-lt"/>
          <a:ea typeface="+mn-ea"/>
          <a:cs typeface="+mn-cs"/>
        </a:defRPr>
      </a:lvl5pPr>
      <a:lvl6pPr marL="1718843">
        <a:defRPr>
          <a:latin typeface="+mn-lt"/>
          <a:ea typeface="+mn-ea"/>
          <a:cs typeface="+mn-cs"/>
        </a:defRPr>
      </a:lvl6pPr>
      <a:lvl7pPr marL="2062612">
        <a:defRPr>
          <a:latin typeface="+mn-lt"/>
          <a:ea typeface="+mn-ea"/>
          <a:cs typeface="+mn-cs"/>
        </a:defRPr>
      </a:lvl7pPr>
      <a:lvl8pPr marL="2406381">
        <a:defRPr>
          <a:latin typeface="+mn-lt"/>
          <a:ea typeface="+mn-ea"/>
          <a:cs typeface="+mn-cs"/>
        </a:defRPr>
      </a:lvl8pPr>
      <a:lvl9pPr marL="275014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3769">
        <a:defRPr>
          <a:latin typeface="+mn-lt"/>
          <a:ea typeface="+mn-ea"/>
          <a:cs typeface="+mn-cs"/>
        </a:defRPr>
      </a:lvl2pPr>
      <a:lvl3pPr marL="687537">
        <a:defRPr>
          <a:latin typeface="+mn-lt"/>
          <a:ea typeface="+mn-ea"/>
          <a:cs typeface="+mn-cs"/>
        </a:defRPr>
      </a:lvl3pPr>
      <a:lvl4pPr marL="1031306">
        <a:defRPr>
          <a:latin typeface="+mn-lt"/>
          <a:ea typeface="+mn-ea"/>
          <a:cs typeface="+mn-cs"/>
        </a:defRPr>
      </a:lvl4pPr>
      <a:lvl5pPr marL="1375075">
        <a:defRPr>
          <a:latin typeface="+mn-lt"/>
          <a:ea typeface="+mn-ea"/>
          <a:cs typeface="+mn-cs"/>
        </a:defRPr>
      </a:lvl5pPr>
      <a:lvl6pPr marL="1718843">
        <a:defRPr>
          <a:latin typeface="+mn-lt"/>
          <a:ea typeface="+mn-ea"/>
          <a:cs typeface="+mn-cs"/>
        </a:defRPr>
      </a:lvl6pPr>
      <a:lvl7pPr marL="2062612">
        <a:defRPr>
          <a:latin typeface="+mn-lt"/>
          <a:ea typeface="+mn-ea"/>
          <a:cs typeface="+mn-cs"/>
        </a:defRPr>
      </a:lvl7pPr>
      <a:lvl8pPr marL="2406381">
        <a:defRPr>
          <a:latin typeface="+mn-lt"/>
          <a:ea typeface="+mn-ea"/>
          <a:cs typeface="+mn-cs"/>
        </a:defRPr>
      </a:lvl8pPr>
      <a:lvl9pPr marL="275014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2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Worksheet3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4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Excel_Worksheet5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692383" cy="7562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6047" y="5105400"/>
            <a:ext cx="3334512" cy="142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6047" y="5323331"/>
            <a:ext cx="3334512" cy="9759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Policy 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Utilization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Report</a:t>
            </a:r>
            <a:endParaRPr sz="16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50" b="1" spc="7" baseline="27777" dirty="0">
                <a:solidFill>
                  <a:srgbClr val="FFFFFF"/>
                </a:solidFill>
                <a:latin typeface="Arial"/>
                <a:cs typeface="Arial"/>
              </a:rPr>
              <a:t>st  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October </a:t>
            </a:r>
            <a:r>
              <a:rPr lang="en-US" sz="1400" b="1" spc="-15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lang="en-US" sz="1400" b="1" spc="-5" dirty="0">
                <a:solidFill>
                  <a:srgbClr val="FFFFFF"/>
                </a:solidFill>
                <a:latin typeface="Arial"/>
                <a:cs typeface="Arial"/>
              </a:rPr>
              <a:t>Feb 9 2021</a:t>
            </a:r>
            <a:endParaRPr sz="1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Dallah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6047" y="4087367"/>
            <a:ext cx="3334512" cy="999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5047" y="4102608"/>
            <a:ext cx="2106168" cy="24414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4146" y="7121683"/>
            <a:ext cx="907160" cy="113838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sz="677" spc="-4" dirty="0">
                <a:solidFill>
                  <a:prstClr val="black"/>
                </a:solidFill>
                <a:latin typeface="Arial"/>
                <a:cs typeface="Arial"/>
              </a:rPr>
              <a:t>23-JUL-2019 03:25</a:t>
            </a:r>
            <a:r>
              <a:rPr sz="677" spc="-5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677" spc="-4" dirty="0">
                <a:solidFill>
                  <a:prstClr val="black"/>
                </a:solidFill>
                <a:latin typeface="Arial"/>
                <a:cs typeface="Arial"/>
              </a:rPr>
              <a:t>PM</a:t>
            </a:r>
            <a:endParaRPr sz="6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860" y="644751"/>
            <a:ext cx="9325128" cy="0"/>
          </a:xfrm>
          <a:custGeom>
            <a:avLst/>
            <a:gdLst/>
            <a:ahLst/>
            <a:cxnLst/>
            <a:rect l="l" t="t" r="r" b="b"/>
            <a:pathLst>
              <a:path w="12402185">
                <a:moveTo>
                  <a:pt x="0" y="0"/>
                </a:moveTo>
                <a:lnTo>
                  <a:pt x="124018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5860" y="43161"/>
            <a:ext cx="670133" cy="55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7633" y="101648"/>
            <a:ext cx="3382657" cy="505547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R="6684" algn="ctr" defTabSz="687537">
              <a:spcBef>
                <a:spcPts val="75"/>
              </a:spcBef>
            </a:pPr>
            <a:r>
              <a:rPr lang="en-US" sz="135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Summary of Benefit utilization</a:t>
            </a:r>
            <a:endParaRPr sz="1353" dirty="0">
              <a:solidFill>
                <a:prstClr val="black"/>
              </a:solidFill>
              <a:latin typeface="FaricyNew-Light" panose="020B0303000000020004" pitchFamily="34" charset="0"/>
              <a:cs typeface="Arial"/>
            </a:endParaRPr>
          </a:p>
          <a:p>
            <a:pPr marR="3820" algn="ctr" defTabSz="687537">
              <a:spcBef>
                <a:spcPts val="782"/>
              </a:spcBef>
              <a:tabLst>
                <a:tab pos="1483457" algn="l"/>
              </a:tabLst>
            </a:pP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From:</a:t>
            </a:r>
            <a:r>
              <a:rPr sz="1203" b="1" spc="-60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01-Oct-20</a:t>
            </a:r>
            <a:r>
              <a:rPr lang="en-US"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20</a:t>
            </a: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	To:</a:t>
            </a:r>
            <a:r>
              <a:rPr sz="1203" b="1" spc="165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lang="en-US"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09</a:t>
            </a:r>
            <a:r>
              <a:rPr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-</a:t>
            </a:r>
            <a:r>
              <a:rPr lang="en-US" sz="1203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feb-2020</a:t>
            </a:r>
            <a:endParaRPr sz="1203" dirty="0">
              <a:solidFill>
                <a:prstClr val="black"/>
              </a:solidFill>
              <a:latin typeface="FaricyNew-Light" panose="020B0303000000020004" pitchFamily="34" charset="0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31757" y="7117481"/>
            <a:ext cx="156604" cy="90562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sz="526" spc="-4" dirty="0">
                <a:solidFill>
                  <a:prstClr val="black"/>
                </a:solidFill>
                <a:latin typeface="Arial"/>
                <a:cs typeface="Arial"/>
              </a:rPr>
              <a:t>V.01</a:t>
            </a:r>
            <a:endParaRPr sz="52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6514" y="7125120"/>
            <a:ext cx="471723" cy="113838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sz="677" b="1" spc="-4" dirty="0">
                <a:solidFill>
                  <a:prstClr val="black"/>
                </a:solidFill>
                <a:latin typeface="Arial"/>
                <a:cs typeface="Arial"/>
              </a:rPr>
              <a:t>Page </a:t>
            </a:r>
            <a:r>
              <a:rPr sz="677" b="1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677" b="1" spc="-4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677" b="1" spc="-6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677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677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33BEA-BBEA-4728-8D20-F008797F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2541911"/>
            <a:ext cx="10506075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140B5-7039-4804-A526-59DE6C01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74" y="1495425"/>
            <a:ext cx="104013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45110" y="1131753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5110" y="126047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5110" y="138957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45110" y="1518299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5110" y="1647403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45110" y="1776124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45110" y="1905227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45110" y="203394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45110" y="2163051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45110" y="2291773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45110" y="2420876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5110" y="2549598"/>
            <a:ext cx="0" cy="2387"/>
          </a:xfrm>
          <a:custGeom>
            <a:avLst/>
            <a:gdLst/>
            <a:ahLst/>
            <a:cxnLst/>
            <a:rect l="l" t="t" r="r" b="b"/>
            <a:pathLst>
              <a:path h="3175">
                <a:moveTo>
                  <a:pt x="0" y="0"/>
                </a:moveTo>
                <a:lnTo>
                  <a:pt x="0" y="26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5110" y="2678700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45110" y="2807421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45110" y="2936524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45110" y="3065246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45110" y="319434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45110" y="3323070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45110" y="3452173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45110" y="358089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45110" y="3709997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45110" y="3838719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45110" y="3967822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45110" y="4096544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45110" y="4225646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45110" y="4354368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45110" y="4483471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45110" y="4612193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45110" y="474129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45110" y="4870017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45110" y="4999120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45110" y="5127841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745110" y="5256945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45110" y="5385666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45110" y="5514769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45110" y="5643490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745110" y="5772593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45110" y="5901315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45110" y="6030513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45110" y="6159139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3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745110" y="6288338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41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45110" y="6416964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45110" y="6546067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745110" y="6674788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745110" y="6803891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745110" y="6932612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03640" y="7123814"/>
            <a:ext cx="156604" cy="83813"/>
          </a:xfrm>
          <a:prstGeom prst="rect">
            <a:avLst/>
          </a:prstGeom>
        </p:spPr>
        <p:txBody>
          <a:bodyPr vert="horz" wrap="square" lIns="0" tIns="2865" rIns="0" bIns="0" rtlCol="0">
            <a:spAutoFit/>
          </a:bodyPr>
          <a:lstStyle/>
          <a:p>
            <a:pPr marL="9549" defTabSz="687537">
              <a:spcBef>
                <a:spcPts val="23"/>
              </a:spcBef>
            </a:pPr>
            <a:r>
              <a:rPr sz="526" spc="-4" dirty="0">
                <a:solidFill>
                  <a:prstClr val="black"/>
                </a:solidFill>
                <a:latin typeface="Arial"/>
                <a:cs typeface="Arial"/>
              </a:rPr>
              <a:t>V.07</a:t>
            </a:r>
            <a:endParaRPr sz="52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38DB7623-CC17-40B4-BE21-A34481681A51}"/>
              </a:ext>
            </a:extLst>
          </p:cNvPr>
          <p:cNvSpPr/>
          <p:nvPr/>
        </p:nvSpPr>
        <p:spPr>
          <a:xfrm>
            <a:off x="8166100" y="109348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816C3D28-326C-4CB4-89CA-A93639715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29123"/>
              </p:ext>
            </p:extLst>
          </p:nvPr>
        </p:nvGraphicFramePr>
        <p:xfrm>
          <a:off x="165100" y="1322314"/>
          <a:ext cx="9998010" cy="510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465746" imgH="4320778" progId="Excel.Sheet.12">
                  <p:embed/>
                </p:oleObj>
              </mc:Choice>
              <mc:Fallback>
                <p:oleObj name="Worksheet" r:id="rId3" imgW="8465746" imgH="43207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" y="1322314"/>
                        <a:ext cx="9998010" cy="5103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object 2">
            <a:extLst>
              <a:ext uri="{FF2B5EF4-FFF2-40B4-BE49-F238E27FC236}">
                <a16:creationId xmlns:a16="http://schemas.microsoft.com/office/drawing/2014/main" id="{8DB13CC4-FD62-463C-9017-E8756ED137FD}"/>
              </a:ext>
            </a:extLst>
          </p:cNvPr>
          <p:cNvSpPr txBox="1"/>
          <p:nvPr/>
        </p:nvSpPr>
        <p:spPr>
          <a:xfrm>
            <a:off x="3746500" y="176565"/>
            <a:ext cx="3200400" cy="394363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lang="en-GB" sz="14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Top Providers - Claims Amount wise</a:t>
            </a:r>
            <a:endParaRPr sz="1100" dirty="0">
              <a:solidFill>
                <a:prstClr val="black"/>
              </a:solidFill>
              <a:latin typeface="FaricyNew-Light" panose="020B0303000000020004" pitchFamily="34" charset="0"/>
              <a:cs typeface="Times New Roman"/>
            </a:endParaRPr>
          </a:p>
          <a:p>
            <a:pPr marL="39629" defTabSz="687537">
              <a:spcBef>
                <a:spcPts val="4"/>
              </a:spcBef>
              <a:tabLst>
                <a:tab pos="1523564" algn="l"/>
              </a:tabLst>
            </a:pP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From:</a:t>
            </a:r>
            <a:r>
              <a:rPr sz="1100" b="1" spc="-56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01-Oct-20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20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	To:</a:t>
            </a:r>
            <a:r>
              <a:rPr sz="1100" b="1" spc="218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09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-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feb-2021</a:t>
            </a:r>
            <a:endParaRPr sz="1100" dirty="0">
              <a:solidFill>
                <a:prstClr val="black"/>
              </a:solidFill>
              <a:latin typeface="FaricyNew-Light" panose="020B03030000000200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45110" y="1131753"/>
            <a:ext cx="0" cy="1910"/>
          </a:xfrm>
          <a:custGeom>
            <a:avLst/>
            <a:gdLst/>
            <a:ahLst/>
            <a:cxnLst/>
            <a:rect l="l" t="t" r="r" b="b"/>
            <a:pathLst>
              <a:path h="2540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5110" y="1260475"/>
            <a:ext cx="0" cy="1910"/>
          </a:xfrm>
          <a:custGeom>
            <a:avLst/>
            <a:gdLst/>
            <a:ahLst/>
            <a:cxnLst/>
            <a:rect l="l" t="t" r="r" b="b"/>
            <a:pathLst>
              <a:path h="2539">
                <a:moveTo>
                  <a:pt x="0" y="0"/>
                </a:moveTo>
                <a:lnTo>
                  <a:pt x="0" y="25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87537"/>
            <a:endParaRPr sz="135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03640" y="7123814"/>
            <a:ext cx="156604" cy="83813"/>
          </a:xfrm>
          <a:prstGeom prst="rect">
            <a:avLst/>
          </a:prstGeom>
        </p:spPr>
        <p:txBody>
          <a:bodyPr vert="horz" wrap="square" lIns="0" tIns="2865" rIns="0" bIns="0" rtlCol="0">
            <a:spAutoFit/>
          </a:bodyPr>
          <a:lstStyle/>
          <a:p>
            <a:pPr marL="9549" defTabSz="687537">
              <a:spcBef>
                <a:spcPts val="23"/>
              </a:spcBef>
            </a:pPr>
            <a:r>
              <a:rPr sz="526" spc="-4" dirty="0">
                <a:solidFill>
                  <a:prstClr val="black"/>
                </a:solidFill>
                <a:latin typeface="Arial"/>
                <a:cs typeface="Arial"/>
              </a:rPr>
              <a:t>V.07</a:t>
            </a:r>
            <a:endParaRPr sz="52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51E9BFEE-CD8B-4217-9833-75C50683A191}"/>
              </a:ext>
            </a:extLst>
          </p:cNvPr>
          <p:cNvSpPr/>
          <p:nvPr/>
        </p:nvSpPr>
        <p:spPr>
          <a:xfrm>
            <a:off x="8166100" y="68506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E87A421-C8EB-4E9C-A0A3-9737C36C7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53970"/>
              </p:ext>
            </p:extLst>
          </p:nvPr>
        </p:nvGraphicFramePr>
        <p:xfrm>
          <a:off x="317500" y="1260475"/>
          <a:ext cx="10149036" cy="517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465746" imgH="4312691" progId="Excel.Sheet.12">
                  <p:embed/>
                </p:oleObj>
              </mc:Choice>
              <mc:Fallback>
                <p:oleObj name="Worksheet" r:id="rId3" imgW="8465746" imgH="43126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500" y="1260475"/>
                        <a:ext cx="10149036" cy="5170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B5A327F8-EA30-465C-983C-83309B18452E}"/>
              </a:ext>
            </a:extLst>
          </p:cNvPr>
          <p:cNvSpPr txBox="1"/>
          <p:nvPr/>
        </p:nvSpPr>
        <p:spPr>
          <a:xfrm>
            <a:off x="3746500" y="139634"/>
            <a:ext cx="3200400" cy="394363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lang="en-GB" sz="14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Top Providers - Claims Amount wise</a:t>
            </a:r>
            <a:endParaRPr sz="1100" dirty="0">
              <a:solidFill>
                <a:prstClr val="black"/>
              </a:solidFill>
              <a:latin typeface="FaricyNew-Light" panose="020B0303000000020004" pitchFamily="34" charset="0"/>
              <a:cs typeface="Times New Roman"/>
            </a:endParaRPr>
          </a:p>
          <a:p>
            <a:pPr marL="39629" defTabSz="687537">
              <a:spcBef>
                <a:spcPts val="4"/>
              </a:spcBef>
              <a:tabLst>
                <a:tab pos="1523564" algn="l"/>
              </a:tabLst>
            </a:pP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From:</a:t>
            </a:r>
            <a:r>
              <a:rPr sz="1100" b="1" spc="-56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01-Oct-20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20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	To:</a:t>
            </a:r>
            <a:r>
              <a:rPr sz="1100" b="1" spc="218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09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-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feb-2021</a:t>
            </a:r>
            <a:endParaRPr sz="1100" dirty="0">
              <a:solidFill>
                <a:prstClr val="black"/>
              </a:solidFill>
              <a:latin typeface="FaricyNew-Light" panose="020B03030000000200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6500" y="176565"/>
            <a:ext cx="3200400" cy="394363"/>
          </a:xfrm>
          <a:prstGeom prst="rect">
            <a:avLst/>
          </a:prstGeom>
        </p:spPr>
        <p:txBody>
          <a:bodyPr vert="horz" wrap="square" lIns="0" tIns="9549" rIns="0" bIns="0" rtlCol="0">
            <a:spAutoFit/>
          </a:bodyPr>
          <a:lstStyle/>
          <a:p>
            <a:pPr marL="9549" defTabSz="687537">
              <a:spcBef>
                <a:spcPts val="75"/>
              </a:spcBef>
            </a:pPr>
            <a:r>
              <a:rPr lang="en-GB" sz="14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Top Providers - Claims Amount wise</a:t>
            </a:r>
            <a:endParaRPr sz="1100" dirty="0">
              <a:solidFill>
                <a:prstClr val="black"/>
              </a:solidFill>
              <a:latin typeface="FaricyNew-Light" panose="020B0303000000020004" pitchFamily="34" charset="0"/>
              <a:cs typeface="Times New Roman"/>
            </a:endParaRPr>
          </a:p>
          <a:p>
            <a:pPr marL="39629" defTabSz="687537">
              <a:spcBef>
                <a:spcPts val="4"/>
              </a:spcBef>
              <a:tabLst>
                <a:tab pos="1523564" algn="l"/>
              </a:tabLst>
            </a:pP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From:</a:t>
            </a:r>
            <a:r>
              <a:rPr sz="1100" b="1" spc="-56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01-Oct-20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20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	To:</a:t>
            </a:r>
            <a:r>
              <a:rPr sz="1100" b="1" spc="218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 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09</a:t>
            </a:r>
            <a:r>
              <a:rPr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-</a:t>
            </a:r>
            <a:r>
              <a:rPr lang="en-US" sz="1100" b="1" spc="-4" dirty="0">
                <a:solidFill>
                  <a:prstClr val="black"/>
                </a:solidFill>
                <a:latin typeface="FaricyNew-Light" panose="020B0303000000020004" pitchFamily="34" charset="0"/>
                <a:cs typeface="Arial"/>
              </a:rPr>
              <a:t>feb-2021</a:t>
            </a:r>
            <a:endParaRPr sz="1100" dirty="0">
              <a:solidFill>
                <a:prstClr val="black"/>
              </a:solidFill>
              <a:latin typeface="FaricyNew-Light" panose="020B0303000000020004" pitchFamily="34" charset="0"/>
              <a:cs typeface="Arial"/>
            </a:endParaRPr>
          </a:p>
        </p:txBody>
      </p:sp>
      <p:sp>
        <p:nvSpPr>
          <p:cNvPr id="56" name="object 4">
            <a:extLst>
              <a:ext uri="{FF2B5EF4-FFF2-40B4-BE49-F238E27FC236}">
                <a16:creationId xmlns:a16="http://schemas.microsoft.com/office/drawing/2014/main" id="{6AB80572-CCC7-4879-B0EF-716322987D02}"/>
              </a:ext>
            </a:extLst>
          </p:cNvPr>
          <p:cNvSpPr/>
          <p:nvPr/>
        </p:nvSpPr>
        <p:spPr>
          <a:xfrm>
            <a:off x="8039663" y="34308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F3902E-11EB-4424-A39A-E40C7DC0D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03666"/>
              </p:ext>
            </p:extLst>
          </p:nvPr>
        </p:nvGraphicFramePr>
        <p:xfrm>
          <a:off x="114877" y="1876425"/>
          <a:ext cx="10259107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465746" imgH="2263378" progId="Excel.Sheet.12">
                  <p:embed/>
                </p:oleObj>
              </mc:Choice>
              <mc:Fallback>
                <p:oleObj name="Worksheet" r:id="rId3" imgW="8465746" imgH="2263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877" y="1876425"/>
                        <a:ext cx="10259107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66" y="3888688"/>
            <a:ext cx="2885440" cy="73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20" dirty="0"/>
              <a:t> </a:t>
            </a:r>
            <a:r>
              <a:rPr spc="-4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7129271" y="5843016"/>
            <a:ext cx="3279648" cy="673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605" y="397205"/>
            <a:ext cx="860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009EDF"/>
                </a:solidFill>
                <a:latin typeface="Tahoma"/>
                <a:cs typeface="Tahoma"/>
              </a:rPr>
              <a:t>T</a:t>
            </a:r>
            <a:r>
              <a:rPr sz="2400" spc="40" dirty="0">
                <a:solidFill>
                  <a:srgbClr val="009EDF"/>
                </a:solidFill>
                <a:latin typeface="Tahoma"/>
                <a:cs typeface="Tahoma"/>
              </a:rPr>
              <a:t>O</a:t>
            </a:r>
            <a:r>
              <a:rPr sz="2400" spc="-60" dirty="0">
                <a:solidFill>
                  <a:srgbClr val="009EDF"/>
                </a:solidFill>
                <a:latin typeface="Tahoma"/>
                <a:cs typeface="Tahoma"/>
              </a:rPr>
              <a:t>P</a:t>
            </a:r>
            <a:r>
              <a:rPr sz="2400" spc="-345" dirty="0">
                <a:solidFill>
                  <a:srgbClr val="009EDF"/>
                </a:solidFill>
                <a:latin typeface="Tahoma"/>
                <a:cs typeface="Tahoma"/>
              </a:rPr>
              <a:t>I</a:t>
            </a:r>
            <a:r>
              <a:rPr sz="2400" spc="110" dirty="0">
                <a:solidFill>
                  <a:srgbClr val="009EDF"/>
                </a:solidFill>
                <a:latin typeface="Tahoma"/>
                <a:cs typeface="Tahoma"/>
              </a:rPr>
              <a:t>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5300" y="1114425"/>
            <a:ext cx="629815" cy="241136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31445">
              <a:lnSpc>
                <a:spcPct val="150000"/>
              </a:lnSpc>
              <a:spcBef>
                <a:spcPts val="415"/>
              </a:spcBef>
            </a:pPr>
            <a:r>
              <a:rPr lang="en-US" sz="1600" spc="-125" dirty="0">
                <a:solidFill>
                  <a:srgbClr val="00335B"/>
                </a:solidFill>
                <a:latin typeface="Tahoma"/>
                <a:cs typeface="Tahoma"/>
              </a:rPr>
              <a:t>3</a:t>
            </a:r>
            <a:endParaRPr sz="1600" dirty="0">
              <a:latin typeface="Tahoma"/>
              <a:cs typeface="Tahoma"/>
            </a:endParaRPr>
          </a:p>
          <a:p>
            <a:pPr marL="125095">
              <a:lnSpc>
                <a:spcPct val="150000"/>
              </a:lnSpc>
              <a:spcBef>
                <a:spcPts val="315"/>
              </a:spcBef>
            </a:pPr>
            <a:r>
              <a:rPr lang="en-US" sz="1600" dirty="0">
                <a:solidFill>
                  <a:srgbClr val="00335B"/>
                </a:solidFill>
                <a:latin typeface="Tahoma"/>
                <a:cs typeface="Tahoma"/>
              </a:rPr>
              <a:t>4</a:t>
            </a:r>
            <a:endParaRPr sz="1600" dirty="0">
              <a:latin typeface="Tahoma"/>
              <a:cs typeface="Tahoma"/>
            </a:endParaRPr>
          </a:p>
          <a:p>
            <a:pPr marL="128270">
              <a:lnSpc>
                <a:spcPct val="150000"/>
              </a:lnSpc>
              <a:spcBef>
                <a:spcPts val="285"/>
              </a:spcBef>
            </a:pPr>
            <a:r>
              <a:rPr lang="en-US" sz="1600" spc="-45" dirty="0">
                <a:solidFill>
                  <a:srgbClr val="00335B"/>
                </a:solidFill>
                <a:latin typeface="Tahoma"/>
                <a:cs typeface="Tahoma"/>
              </a:rPr>
              <a:t>7</a:t>
            </a:r>
            <a:endParaRPr sz="1600" dirty="0">
              <a:latin typeface="Tahoma"/>
              <a:cs typeface="Tahoma"/>
            </a:endParaRPr>
          </a:p>
          <a:p>
            <a:pPr marL="121920">
              <a:lnSpc>
                <a:spcPct val="150000"/>
              </a:lnSpc>
              <a:spcBef>
                <a:spcPts val="315"/>
              </a:spcBef>
            </a:pPr>
            <a:r>
              <a:rPr lang="en-US" sz="1600" spc="25" dirty="0">
                <a:solidFill>
                  <a:srgbClr val="00335B"/>
                </a:solidFill>
                <a:latin typeface="Tahoma"/>
                <a:cs typeface="Tahoma"/>
              </a:rPr>
              <a:t>10</a:t>
            </a:r>
            <a:endParaRPr sz="1600" dirty="0">
              <a:latin typeface="Tahoma"/>
              <a:cs typeface="Tahoma"/>
            </a:endParaRPr>
          </a:p>
          <a:p>
            <a:pPr marL="131445">
              <a:lnSpc>
                <a:spcPct val="150000"/>
              </a:lnSpc>
              <a:spcBef>
                <a:spcPts val="290"/>
              </a:spcBef>
            </a:pPr>
            <a:r>
              <a:rPr lang="en-US" sz="1600" spc="-100" dirty="0">
                <a:solidFill>
                  <a:srgbClr val="00335B"/>
                </a:solidFill>
                <a:latin typeface="Tahoma"/>
                <a:cs typeface="Tahoma"/>
              </a:rPr>
              <a:t>11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315"/>
              </a:spcBef>
            </a:pPr>
            <a:r>
              <a:rPr lang="en-US" sz="1600" spc="-11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01223" y="186928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0244" y="1285098"/>
            <a:ext cx="10073256" cy="312412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24130">
              <a:lnSpc>
                <a:spcPct val="150000"/>
              </a:lnSpc>
              <a:spcBef>
                <a:spcPts val="204"/>
              </a:spcBef>
              <a:tabLst>
                <a:tab pos="1719580" algn="l"/>
                <a:tab pos="4157979" algn="l"/>
                <a:tab pos="5075555" algn="l"/>
                <a:tab pos="8110220" algn="l"/>
                <a:tab pos="8189595" algn="l"/>
                <a:tab pos="8308975" algn="l"/>
              </a:tabLst>
            </a:pPr>
            <a:r>
              <a:rPr sz="1600" spc="35" dirty="0" err="1">
                <a:solidFill>
                  <a:srgbClr val="00335B"/>
                </a:solidFill>
                <a:latin typeface="Tahoma"/>
                <a:cs typeface="Tahoma"/>
              </a:rPr>
              <a:t>Dallah</a:t>
            </a:r>
            <a:r>
              <a:rPr sz="1600" spc="-30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US" sz="1600" spc="10" dirty="0">
                <a:solidFill>
                  <a:srgbClr val="00335B"/>
                </a:solidFill>
                <a:latin typeface="Tahoma"/>
                <a:cs typeface="Tahoma"/>
              </a:rPr>
              <a:t>Group Overview</a:t>
            </a:r>
            <a:r>
              <a:rPr sz="1600" dirty="0">
                <a:solidFill>
                  <a:srgbClr val="00335B"/>
                </a:solidFill>
                <a:latin typeface="Tahoma"/>
                <a:cs typeface="Tahoma"/>
              </a:rPr>
              <a:t>		</a:t>
            </a:r>
            <a:r>
              <a:rPr lang="en-GB" sz="1600" dirty="0">
                <a:solidFill>
                  <a:srgbClr val="00335B"/>
                </a:solidFill>
                <a:latin typeface="Tahoma"/>
                <a:cs typeface="Tahoma"/>
              </a:rPr>
              <a:t>	</a:t>
            </a:r>
            <a:r>
              <a:rPr lang="en-GB" sz="1600" spc="-52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             </a:t>
            </a:r>
            <a:r>
              <a:rPr sz="1600" spc="35" dirty="0">
                <a:solidFill>
                  <a:srgbClr val="00335B"/>
                </a:solidFill>
                <a:latin typeface="Tahoma"/>
                <a:cs typeface="Tahoma"/>
              </a:rPr>
              <a:t>                                                              </a:t>
            </a:r>
            <a:r>
              <a:rPr sz="1600" spc="185" dirty="0">
                <a:solidFill>
                  <a:srgbClr val="00335B"/>
                </a:solidFill>
                <a:latin typeface="Tahoma"/>
                <a:cs typeface="Tahoma"/>
              </a:rPr>
              <a:t> </a:t>
            </a: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 50 Claimants - Amount wise</a:t>
            </a:r>
            <a:r>
              <a:rPr sz="1600" spc="-45" dirty="0">
                <a:solidFill>
                  <a:srgbClr val="00335B"/>
                </a:solidFill>
                <a:latin typeface="Tahoma"/>
                <a:cs typeface="Tahoma"/>
              </a:rPr>
              <a:t>			</a:t>
            </a:r>
            <a:endParaRPr lang="en-GB" sz="1600" dirty="0">
              <a:latin typeface="Tahoma"/>
              <a:cs typeface="Tahoma"/>
            </a:endParaRP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 50 Claimants - No. of Claims per Member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US" sz="1600" spc="35" dirty="0">
                <a:solidFill>
                  <a:srgbClr val="00335B"/>
                </a:solidFill>
                <a:latin typeface="Tahoma"/>
                <a:cs typeface="Tahoma"/>
              </a:rPr>
              <a:t>Summary of Benefit utilization</a:t>
            </a: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r>
              <a:rPr lang="en-GB" sz="1600" spc="35" dirty="0">
                <a:solidFill>
                  <a:srgbClr val="00335B"/>
                </a:solidFill>
                <a:latin typeface="Tahoma"/>
                <a:cs typeface="Tahoma"/>
              </a:rPr>
              <a:t>Top Providers - Claims Amount wise</a:t>
            </a:r>
            <a:endParaRPr lang="en-US" sz="1600" spc="35" dirty="0">
              <a:solidFill>
                <a:srgbClr val="00335B"/>
              </a:solidFill>
              <a:latin typeface="Tahoma"/>
              <a:cs typeface="Tahoma"/>
            </a:endParaRPr>
          </a:p>
          <a:p>
            <a:pPr marL="43815" marR="44450" indent="12065">
              <a:lnSpc>
                <a:spcPct val="1500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endParaRPr lang="en-US" sz="1600" spc="35" dirty="0">
              <a:solidFill>
                <a:srgbClr val="00335B"/>
              </a:solidFill>
              <a:latin typeface="Tahoma"/>
              <a:cs typeface="Tahoma"/>
            </a:endParaRPr>
          </a:p>
          <a:p>
            <a:pPr marL="43815" marR="44450" indent="12065">
              <a:lnSpc>
                <a:spcPct val="1235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endParaRPr lang="en-GB" sz="1600" spc="35" dirty="0">
              <a:solidFill>
                <a:srgbClr val="00335B"/>
              </a:solidFill>
              <a:latin typeface="Tahoma"/>
              <a:cs typeface="Tahoma"/>
            </a:endParaRPr>
          </a:p>
          <a:p>
            <a:pPr marL="43815" marR="44450" indent="12065">
              <a:lnSpc>
                <a:spcPct val="1235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endParaRPr lang="en-GB" sz="1600" spc="35" dirty="0">
              <a:solidFill>
                <a:srgbClr val="00335B"/>
              </a:solidFill>
              <a:latin typeface="Tahoma"/>
              <a:cs typeface="Tahoma"/>
            </a:endParaRPr>
          </a:p>
          <a:p>
            <a:pPr marL="43815" marR="44450" indent="12065">
              <a:lnSpc>
                <a:spcPct val="123500"/>
              </a:lnSpc>
              <a:spcBef>
                <a:spcPts val="20"/>
              </a:spcBef>
              <a:tabLst>
                <a:tab pos="2021839" algn="l"/>
                <a:tab pos="3868420" algn="l"/>
                <a:tab pos="8223250" algn="l"/>
                <a:tab pos="8268970" algn="l"/>
              </a:tabLst>
            </a:pPr>
            <a:endParaRPr lang="en-GB" sz="1600" spc="35" dirty="0">
              <a:solidFill>
                <a:srgbClr val="00335B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783" y="5853429"/>
            <a:ext cx="34499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3215" algn="l"/>
              </a:tabLst>
            </a:pPr>
            <a:r>
              <a:rPr lang="en-US" sz="1800" spc="-10" dirty="0" err="1">
                <a:latin typeface="Calibri"/>
                <a:cs typeface="Calibri"/>
              </a:rPr>
              <a:t>Dallah</a:t>
            </a:r>
            <a:r>
              <a:rPr lang="en-US" sz="1800" spc="-10" dirty="0">
                <a:latin typeface="Calibri"/>
                <a:cs typeface="Calibri"/>
              </a:rPr>
              <a:t> Group Overview 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64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6159"/>
            <a:ext cx="4126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50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Amount</a:t>
            </a:r>
            <a:r>
              <a:rPr lang="en-GB" sz="1600" b="1" kern="1200" spc="-10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wise</a:t>
            </a: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A986E15-C0A5-4D45-8F2F-ED17E11FB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892667"/>
              </p:ext>
            </p:extLst>
          </p:nvPr>
        </p:nvGraphicFramePr>
        <p:xfrm>
          <a:off x="138545" y="1647825"/>
          <a:ext cx="10553700" cy="431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0553774" imgH="3779432" progId="Excel.Sheet.12">
                  <p:embed/>
                </p:oleObj>
              </mc:Choice>
              <mc:Fallback>
                <p:oleObj name="Worksheet" r:id="rId4" imgW="10553774" imgH="37794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545" y="1647825"/>
                        <a:ext cx="10553700" cy="431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0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6159"/>
            <a:ext cx="4126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50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Amount</a:t>
            </a:r>
            <a:r>
              <a:rPr lang="en-GB" sz="1600" b="1" kern="1200" spc="-10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wise</a:t>
            </a: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EF6D154-D45E-4FE1-8E15-58A18D249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40541"/>
              </p:ext>
            </p:extLst>
          </p:nvPr>
        </p:nvGraphicFramePr>
        <p:xfrm>
          <a:off x="69850" y="1952625"/>
          <a:ext cx="10553700" cy="424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0553774" imgH="4244190" progId="Excel.Sheet.12">
                  <p:embed/>
                </p:oleObj>
              </mc:Choice>
              <mc:Fallback>
                <p:oleObj name="Worksheet" r:id="rId4" imgW="10553774" imgH="42441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50" y="1952625"/>
                        <a:ext cx="10553700" cy="424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2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6159"/>
            <a:ext cx="4126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Top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50 Claimants </a:t>
            </a:r>
            <a:r>
              <a:rPr lang="en-GB" sz="1600" b="1" kern="1200" spc="5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-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Amount</a:t>
            </a:r>
            <a:r>
              <a:rPr lang="en-GB" sz="1600" b="1" kern="1200" spc="-10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 </a:t>
            </a:r>
            <a:r>
              <a:rPr lang="en-GB" sz="1600" b="1" kern="1200" spc="10" dirty="0">
                <a:solidFill>
                  <a:prstClr val="black"/>
                </a:solidFill>
                <a:latin typeface="FaricyNew-Light" panose="020B0303000000020004" pitchFamily="34" charset="0"/>
                <a:ea typeface="+mn-ea"/>
              </a:rPr>
              <a:t>wise</a:t>
            </a: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B2F9A0-276F-4D08-B53E-8AF22988FF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340882"/>
              </p:ext>
            </p:extLst>
          </p:nvPr>
        </p:nvGraphicFramePr>
        <p:xfrm>
          <a:off x="103909" y="2409825"/>
          <a:ext cx="10553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0553774" imgH="1905176" progId="Excel.Sheet.12">
                  <p:embed/>
                </p:oleObj>
              </mc:Choice>
              <mc:Fallback>
                <p:oleObj name="Worksheet" r:id="rId4" imgW="10553774" imgH="19051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909" y="2409825"/>
                        <a:ext cx="10553700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11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945303"/>
            <a:ext cx="4126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0" dirty="0">
                <a:solidFill>
                  <a:srgbClr val="000000"/>
                </a:solidFill>
                <a:latin typeface="FaricyNew-Light" panose="020B0303000000020004" pitchFamily="34" charset="0"/>
              </a:rPr>
              <a:t>No. of Claims per Member - Top 50 Claimants</a:t>
            </a: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76502A-6252-475D-A12A-7F9E7C43C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02547"/>
              </p:ext>
            </p:extLst>
          </p:nvPr>
        </p:nvGraphicFramePr>
        <p:xfrm>
          <a:off x="218567" y="1979612"/>
          <a:ext cx="10224935" cy="408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014504" imgH="3604375" progId="Excel.Sheet.12">
                  <p:embed/>
                </p:oleObj>
              </mc:Choice>
              <mc:Fallback>
                <p:oleObj name="Worksheet" r:id="rId4" imgW="9014504" imgH="36043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567" y="1979612"/>
                        <a:ext cx="10224935" cy="408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87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801865"/>
            <a:ext cx="41268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0" dirty="0">
                <a:solidFill>
                  <a:srgbClr val="000000"/>
                </a:solidFill>
                <a:latin typeface="FaricyNew-Light" panose="020B0303000000020004" pitchFamily="34" charset="0"/>
              </a:rPr>
              <a:t>No. of Claims per Member - Top 50 Claimants</a:t>
            </a:r>
            <a:endParaRPr lang="en-GB" sz="1600" kern="1200" dirty="0">
              <a:solidFill>
                <a:prstClr val="black"/>
              </a:solidFill>
              <a:latin typeface="FaricyNew-Light" panose="020B0303000000020004" pitchFamily="34" charset="0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B8FB98-9080-4A5D-9719-CA6F5A475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1576"/>
              </p:ext>
            </p:extLst>
          </p:nvPr>
        </p:nvGraphicFramePr>
        <p:xfrm>
          <a:off x="234731" y="1952625"/>
          <a:ext cx="1027156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014504" imgH="3276618" progId="Excel.Sheet.12">
                  <p:embed/>
                </p:oleObj>
              </mc:Choice>
              <mc:Fallback>
                <p:oleObj name="Worksheet" r:id="rId4" imgW="9014504" imgH="3276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731" y="1952625"/>
                        <a:ext cx="10271568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3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1074505"/>
            <a:ext cx="5105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sz="1800" b="1" i="0" u="none" strike="noStrike" baseline="0" dirty="0">
                <a:solidFill>
                  <a:srgbClr val="000000"/>
                </a:solidFill>
                <a:latin typeface="FaricyNew-Light" panose="020B0303000000020004" pitchFamily="34" charset="0"/>
              </a:rPr>
              <a:t>No. of Claims per Member - Top 50 Claimants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6475295" y="537885"/>
            <a:ext cx="2334321" cy="5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32392" y="329184"/>
            <a:ext cx="950976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32C00F-E49E-4202-B999-78F282029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866211"/>
              </p:ext>
            </p:extLst>
          </p:nvPr>
        </p:nvGraphicFramePr>
        <p:xfrm>
          <a:off x="88900" y="2333625"/>
          <a:ext cx="10516129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014504" imgH="1828589" progId="Excel.Sheet.12">
                  <p:embed/>
                </p:oleObj>
              </mc:Choice>
              <mc:Fallback>
                <p:oleObj name="Worksheet" r:id="rId4" imgW="9014504" imgH="18285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900" y="2333625"/>
                        <a:ext cx="10516129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60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</TotalTime>
  <Words>187</Words>
  <Application>Microsoft Office PowerPoint</Application>
  <PresentationFormat>Custom</PresentationFormat>
  <Paragraphs>37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FaricyNew-Light</vt:lpstr>
      <vt:lpstr>Tahoma</vt:lpstr>
      <vt:lpstr>Office Theme</vt:lpstr>
      <vt:lpstr>1_Office Theme</vt:lpstr>
      <vt:lpstr>2_Office Theme</vt:lpstr>
      <vt:lpstr>Microsoft Excel Worksheet</vt:lpstr>
      <vt:lpstr>PowerPoint Presentation</vt:lpstr>
      <vt:lpstr>TOPIC</vt:lpstr>
      <vt:lpstr>PowerPoint Presentation</vt:lpstr>
      <vt:lpstr>Top 50 Claimants - Amount wise</vt:lpstr>
      <vt:lpstr>Top 50 Claimants - Amount wise</vt:lpstr>
      <vt:lpstr>Top 50 Claimants - Amount wise</vt:lpstr>
      <vt:lpstr>No. of Claims per Member - Top 50 Claimants</vt:lpstr>
      <vt:lpstr>No. of Claims per Member - Top 50 Claimants</vt:lpstr>
      <vt:lpstr>No. of Claims per Member - Top 50 Claimants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Jithin Varkey</dc:creator>
  <cp:lastModifiedBy>Jithin Varkey</cp:lastModifiedBy>
  <cp:revision>64</cp:revision>
  <dcterms:created xsi:type="dcterms:W3CDTF">2019-07-14T10:40:09Z</dcterms:created>
  <dcterms:modified xsi:type="dcterms:W3CDTF">2021-04-06T08:27:13Z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2019-07-14T00:00:00Z</vt:filetime>
  </property>
</Properties>
</file>