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94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80E1C-ABD8-44C4-A55B-D0FDB464D554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0523F-38A7-452A-B8E9-0AE3C85D6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简单介绍一下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，就是相当于前端比如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访问到后端的服务接口，这中间有一个隔离，适配给外部各端进行访问，隔离是起到安全性的考虑，还有一个协议转换的考虑。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5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业务高速发展，为了快速应对，有一些业务逻辑会放在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层，甚至在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层也会访问数据库，进行数据库操作。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层直接访问数据库会导致安全性的一些问题，这个是不允许的。前端访问后端，这个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接口是什么风格？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JSON-RPC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，需要统一考虑，不然对前端开发的体验不一致。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文档存在过时，不能反映代码实现的变化，比如代码改了，文档没有改。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最后，前端同学和后端同学同时开发，但开发的节奏可能不太一样。比如前端在进行开发，但后端可能会被插入更加紧急的项目，就不能及时完成当前项目的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这样可能会延误前端的开发，产生前后端开发不同步，导致前端资源和后端资源有个相互等待，会导致开发体验的不顺畅，效率也不高。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8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Orchestration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，这个相当于是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的拼接和剪裁的概念，可以调用多个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，取各个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返回结果的一部分，重新组合成新的结果，返回给前端。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6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这边出发，可以看到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的生命周期是从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开发开始的，这个过程中会有文档、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，开发完了是管理，也就是授权谁能访问，有些是不是可以灰度。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管理之后是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网关服务，就是运行态服务，对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进行协议转换，比如将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协议转换成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，调用后台的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服务，最后进入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运维，就是对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进行监控管理和部署扩容。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2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收到这个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，就不会发给后端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服务，会路由到指定的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。前端会通过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的方式完成前端的开发。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4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代码即文档，所以可能要规范一下怎样写代码，注释和标注写完了，就可以自动化从这些注释和标注中抽出文档，形成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这一块不需要手工写，目前我们自动生成对应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的代码，然后自动再部署。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部署就是监听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服务部署消息，收到了部署消息，就自动生成的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代码并且自动部署。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，我们也是自动生成的，创建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 Case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的时候，就自动生成相应的数据，这些数据可以自己改。还有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的监控告警，每个应用接入，自动进行全链路监控。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2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API Portal </a:t>
            </a:r>
            <a:r>
              <a:rPr lang="zh-CN" altLang="en-US" dirty="0"/>
              <a:t>可以实现一个服务实现多路路由   这样可以兼容就的老网关的路由逻辑  丰富 </a:t>
            </a:r>
            <a:r>
              <a:rPr lang="en-US" altLang="zh-CN" dirty="0"/>
              <a:t>Http</a:t>
            </a:r>
            <a:r>
              <a:rPr lang="zh-CN" altLang="en-US" dirty="0"/>
              <a:t>请求的 </a:t>
            </a:r>
            <a:r>
              <a:rPr lang="en-US" altLang="zh-CN" dirty="0"/>
              <a:t>GET  PUT  DELETE POST </a:t>
            </a:r>
            <a:r>
              <a:rPr lang="zh-CN" altLang="en-US" dirty="0"/>
              <a:t>方法。增加鉴权的控制灵活性。（比如同一个接口，对某些场景需要鉴权某些场景不需要鉴权）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6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523F-38A7-452A-B8E9-0AE3C85D65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39BE3-17D1-409F-A8CA-5EDAA81F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F524C-C923-4B55-B219-540193632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9E4DC-FCB3-4347-801B-389CE20D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A30E9-DE07-4E50-8916-9C7D910A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175B4-092C-47FF-8D27-5E680441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61CC-B87E-4684-863D-76E5248B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78F40-50B9-4F2F-AB69-CB9A21A0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0ECB3-144D-46BD-BC86-6DF35CAD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D3836-4480-4C30-8400-7744BE19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12CF-DA86-4F5C-BAFA-EA848947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989456-9E91-407D-8E98-C3159ACC0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D6074-71B9-4938-8387-081A0464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84A8C-783B-40BC-9F4E-1CE471FC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1979-6F58-4E6C-A2D1-28867365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6B658-A360-4E93-91F9-A1D9655D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9503C-CB67-4FD1-A36E-76D380C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B4FDE-EDF1-4E25-96B3-DF2CE524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F13CA-AB3B-41E7-845F-806166C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D1844-0D1F-4BB6-9B23-43D19582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5846F-3A95-44F3-B53C-C9924EC3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6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D6C6-6C56-4531-8297-67C5D76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BDA93-01B5-4604-8965-275AEBE2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CE64B-F3A4-4DA0-8608-87E77B44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973AA-3F51-43D9-9082-0053406C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B95D3-CB7A-47D7-9ABA-F36D8A2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FC6F-C106-4C7C-A7C2-F42DCE63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96EF4-3924-4422-82F9-87E104AD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09FEAF-F0C5-4FF9-B785-E3C065AB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08537-65B1-4DA8-8CCB-A15805F2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68945-9029-4CF5-8D45-DE1564E2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6A218-77D2-4F0A-B2CF-FEF001D9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3530-6C3E-40E0-86A0-A0A4EE0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84D85-4238-4CAF-8C2F-A7B2D2B6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5EA62-6EBD-4871-AB63-9E01FF31D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56132-E7C8-41A3-AF55-5F31CFDE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D223B-CBA9-4704-8CC4-2FA7F2B3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A2DE85-72B5-4A11-9B01-660AEB45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2A3CC-A8E2-4D06-A193-4636A590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B0B833-2BBA-4969-B9FC-EB207D00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0A7E-56D6-47BB-8D59-4ABFB1FF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ACD45F-0227-450A-8018-464D2EBD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726C7-3B4A-4515-BEC9-CC2AB457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BBCFD-FDEE-4D17-95B9-4827E859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4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8F1D15-AF5A-4AD9-9927-2C591DA5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A8C0F-56C7-4982-879C-085ED216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83B37-795C-4D9B-9ECF-FF098C4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C2AC-BB0B-4542-9679-FD15D9D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99C38-D4A7-45AB-8EB8-04ED2D50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8050F-6FF1-4CC2-8F6E-A6F95D67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FB051-34C4-4C46-A08F-957AB79F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32169-0C2F-472D-AB2E-E83EC184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1D168-EFBF-45B9-B333-54EFBEE4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256B0-48FE-4A1E-8C21-6F0BEED4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ACB865-C584-4700-B093-700577539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E3046-4D00-4818-8329-3961456F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C87FA-0440-4DD4-A2C4-8D9FA316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C6AC1-7B6D-409A-B300-91D64F45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303D6-7FC2-4875-A8FC-7005AC04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5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561C4-9ECC-4036-9357-8AAE4826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AD9B7-908A-4764-8C20-E9262C7FE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5B9DC-3A37-4611-8741-FEE46B8A9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F167-5C61-4FBC-B1D0-7DF983CD3617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166B3-B19F-464B-8FE0-B6761581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5911C-191B-4F31-BEC5-D16E54B01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509D-1C0A-49D6-BC03-77ABF5B2E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ck-server.com/#what-is-mockserv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.meituan.com/mock-server-in-action.html" TargetMode="External"/><Relationship Id="rId4" Type="http://schemas.openxmlformats.org/officeDocument/2006/relationships/hyperlink" Target="http://www.infoq.com/cn/articles/auto-test-mock-serve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2062-9798-4B91-AE1B-C52A415D5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3BE5-406D-4FF6-8E00-793FE310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6737" y="3830638"/>
            <a:ext cx="9144000" cy="595889"/>
          </a:xfrm>
        </p:spPr>
        <p:txBody>
          <a:bodyPr/>
          <a:lstStyle/>
          <a:p>
            <a:r>
              <a:rPr lang="zh-CN" altLang="en-US" dirty="0"/>
              <a:t>费永军</a:t>
            </a:r>
          </a:p>
        </p:txBody>
      </p:sp>
    </p:spTree>
    <p:extLst>
      <p:ext uri="{BB962C8B-B14F-4D97-AF65-F5344CB8AC3E}">
        <p14:creationId xmlns:p14="http://schemas.microsoft.com/office/powerpoint/2010/main" val="19824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8ED3-180E-4F9E-A4C3-3EB39C59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前后端分离开发流程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6E0A640E-2A9F-4CB1-874E-81554F4AFE7E}"/>
              </a:ext>
            </a:extLst>
          </p:cNvPr>
          <p:cNvSpPr/>
          <p:nvPr/>
        </p:nvSpPr>
        <p:spPr>
          <a:xfrm>
            <a:off x="1269479" y="1343818"/>
            <a:ext cx="787922" cy="4122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D4BC9EC5-71FF-455D-A4A6-01BAD85CCA2B}"/>
              </a:ext>
            </a:extLst>
          </p:cNvPr>
          <p:cNvSpPr/>
          <p:nvPr/>
        </p:nvSpPr>
        <p:spPr>
          <a:xfrm>
            <a:off x="933280" y="2070852"/>
            <a:ext cx="1465400" cy="4909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后端通过代码标注定义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4A0C3564-85BE-4B68-B6B5-1E5C9F2244C2}"/>
              </a:ext>
            </a:extLst>
          </p:cNvPr>
          <p:cNvSpPr/>
          <p:nvPr/>
        </p:nvSpPr>
        <p:spPr>
          <a:xfrm>
            <a:off x="3222019" y="2081243"/>
            <a:ext cx="1159762" cy="48053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定义代码</a:t>
            </a: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11350619-2FEC-423C-89F0-8F24405F878C}"/>
              </a:ext>
            </a:extLst>
          </p:cNvPr>
          <p:cNvSpPr/>
          <p:nvPr/>
        </p:nvSpPr>
        <p:spPr>
          <a:xfrm>
            <a:off x="5788682" y="1912097"/>
            <a:ext cx="1703776" cy="83014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后端降代码部署到相应环境</a:t>
            </a:r>
            <a:endParaRPr lang="en-US" altLang="zh-CN" sz="900" dirty="0">
              <a:solidFill>
                <a:schemeClr val="tx1"/>
              </a:solidFill>
            </a:endParaRPr>
          </a:p>
          <a:p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 dirty="0">
                <a:solidFill>
                  <a:schemeClr val="tx1"/>
                </a:solidFill>
              </a:rPr>
              <a:t>自动生成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8" name="流程图: 数据 7">
            <a:extLst>
              <a:ext uri="{FF2B5EF4-FFF2-40B4-BE49-F238E27FC236}">
                <a16:creationId xmlns:a16="http://schemas.microsoft.com/office/drawing/2014/main" id="{C143200A-9E3C-4AF6-844C-D076D5CCC789}"/>
              </a:ext>
            </a:extLst>
          </p:cNvPr>
          <p:cNvSpPr/>
          <p:nvPr/>
        </p:nvSpPr>
        <p:spPr>
          <a:xfrm>
            <a:off x="8479542" y="2079914"/>
            <a:ext cx="1377968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9AEAC-26B8-454C-B1B5-493EBA84EE07}"/>
              </a:ext>
            </a:extLst>
          </p:cNvPr>
          <p:cNvSpPr/>
          <p:nvPr/>
        </p:nvSpPr>
        <p:spPr>
          <a:xfrm>
            <a:off x="8487480" y="3141765"/>
            <a:ext cx="1377968" cy="81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前端在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>
                <a:solidFill>
                  <a:schemeClr val="tx1"/>
                </a:solidFill>
              </a:rPr>
              <a:t>上查看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文档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91DB79-7333-43BA-9939-E77071AD7F8A}"/>
              </a:ext>
            </a:extLst>
          </p:cNvPr>
          <p:cNvSpPr/>
          <p:nvPr/>
        </p:nvSpPr>
        <p:spPr>
          <a:xfrm>
            <a:off x="5653209" y="3070095"/>
            <a:ext cx="2229856" cy="972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前端在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>
                <a:solidFill>
                  <a:schemeClr val="tx1"/>
                </a:solidFill>
              </a:rPr>
              <a:t>上使用</a:t>
            </a:r>
            <a:r>
              <a:rPr lang="en-US" altLang="zh-CN" sz="900" dirty="0">
                <a:solidFill>
                  <a:schemeClr val="tx1"/>
                </a:solidFill>
              </a:rPr>
              <a:t>Mock  API </a:t>
            </a:r>
            <a:r>
              <a:rPr lang="en-US" altLang="zh-CN" sz="900">
                <a:solidFill>
                  <a:schemeClr val="tx1"/>
                </a:solidFill>
              </a:rPr>
              <a:t>Portal</a:t>
            </a:r>
            <a:r>
              <a:rPr lang="zh-CN" altLang="en-US" sz="900">
                <a:solidFill>
                  <a:schemeClr val="tx1"/>
                </a:solidFill>
              </a:rPr>
              <a:t>调用</a:t>
            </a:r>
            <a:r>
              <a:rPr lang="en-US" altLang="zh-CN" sz="900" dirty="0">
                <a:solidFill>
                  <a:schemeClr val="tx1"/>
                </a:solidFill>
              </a:rPr>
              <a:t>Mock Server</a:t>
            </a:r>
            <a:r>
              <a:rPr lang="zh-CN" altLang="en-US" sz="900">
                <a:solidFill>
                  <a:schemeClr val="tx1"/>
                </a:solidFill>
              </a:rPr>
              <a:t>自动生成</a:t>
            </a:r>
            <a:r>
              <a:rPr lang="en-US" altLang="zh-CN" sz="900" dirty="0">
                <a:solidFill>
                  <a:schemeClr val="tx1"/>
                </a:solidFill>
              </a:rPr>
              <a:t>Mock</a:t>
            </a:r>
            <a:r>
              <a:rPr lang="zh-CN" altLang="en-US" sz="900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0BF7DC-F182-4A42-A3A8-BF96146AAEBA}"/>
              </a:ext>
            </a:extLst>
          </p:cNvPr>
          <p:cNvSpPr/>
          <p:nvPr/>
        </p:nvSpPr>
        <p:spPr>
          <a:xfrm>
            <a:off x="2922848" y="3070096"/>
            <a:ext cx="2229856" cy="972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前端使用</a:t>
            </a:r>
            <a:r>
              <a:rPr lang="zh-CN" altLang="en-US" sz="900">
                <a:solidFill>
                  <a:schemeClr val="tx1"/>
                </a:solidFill>
              </a:rPr>
              <a:t>缺省的</a:t>
            </a:r>
            <a:r>
              <a:rPr lang="en-US" altLang="zh-CN" sz="900" dirty="0">
                <a:solidFill>
                  <a:schemeClr val="tx1"/>
                </a:solidFill>
              </a:rPr>
              <a:t>Mock</a:t>
            </a:r>
            <a:r>
              <a:rPr lang="zh-CN" altLang="en-US" sz="900" dirty="0">
                <a:solidFill>
                  <a:schemeClr val="tx1"/>
                </a:solidFill>
              </a:rPr>
              <a:t>数据或者生成更复杂</a:t>
            </a:r>
            <a:r>
              <a:rPr lang="zh-CN" altLang="en-US" sz="900">
                <a:solidFill>
                  <a:schemeClr val="tx1"/>
                </a:solidFill>
              </a:rPr>
              <a:t>的数据</a:t>
            </a:r>
            <a:r>
              <a:rPr lang="en-US" altLang="zh-CN" sz="900" dirty="0">
                <a:solidFill>
                  <a:schemeClr val="tx1"/>
                </a:solidFill>
              </a:rPr>
              <a:t>Mock Case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流程图: 数据 11">
            <a:extLst>
              <a:ext uri="{FF2B5EF4-FFF2-40B4-BE49-F238E27FC236}">
                <a16:creationId xmlns:a16="http://schemas.microsoft.com/office/drawing/2014/main" id="{C13F2460-63EB-4B1D-8324-8356B8DB717C}"/>
              </a:ext>
            </a:extLst>
          </p:cNvPr>
          <p:cNvSpPr/>
          <p:nvPr/>
        </p:nvSpPr>
        <p:spPr>
          <a:xfrm>
            <a:off x="906842" y="3326987"/>
            <a:ext cx="1377968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Mock Case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08CD88-A0AB-476F-9802-F2B5C234C8F1}"/>
              </a:ext>
            </a:extLst>
          </p:cNvPr>
          <p:cNvSpPr/>
          <p:nvPr/>
        </p:nvSpPr>
        <p:spPr>
          <a:xfrm>
            <a:off x="553548" y="4497479"/>
            <a:ext cx="2078352" cy="771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>
                <a:solidFill>
                  <a:schemeClr val="tx1"/>
                </a:solidFill>
              </a:rPr>
              <a:t>前端通过</a:t>
            </a:r>
            <a:r>
              <a:rPr lang="en-US" altLang="zh-CN" sz="900" dirty="0">
                <a:solidFill>
                  <a:schemeClr val="tx1"/>
                </a:solidFill>
              </a:rPr>
              <a:t>Query </a:t>
            </a:r>
            <a:r>
              <a:rPr lang="en-US" altLang="zh-CN" sz="900">
                <a:solidFill>
                  <a:schemeClr val="tx1"/>
                </a:solidFill>
              </a:rPr>
              <a:t>String </a:t>
            </a:r>
            <a:r>
              <a:rPr lang="zh-CN" altLang="en-US" sz="900">
                <a:solidFill>
                  <a:schemeClr val="tx1"/>
                </a:solidFill>
              </a:rPr>
              <a:t>访问</a:t>
            </a:r>
            <a:r>
              <a:rPr lang="en-US" altLang="zh-CN" sz="900" dirty="0">
                <a:solidFill>
                  <a:schemeClr val="tx1"/>
                </a:solidFill>
              </a:rPr>
              <a:t>API </a:t>
            </a:r>
            <a:r>
              <a:rPr lang="en-US" altLang="zh-CN" sz="900">
                <a:solidFill>
                  <a:schemeClr val="tx1"/>
                </a:solidFill>
              </a:rPr>
              <a:t>Mock </a:t>
            </a:r>
            <a:r>
              <a:rPr lang="zh-CN" altLang="en-US" sz="900">
                <a:solidFill>
                  <a:schemeClr val="tx1"/>
                </a:solidFill>
              </a:rPr>
              <a:t>没有</a:t>
            </a:r>
            <a:r>
              <a:rPr lang="en-US" altLang="zh-CN" sz="900">
                <a:solidFill>
                  <a:schemeClr val="tx1"/>
                </a:solidFill>
              </a:rPr>
              <a:t>Q</a:t>
            </a:r>
            <a:r>
              <a:rPr lang="en-US" altLang="zh-CN" sz="900" dirty="0">
                <a:solidFill>
                  <a:schemeClr val="tx1"/>
                </a:solidFill>
              </a:rPr>
              <a:t>uery String</a:t>
            </a:r>
            <a:r>
              <a:rPr lang="zh-CN" altLang="en-US" sz="900" dirty="0">
                <a:solidFill>
                  <a:schemeClr val="tx1"/>
                </a:solidFill>
              </a:rPr>
              <a:t>的仍然访问目标服务</a:t>
            </a:r>
          </a:p>
        </p:txBody>
      </p:sp>
      <p:sp>
        <p:nvSpPr>
          <p:cNvPr id="14" name="流程图: 数据 13">
            <a:extLst>
              <a:ext uri="{FF2B5EF4-FFF2-40B4-BE49-F238E27FC236}">
                <a16:creationId xmlns:a16="http://schemas.microsoft.com/office/drawing/2014/main" id="{9F202C4F-0FD5-4E1A-A445-5146B4020C91}"/>
              </a:ext>
            </a:extLst>
          </p:cNvPr>
          <p:cNvSpPr/>
          <p:nvPr/>
        </p:nvSpPr>
        <p:spPr>
          <a:xfrm>
            <a:off x="3527344" y="4646721"/>
            <a:ext cx="1581805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前端代码完成</a:t>
            </a:r>
          </a:p>
        </p:txBody>
      </p:sp>
      <p:sp>
        <p:nvSpPr>
          <p:cNvPr id="15" name="流程图: 预定义过程 14">
            <a:extLst>
              <a:ext uri="{FF2B5EF4-FFF2-40B4-BE49-F238E27FC236}">
                <a16:creationId xmlns:a16="http://schemas.microsoft.com/office/drawing/2014/main" id="{D00F7F19-E1DD-43A9-8C66-8D12E1F4E19A}"/>
              </a:ext>
            </a:extLst>
          </p:cNvPr>
          <p:cNvSpPr/>
          <p:nvPr/>
        </p:nvSpPr>
        <p:spPr>
          <a:xfrm>
            <a:off x="5963121" y="4505578"/>
            <a:ext cx="1942544" cy="771474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</a:t>
            </a:r>
            <a:r>
              <a:rPr lang="en-US" altLang="zh-CN" sz="900" dirty="0">
                <a:solidFill>
                  <a:schemeClr val="tx1"/>
                </a:solidFill>
              </a:rPr>
              <a:t>API</a:t>
            </a:r>
            <a:r>
              <a:rPr lang="zh-CN" altLang="en-US" sz="900" dirty="0">
                <a:solidFill>
                  <a:schemeClr val="tx1"/>
                </a:solidFill>
              </a:rPr>
              <a:t>业务逻辑开发完成，通过</a:t>
            </a:r>
            <a:r>
              <a:rPr lang="en-US" altLang="zh-CN" sz="900" dirty="0">
                <a:solidFill>
                  <a:schemeClr val="tx1"/>
                </a:solidFill>
              </a:rPr>
              <a:t>API Portal</a:t>
            </a:r>
            <a:r>
              <a:rPr lang="zh-CN" altLang="en-US" sz="900" dirty="0">
                <a:solidFill>
                  <a:schemeClr val="tx1"/>
                </a:solidFill>
              </a:rPr>
              <a:t>的</a:t>
            </a:r>
            <a:r>
              <a:rPr lang="en-US" altLang="zh-CN" sz="900" dirty="0">
                <a:solidFill>
                  <a:schemeClr val="tx1"/>
                </a:solidFill>
              </a:rPr>
              <a:t>swagger</a:t>
            </a:r>
            <a:r>
              <a:rPr lang="zh-CN" altLang="en-US" sz="900" dirty="0">
                <a:solidFill>
                  <a:schemeClr val="tx1"/>
                </a:solidFill>
              </a:rPr>
              <a:t>文档交互查看接口返回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6" name="流程图: 数据 15">
            <a:extLst>
              <a:ext uri="{FF2B5EF4-FFF2-40B4-BE49-F238E27FC236}">
                <a16:creationId xmlns:a16="http://schemas.microsoft.com/office/drawing/2014/main" id="{8C47C7C4-9BED-4BEF-97E8-03D40D048A1B}"/>
              </a:ext>
            </a:extLst>
          </p:cNvPr>
          <p:cNvSpPr/>
          <p:nvPr/>
        </p:nvSpPr>
        <p:spPr>
          <a:xfrm>
            <a:off x="8551817" y="4646721"/>
            <a:ext cx="1581805" cy="4909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后端代码完成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BA8110-96AE-41A2-944D-370F5AA92EB6}"/>
              </a:ext>
            </a:extLst>
          </p:cNvPr>
          <p:cNvSpPr/>
          <p:nvPr/>
        </p:nvSpPr>
        <p:spPr>
          <a:xfrm>
            <a:off x="8666118" y="5811471"/>
            <a:ext cx="1377968" cy="5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前后端联调测试完成</a:t>
            </a: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36C1A1C7-756A-4602-875E-C9C53BFF38C4}"/>
              </a:ext>
            </a:extLst>
          </p:cNvPr>
          <p:cNvSpPr/>
          <p:nvPr/>
        </p:nvSpPr>
        <p:spPr>
          <a:xfrm>
            <a:off x="7117743" y="5895421"/>
            <a:ext cx="787922" cy="41224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stop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E8EF3C-2674-41FB-BCFC-452AE16943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663440" y="1756063"/>
            <a:ext cx="2540" cy="3147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7A94BC-C865-4060-9DD2-42757AABC7A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398680" y="2316315"/>
            <a:ext cx="939315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F2D72A6-8DF2-4D4A-A858-F623CFA24F6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265805" y="2321510"/>
            <a:ext cx="1522877" cy="56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72E029-9FEB-4053-B6C5-888EC0BB39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7492458" y="2325377"/>
            <a:ext cx="1124881" cy="17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3C346C-73DB-4C89-A890-E02340B20BC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68526" y="2570840"/>
            <a:ext cx="7938" cy="5709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69C6A0E-C4FA-428D-8C25-752C9CB3E79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7883065" y="3547346"/>
            <a:ext cx="604415" cy="90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C121CE-4D1D-4EE6-94A9-D0FD2B4DB0C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5152704" y="3556370"/>
            <a:ext cx="500505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B52601-FEB2-48D8-A7A9-C874AAC6CC64}"/>
              </a:ext>
            </a:extLst>
          </p:cNvPr>
          <p:cNvCxnSpPr>
            <a:cxnSpLocks/>
            <a:stCxn id="11" idx="1"/>
            <a:endCxn id="12" idx="5"/>
          </p:cNvCxnSpPr>
          <p:nvPr/>
        </p:nvCxnSpPr>
        <p:spPr>
          <a:xfrm flipH="1">
            <a:off x="2147013" y="3556371"/>
            <a:ext cx="775835" cy="160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1CD5A6-AC56-44A4-92FC-5F313F99B898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592724" y="3817913"/>
            <a:ext cx="3102" cy="6795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7515C8-6BCA-49C3-B261-5B162C7D948A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2631900" y="4883216"/>
            <a:ext cx="1053625" cy="89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69FB5EF-B5DE-4120-A083-3F9D9C2E4E7B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flipV="1">
            <a:off x="4950969" y="4891315"/>
            <a:ext cx="1012152" cy="8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2A8145D-BAB3-4C84-A752-7B5EEE383F0B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7905665" y="4891315"/>
            <a:ext cx="804333" cy="8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1D138F-32AF-446E-80F6-B1CC49E97C14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9342720" y="5137647"/>
            <a:ext cx="12382" cy="6738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B45743-6B2E-49FE-937B-9055BC00455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7905665" y="6101544"/>
            <a:ext cx="76045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5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9AC1-7BBA-41CD-B1DD-042F4B2F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文档自动部署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123D8C-3CFB-4F02-BA16-3F3EAD56E6F9}"/>
              </a:ext>
            </a:extLst>
          </p:cNvPr>
          <p:cNvSpPr/>
          <p:nvPr/>
        </p:nvSpPr>
        <p:spPr>
          <a:xfrm>
            <a:off x="2708338" y="3066268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F43181-1E2A-4EB3-998F-41320D16A6A5}"/>
              </a:ext>
            </a:extLst>
          </p:cNvPr>
          <p:cNvSpPr/>
          <p:nvPr/>
        </p:nvSpPr>
        <p:spPr>
          <a:xfrm>
            <a:off x="5060373" y="1561736"/>
            <a:ext cx="1309255" cy="5403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注册中心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EE7B83-4C1C-41DD-9C6A-745252E1DC29}"/>
              </a:ext>
            </a:extLst>
          </p:cNvPr>
          <p:cNvSpPr/>
          <p:nvPr/>
        </p:nvSpPr>
        <p:spPr>
          <a:xfrm>
            <a:off x="9024349" y="2629235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BE782F-9005-4F3B-B7A4-CF41025792F8}"/>
              </a:ext>
            </a:extLst>
          </p:cNvPr>
          <p:cNvSpPr/>
          <p:nvPr/>
        </p:nvSpPr>
        <p:spPr>
          <a:xfrm>
            <a:off x="9024349" y="3627857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CFEC7B-FD75-4EEB-A61A-23C6087F91B8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177892" y="2022934"/>
            <a:ext cx="2281380" cy="1086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52DEC2-78DB-46F2-BB54-C8279A6E5325}"/>
              </a:ext>
            </a:extLst>
          </p:cNvPr>
          <p:cNvSpPr/>
          <p:nvPr/>
        </p:nvSpPr>
        <p:spPr>
          <a:xfrm>
            <a:off x="8459272" y="2327563"/>
            <a:ext cx="2026227" cy="2296391"/>
          </a:xfrm>
          <a:prstGeom prst="rect">
            <a:avLst/>
          </a:prstGeom>
          <a:noFill/>
          <a:ln w="2222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4184CD-4436-4CD9-81DB-5EFC071732F5}"/>
              </a:ext>
            </a:extLst>
          </p:cNvPr>
          <p:cNvSpPr txBox="1"/>
          <p:nvPr/>
        </p:nvSpPr>
        <p:spPr>
          <a:xfrm>
            <a:off x="6715583" y="2022934"/>
            <a:ext cx="20262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、启动上传</a:t>
            </a:r>
            <a:r>
              <a:rPr lang="en-US" altLang="zh-CN" sz="1100" dirty="0"/>
              <a:t>swagger</a:t>
            </a:r>
            <a:r>
              <a:rPr lang="zh-CN" altLang="en-US" sz="1100" dirty="0"/>
              <a:t>文件</a:t>
            </a:r>
          </a:p>
        </p:txBody>
      </p:sp>
      <p:pic>
        <p:nvPicPr>
          <p:cNvPr id="16" name="Picture 8" descr="admin icon 的图像结果">
            <a:extLst>
              <a:ext uri="{FF2B5EF4-FFF2-40B4-BE49-F238E27FC236}">
                <a16:creationId xmlns:a16="http://schemas.microsoft.com/office/drawing/2014/main" id="{229BA01A-7707-4D71-B52B-7F5CEECE1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2" y="3245493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C6C9D9E-9F40-48FD-81B1-834F7C74B8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15736" y="3386146"/>
            <a:ext cx="149260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454074-1DFB-456F-9DED-5F59A5D20BA3}"/>
              </a:ext>
            </a:extLst>
          </p:cNvPr>
          <p:cNvSpPr txBox="1"/>
          <p:nvPr/>
        </p:nvSpPr>
        <p:spPr>
          <a:xfrm>
            <a:off x="1172563" y="3083080"/>
            <a:ext cx="157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、界面查看服务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C903852-53F1-45B1-9C94-92CACDCBC50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765198" y="1831900"/>
            <a:ext cx="1295175" cy="1234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1EC102E-B453-44B5-933B-959F0CC9DDB4}"/>
              </a:ext>
            </a:extLst>
          </p:cNvPr>
          <p:cNvSpPr txBox="1"/>
          <p:nvPr/>
        </p:nvSpPr>
        <p:spPr>
          <a:xfrm>
            <a:off x="4270899" y="2449084"/>
            <a:ext cx="1578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、拉取</a:t>
            </a:r>
            <a:r>
              <a:rPr lang="en-US" altLang="zh-CN" sz="1100" dirty="0"/>
              <a:t>swagger</a:t>
            </a:r>
            <a:r>
              <a:rPr lang="zh-CN" altLang="en-US" sz="1100" dirty="0"/>
              <a:t>文档</a:t>
            </a:r>
          </a:p>
        </p:txBody>
      </p:sp>
      <p:sp>
        <p:nvSpPr>
          <p:cNvPr id="24" name="爆炸形: 14 pt  23">
            <a:extLst>
              <a:ext uri="{FF2B5EF4-FFF2-40B4-BE49-F238E27FC236}">
                <a16:creationId xmlns:a16="http://schemas.microsoft.com/office/drawing/2014/main" id="{EF509E36-215D-47F6-955D-92F472A580FC}"/>
              </a:ext>
            </a:extLst>
          </p:cNvPr>
          <p:cNvSpPr/>
          <p:nvPr/>
        </p:nvSpPr>
        <p:spPr>
          <a:xfrm>
            <a:off x="4781550" y="4842163"/>
            <a:ext cx="2628900" cy="108618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避免文档和代码不一致</a:t>
            </a:r>
          </a:p>
        </p:txBody>
      </p:sp>
    </p:spTree>
    <p:extLst>
      <p:ext uri="{BB962C8B-B14F-4D97-AF65-F5344CB8AC3E}">
        <p14:creationId xmlns:p14="http://schemas.microsoft.com/office/powerpoint/2010/main" val="13954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6E1446D-2235-4A0F-907D-1DCDD9F0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6188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发布流程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BB847E-6234-45E3-B5AE-384099D51280}"/>
              </a:ext>
            </a:extLst>
          </p:cNvPr>
          <p:cNvSpPr/>
          <p:nvPr/>
        </p:nvSpPr>
        <p:spPr>
          <a:xfrm>
            <a:off x="5060373" y="1561736"/>
            <a:ext cx="1309255" cy="54032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注册中心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9651C0-6A5A-4BD1-B4C4-A13A6B196DAB}"/>
              </a:ext>
            </a:extLst>
          </p:cNvPr>
          <p:cNvSpPr/>
          <p:nvPr/>
        </p:nvSpPr>
        <p:spPr>
          <a:xfrm>
            <a:off x="9024349" y="2629235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742A043-8835-49B6-BA7F-0D8759E20FA2}"/>
              </a:ext>
            </a:extLst>
          </p:cNvPr>
          <p:cNvSpPr/>
          <p:nvPr/>
        </p:nvSpPr>
        <p:spPr>
          <a:xfrm>
            <a:off x="9024349" y="3627857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F6A7377-C09C-4B55-BF63-5C07A93123BA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6177892" y="2022934"/>
            <a:ext cx="2281380" cy="10861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74E685A-F6DD-4EAE-92A0-7AB0B7CBC948}"/>
              </a:ext>
            </a:extLst>
          </p:cNvPr>
          <p:cNvSpPr/>
          <p:nvPr/>
        </p:nvSpPr>
        <p:spPr>
          <a:xfrm>
            <a:off x="8459272" y="2327563"/>
            <a:ext cx="2026227" cy="2296391"/>
          </a:xfrm>
          <a:prstGeom prst="rect">
            <a:avLst/>
          </a:prstGeom>
          <a:noFill/>
          <a:ln w="2222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36507-C68B-419C-938F-EB62CAF7AF3A}"/>
              </a:ext>
            </a:extLst>
          </p:cNvPr>
          <p:cNvSpPr txBox="1"/>
          <p:nvPr/>
        </p:nvSpPr>
        <p:spPr>
          <a:xfrm>
            <a:off x="6715583" y="2022934"/>
            <a:ext cx="1597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</a:t>
            </a:r>
            <a:r>
              <a:rPr lang="zh-CN" altLang="en-US" sz="1100" dirty="0"/>
              <a:t>、注册包名 和 接口名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9FFF89C-0219-48F3-BF94-3273350C1DA1}"/>
              </a:ext>
            </a:extLst>
          </p:cNvPr>
          <p:cNvSpPr/>
          <p:nvPr/>
        </p:nvSpPr>
        <p:spPr>
          <a:xfrm>
            <a:off x="2614632" y="1520172"/>
            <a:ext cx="1465118" cy="63384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服务治理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2ADB0E-5E4B-45FA-B8A9-440F0A687A3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4079750" y="1831900"/>
            <a:ext cx="980623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8" descr="admin icon 的图像结果">
            <a:extLst>
              <a:ext uri="{FF2B5EF4-FFF2-40B4-BE49-F238E27FC236}">
                <a16:creationId xmlns:a16="http://schemas.microsoft.com/office/drawing/2014/main" id="{95F8D87C-5244-4B8E-A57E-98C08538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78" y="1601634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0A17AF9-9094-4FCD-8742-8BD6A331FEB3}"/>
              </a:ext>
            </a:extLst>
          </p:cNvPr>
          <p:cNvCxnSpPr>
            <a:cxnSpLocks/>
          </p:cNvCxnSpPr>
          <p:nvPr/>
        </p:nvCxnSpPr>
        <p:spPr>
          <a:xfrm flipV="1">
            <a:off x="1634009" y="1829301"/>
            <a:ext cx="980623" cy="519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3B1E4F-C0C4-453B-98ED-B09386542D27}"/>
              </a:ext>
            </a:extLst>
          </p:cNvPr>
          <p:cNvSpPr txBox="1"/>
          <p:nvPr/>
        </p:nvSpPr>
        <p:spPr>
          <a:xfrm>
            <a:off x="3975841" y="1362846"/>
            <a:ext cx="1825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、发布接口到指定网关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8AEA82-F5A4-48AB-838F-D665EE91C5C2}"/>
              </a:ext>
            </a:extLst>
          </p:cNvPr>
          <p:cNvSpPr txBox="1"/>
          <p:nvPr/>
        </p:nvSpPr>
        <p:spPr>
          <a:xfrm>
            <a:off x="1623481" y="1553230"/>
            <a:ext cx="1545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</a:t>
            </a:r>
            <a:r>
              <a:rPr lang="zh-CN" altLang="en-US" sz="1100" dirty="0"/>
              <a:t>、发布接口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E1C5723-F077-4C0B-9146-A1F3785F0F8B}"/>
              </a:ext>
            </a:extLst>
          </p:cNvPr>
          <p:cNvSpPr/>
          <p:nvPr/>
        </p:nvSpPr>
        <p:spPr>
          <a:xfrm>
            <a:off x="2396076" y="4636980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pic>
        <p:nvPicPr>
          <p:cNvPr id="20" name="Picture 8" descr="admin icon 的图像结果">
            <a:extLst>
              <a:ext uri="{FF2B5EF4-FFF2-40B4-BE49-F238E27FC236}">
                <a16:creationId xmlns:a16="http://schemas.microsoft.com/office/drawing/2014/main" id="{390C4537-9656-45AD-9785-1BB01D52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8" y="4726592"/>
            <a:ext cx="460530" cy="4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5F7745-0220-4077-9726-D5642A47685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7518" y="4956857"/>
            <a:ext cx="1368464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96AC9B-679D-4C5C-A3ED-740C9E85B2E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946941" y="2187075"/>
            <a:ext cx="1" cy="24499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15DAB4E-7FBE-438E-BBD3-F57BD61087CB}"/>
              </a:ext>
            </a:extLst>
          </p:cNvPr>
          <p:cNvSpPr/>
          <p:nvPr/>
        </p:nvSpPr>
        <p:spPr>
          <a:xfrm>
            <a:off x="5431971" y="5476535"/>
            <a:ext cx="566057" cy="1079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Gateway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162D6FB-B6BF-4533-8010-E729541C4EAD}"/>
              </a:ext>
            </a:extLst>
          </p:cNvPr>
          <p:cNvCxnSpPr>
            <a:cxnSpLocks/>
            <a:stCxn id="19" idx="3"/>
            <a:endCxn id="38" idx="1"/>
          </p:cNvCxnSpPr>
          <p:nvPr/>
        </p:nvCxnSpPr>
        <p:spPr>
          <a:xfrm>
            <a:off x="3497807" y="4956858"/>
            <a:ext cx="1934164" cy="10596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8741DB5-AA5A-44D2-9D91-7B29B08713EB}"/>
              </a:ext>
            </a:extLst>
          </p:cNvPr>
          <p:cNvSpPr txBox="1"/>
          <p:nvPr/>
        </p:nvSpPr>
        <p:spPr>
          <a:xfrm>
            <a:off x="2946941" y="2741495"/>
            <a:ext cx="314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r>
              <a:rPr lang="zh-CN" altLang="en-US" sz="1100" dirty="0"/>
              <a:t>、拉取服务信息</a:t>
            </a:r>
            <a:r>
              <a:rPr lang="en-US" altLang="zh-CN" sz="1100" dirty="0"/>
              <a:t>/ns/</a:t>
            </a:r>
            <a:r>
              <a:rPr lang="en-US" altLang="zh-CN" sz="1100" dirty="0" err="1"/>
              <a:t>packageName</a:t>
            </a:r>
            <a:r>
              <a:rPr lang="en-US" altLang="zh-CN" sz="1100" dirty="0"/>
              <a:t>/interface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288CD9-BB28-4120-A981-C69020AE3C53}"/>
              </a:ext>
            </a:extLst>
          </p:cNvPr>
          <p:cNvSpPr txBox="1"/>
          <p:nvPr/>
        </p:nvSpPr>
        <p:spPr>
          <a:xfrm>
            <a:off x="827770" y="4516941"/>
            <a:ext cx="167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</a:t>
            </a:r>
            <a:r>
              <a:rPr lang="zh-CN" altLang="en-US" sz="1100" dirty="0"/>
              <a:t>、编辑路由映射、协议以及是否鉴权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A86B09-5EC3-4655-8558-775EB3BA054A}"/>
              </a:ext>
            </a:extLst>
          </p:cNvPr>
          <p:cNvSpPr txBox="1"/>
          <p:nvPr/>
        </p:nvSpPr>
        <p:spPr>
          <a:xfrm>
            <a:off x="3866810" y="4965401"/>
            <a:ext cx="1934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</a:t>
            </a:r>
            <a:r>
              <a:rPr lang="zh-CN" altLang="en-US" sz="1100" dirty="0"/>
              <a:t>、定期同步订阅服务列表</a:t>
            </a:r>
          </a:p>
        </p:txBody>
      </p:sp>
    </p:spTree>
    <p:extLst>
      <p:ext uri="{BB962C8B-B14F-4D97-AF65-F5344CB8AC3E}">
        <p14:creationId xmlns:p14="http://schemas.microsoft.com/office/powerpoint/2010/main" val="274328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15F4-CC4F-47CC-95B9-2392B9B7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0FE53-31DB-4817-927D-98272028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045"/>
            <a:ext cx="12192000" cy="5748700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http://www.mock-server.com/#what-is-mockserver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http://www.infoq.com/cn/articles/auto-test-mock-server/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https://tech.meituan.com/mock-server-in-action.html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06D0-C9F0-4385-8D8F-7034905E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2578389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068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D4C7-79D9-4435-950D-EEFBF32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E6982A-F31A-4CAD-B756-FBD14335ABAB}"/>
              </a:ext>
            </a:extLst>
          </p:cNvPr>
          <p:cNvSpPr/>
          <p:nvPr/>
        </p:nvSpPr>
        <p:spPr>
          <a:xfrm>
            <a:off x="1074695" y="3456807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Web/APP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9C79FD-154D-4FB8-9206-13C8AE7B068D}"/>
              </a:ext>
            </a:extLst>
          </p:cNvPr>
          <p:cNvSpPr/>
          <p:nvPr/>
        </p:nvSpPr>
        <p:spPr>
          <a:xfrm>
            <a:off x="3513652" y="1724019"/>
            <a:ext cx="880872" cy="42976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Fire</a:t>
            </a:r>
          </a:p>
          <a:p>
            <a:pPr algn="ctr"/>
            <a:r>
              <a:rPr lang="en-US" altLang="zh-CN" dirty="0"/>
              <a:t>wall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47D7BC-A6CD-4223-9AD3-7087E8475922}"/>
              </a:ext>
            </a:extLst>
          </p:cNvPr>
          <p:cNvSpPr/>
          <p:nvPr/>
        </p:nvSpPr>
        <p:spPr>
          <a:xfrm>
            <a:off x="5596405" y="3210574"/>
            <a:ext cx="269138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en-US" altLang="zh-CN" dirty="0" err="1"/>
              <a:t>GateWay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539629-8A5E-4BDE-B811-AAA7556796D3}"/>
              </a:ext>
            </a:extLst>
          </p:cNvPr>
          <p:cNvSpPr/>
          <p:nvPr/>
        </p:nvSpPr>
        <p:spPr>
          <a:xfrm>
            <a:off x="9365255" y="2024088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SOA1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CED5B6-577F-4562-954D-087E78C228E4}"/>
              </a:ext>
            </a:extLst>
          </p:cNvPr>
          <p:cNvSpPr/>
          <p:nvPr/>
        </p:nvSpPr>
        <p:spPr>
          <a:xfrm>
            <a:off x="9365255" y="5189595"/>
            <a:ext cx="1380744" cy="832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SOAn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81DDDD-4B50-4BD6-8304-F548F646544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55439" y="3872859"/>
            <a:ext cx="3140966" cy="49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576D81-80C8-4F1D-B6D7-8A2CF3C2773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287789" y="2440140"/>
            <a:ext cx="1077466" cy="1411802"/>
          </a:xfrm>
          <a:prstGeom prst="straightConnector1">
            <a:avLst/>
          </a:prstGeom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B0C298-AFEB-4E2E-900C-E37F1E1E2A9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287789" y="3873356"/>
            <a:ext cx="1077466" cy="1732291"/>
          </a:xfrm>
          <a:prstGeom prst="straightConnector1">
            <a:avLst/>
          </a:prstGeom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挑战</a:t>
            </a:r>
          </a:p>
        </p:txBody>
      </p:sp>
      <p:pic>
        <p:nvPicPr>
          <p:cNvPr id="1028" name="Picture 4" descr="https://timgsa.baidu.com/timg?image&amp;quality=80&amp;size=b9999_10000&amp;sec=1513955432414&amp;di=1bcc0b979a5a7881ef8aa32c4bdc4d5c&amp;imgtype=0&amp;src=http%3A%2F%2Fscimg.jb51.net%2Fallimg%2F150617%2F14-15061F92J4L6.jpg">
            <a:extLst>
              <a:ext uri="{FF2B5EF4-FFF2-40B4-BE49-F238E27FC236}">
                <a16:creationId xmlns:a16="http://schemas.microsoft.com/office/drawing/2014/main" id="{CF506694-73BE-4E9B-8453-0D377175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21" y="3097356"/>
            <a:ext cx="1651288" cy="16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ABF1312A-EF84-43DB-B779-D5DC638A06FF}"/>
              </a:ext>
            </a:extLst>
          </p:cNvPr>
          <p:cNvSpPr/>
          <p:nvPr/>
        </p:nvSpPr>
        <p:spPr>
          <a:xfrm>
            <a:off x="7429499" y="1361569"/>
            <a:ext cx="2990408" cy="1325563"/>
          </a:xfrm>
          <a:prstGeom prst="wedgeEllipseCallout">
            <a:avLst>
              <a:gd name="adj1" fmla="val -50331"/>
              <a:gd name="adj2" fmla="val 7244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Web API</a:t>
            </a:r>
            <a:r>
              <a:rPr lang="zh-CN" altLang="en-US" dirty="0">
                <a:solidFill>
                  <a:schemeClr val="tx1"/>
                </a:solidFill>
              </a:rPr>
              <a:t>风格各异，</a:t>
            </a:r>
            <a:r>
              <a:rPr lang="en-US" altLang="zh-CN" dirty="0">
                <a:solidFill>
                  <a:schemeClr val="tx1"/>
                </a:solidFill>
              </a:rPr>
              <a:t>restful</a:t>
            </a:r>
            <a:r>
              <a:rPr lang="zh-CN" altLang="en-US" dirty="0">
                <a:solidFill>
                  <a:schemeClr val="tx1"/>
                </a:solidFill>
              </a:rPr>
              <a:t>的，</a:t>
            </a:r>
            <a:r>
              <a:rPr lang="en-US" altLang="zh-CN" dirty="0">
                <a:solidFill>
                  <a:schemeClr val="tx1"/>
                </a:solidFill>
              </a:rPr>
              <a:t>JSON-RPC</a:t>
            </a:r>
            <a:r>
              <a:rPr lang="zh-CN" altLang="en-US" dirty="0">
                <a:solidFill>
                  <a:schemeClr val="tx1"/>
                </a:solidFill>
              </a:rPr>
              <a:t>的，设计规范？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695D079E-4FC2-462E-B8C5-317A2940145A}"/>
              </a:ext>
            </a:extLst>
          </p:cNvPr>
          <p:cNvSpPr/>
          <p:nvPr/>
        </p:nvSpPr>
        <p:spPr>
          <a:xfrm>
            <a:off x="1380258" y="1475869"/>
            <a:ext cx="2753591" cy="1325563"/>
          </a:xfrm>
          <a:prstGeom prst="wedgeEllipseCallout">
            <a:avLst>
              <a:gd name="adj1" fmla="val 44449"/>
              <a:gd name="adj2" fmla="val 7716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Web API</a:t>
            </a:r>
            <a:r>
              <a:rPr lang="zh-CN" altLang="en-US" dirty="0">
                <a:solidFill>
                  <a:schemeClr val="tx1"/>
                </a:solidFill>
              </a:rPr>
              <a:t>层写业务逻辑，甚至直接访问数据库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AD73444-9268-4E50-8B63-692908DF5E18}"/>
              </a:ext>
            </a:extLst>
          </p:cNvPr>
          <p:cNvSpPr/>
          <p:nvPr/>
        </p:nvSpPr>
        <p:spPr>
          <a:xfrm>
            <a:off x="1380258" y="5014694"/>
            <a:ext cx="2753591" cy="1325563"/>
          </a:xfrm>
          <a:prstGeom prst="wedgeEllipseCallout">
            <a:avLst>
              <a:gd name="adj1" fmla="val 37280"/>
              <a:gd name="adj2" fmla="val -800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API</a:t>
            </a:r>
            <a:r>
              <a:rPr lang="zh-CN" altLang="en-US">
                <a:solidFill>
                  <a:schemeClr val="tx1"/>
                </a:solidFill>
              </a:rPr>
              <a:t>文档</a:t>
            </a:r>
            <a:r>
              <a:rPr lang="zh-CN" altLang="en-US" dirty="0">
                <a:solidFill>
                  <a:schemeClr val="tx1"/>
                </a:solidFill>
              </a:rPr>
              <a:t>过时，不能反映代码情况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A06D7D42-1567-47A2-8C6F-53BD5C06013B}"/>
              </a:ext>
            </a:extLst>
          </p:cNvPr>
          <p:cNvSpPr/>
          <p:nvPr/>
        </p:nvSpPr>
        <p:spPr>
          <a:xfrm>
            <a:off x="7278830" y="5014694"/>
            <a:ext cx="2841915" cy="1325563"/>
          </a:xfrm>
          <a:prstGeom prst="wedgeEllipseCallout">
            <a:avLst>
              <a:gd name="adj1" fmla="val -41589"/>
              <a:gd name="adj2" fmla="val -9230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前后端开发不同步，前端等后端</a:t>
            </a:r>
          </a:p>
        </p:txBody>
      </p:sp>
    </p:spTree>
    <p:extLst>
      <p:ext uri="{BB962C8B-B14F-4D97-AF65-F5344CB8AC3E}">
        <p14:creationId xmlns:p14="http://schemas.microsoft.com/office/powerpoint/2010/main" val="329465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网关需求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098CB-2E29-4C04-A3F6-CD6E517F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到</a:t>
            </a:r>
            <a:r>
              <a:rPr lang="en-US" altLang="zh-CN" dirty="0"/>
              <a:t>SOA</a:t>
            </a:r>
            <a:r>
              <a:rPr lang="zh-CN" altLang="en-US" dirty="0"/>
              <a:t>服务的映射</a:t>
            </a:r>
            <a:endParaRPr lang="en-US" altLang="zh-CN" dirty="0"/>
          </a:p>
          <a:p>
            <a:r>
              <a:rPr lang="zh-CN" altLang="en-US" dirty="0"/>
              <a:t>认证和鉴权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部署和运行</a:t>
            </a:r>
            <a:endParaRPr lang="en-US" altLang="zh-CN" dirty="0"/>
          </a:p>
          <a:p>
            <a:r>
              <a:rPr lang="en-US" altLang="zh-CN" dirty="0"/>
              <a:t>API </a:t>
            </a:r>
            <a:r>
              <a:rPr lang="zh-CN" altLang="en-US" dirty="0"/>
              <a:t>拼接裁剪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en-US" altLang="zh-CN" dirty="0"/>
              <a:t>Mock API</a:t>
            </a:r>
          </a:p>
          <a:p>
            <a:r>
              <a:rPr lang="zh-CN" altLang="en-US" dirty="0"/>
              <a:t>限流</a:t>
            </a:r>
            <a:endParaRPr lang="en-US" altLang="zh-CN" dirty="0"/>
          </a:p>
          <a:p>
            <a:r>
              <a:rPr lang="zh-CN" altLang="en-US" dirty="0"/>
              <a:t>反爬</a:t>
            </a:r>
            <a:endParaRPr lang="en-US" altLang="zh-CN" dirty="0"/>
          </a:p>
          <a:p>
            <a:r>
              <a:rPr lang="zh-CN" altLang="en-US" dirty="0"/>
              <a:t>灰度</a:t>
            </a:r>
            <a:r>
              <a:rPr lang="en-US" altLang="zh-CN" dirty="0"/>
              <a:t>/AB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52095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产品技术方案原则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7BD395-615A-416B-8EB9-AA62512C0332}"/>
              </a:ext>
            </a:extLst>
          </p:cNvPr>
          <p:cNvSpPr/>
          <p:nvPr/>
        </p:nvSpPr>
        <p:spPr>
          <a:xfrm>
            <a:off x="1488234" y="1795204"/>
            <a:ext cx="8996191" cy="994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稳定性、性能、高可用、容错性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9BBF33-A49E-4BEA-BDF0-20ABF0DE7303}"/>
              </a:ext>
            </a:extLst>
          </p:cNvPr>
          <p:cNvSpPr/>
          <p:nvPr/>
        </p:nvSpPr>
        <p:spPr>
          <a:xfrm>
            <a:off x="1488235" y="3408219"/>
            <a:ext cx="8996192" cy="931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DevOps </a:t>
            </a:r>
            <a:r>
              <a:rPr lang="zh-CN" altLang="en-US" sz="2800" dirty="0"/>
              <a:t>中心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A29181-F5CD-4C7F-A16B-C3E9413FE449}"/>
              </a:ext>
            </a:extLst>
          </p:cNvPr>
          <p:cNvSpPr/>
          <p:nvPr/>
        </p:nvSpPr>
        <p:spPr>
          <a:xfrm>
            <a:off x="1488234" y="4958280"/>
            <a:ext cx="1712164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自动化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D56B10-5147-44E1-9B12-A648390DA4C2}"/>
              </a:ext>
            </a:extLst>
          </p:cNvPr>
          <p:cNvSpPr/>
          <p:nvPr/>
        </p:nvSpPr>
        <p:spPr>
          <a:xfrm>
            <a:off x="3601053" y="4958280"/>
            <a:ext cx="249494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代码即文档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47E1DD-2BDA-48E4-B0A3-B2A0517F3EAA}"/>
              </a:ext>
            </a:extLst>
          </p:cNvPr>
          <p:cNvSpPr/>
          <p:nvPr/>
        </p:nvSpPr>
        <p:spPr>
          <a:xfrm>
            <a:off x="6496655" y="4958280"/>
            <a:ext cx="178836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用户体验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9887CB-1508-4FFA-A5C8-6A2A4951737F}"/>
              </a:ext>
            </a:extLst>
          </p:cNvPr>
          <p:cNvSpPr/>
          <p:nvPr/>
        </p:nvSpPr>
        <p:spPr>
          <a:xfrm>
            <a:off x="8696058" y="4945720"/>
            <a:ext cx="1788367" cy="93119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/>
              <a:t>功能需求</a:t>
            </a:r>
          </a:p>
        </p:txBody>
      </p:sp>
    </p:spTree>
    <p:extLst>
      <p:ext uri="{BB962C8B-B14F-4D97-AF65-F5344CB8AC3E}">
        <p14:creationId xmlns:p14="http://schemas.microsoft.com/office/powerpoint/2010/main" val="64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5"/>
            <a:ext cx="10515600" cy="1325563"/>
          </a:xfrm>
        </p:spPr>
        <p:txBody>
          <a:bodyPr/>
          <a:lstStyle/>
          <a:p>
            <a:r>
              <a:rPr lang="zh-CN" altLang="en-US" dirty="0"/>
              <a:t>生命周期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62B5D6-A422-4BA5-9983-6C7C9CD76E1F}"/>
              </a:ext>
            </a:extLst>
          </p:cNvPr>
          <p:cNvSpPr/>
          <p:nvPr/>
        </p:nvSpPr>
        <p:spPr>
          <a:xfrm>
            <a:off x="2245778" y="1586632"/>
            <a:ext cx="3775587" cy="22252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F23849-7228-4CCB-AE14-CE43D18C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634" y="1908921"/>
            <a:ext cx="1855392" cy="1627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zh-CN" altLang="en-US" sz="1600" dirty="0"/>
              <a:t>文档</a:t>
            </a:r>
            <a:endParaRPr lang="en-US" altLang="zh-CN" sz="1600" dirty="0"/>
          </a:p>
          <a:p>
            <a:r>
              <a:rPr lang="en-US" altLang="zh-CN" sz="1600" dirty="0"/>
              <a:t>Mock</a:t>
            </a:r>
            <a:endParaRPr lang="zh-CN" altLang="en-US" sz="16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681A19-025F-4D1F-8DFB-7B75BB9A6008}"/>
              </a:ext>
            </a:extLst>
          </p:cNvPr>
          <p:cNvSpPr/>
          <p:nvPr/>
        </p:nvSpPr>
        <p:spPr>
          <a:xfrm>
            <a:off x="6021365" y="1586632"/>
            <a:ext cx="3775587" cy="22252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56FD96F-9886-4869-B528-5D5784A39DB3}"/>
              </a:ext>
            </a:extLst>
          </p:cNvPr>
          <p:cNvSpPr txBox="1">
            <a:spLocks/>
          </p:cNvSpPr>
          <p:nvPr/>
        </p:nvSpPr>
        <p:spPr>
          <a:xfrm>
            <a:off x="7094870" y="1908922"/>
            <a:ext cx="2381642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sz="1600" dirty="0"/>
              <a:t>访问权限</a:t>
            </a:r>
            <a:endParaRPr lang="en-US" altLang="zh-CN" sz="1600" dirty="0"/>
          </a:p>
          <a:p>
            <a:r>
              <a:rPr lang="zh-CN" altLang="en-US" sz="1600" dirty="0"/>
              <a:t>限流</a:t>
            </a:r>
            <a:endParaRPr lang="en-US" altLang="zh-CN" sz="1600" dirty="0"/>
          </a:p>
          <a:p>
            <a:r>
              <a:rPr lang="zh-CN" altLang="en-US" sz="1600" dirty="0"/>
              <a:t>灰度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00B119-4CA0-4944-BE7C-A325A21C3F6B}"/>
              </a:ext>
            </a:extLst>
          </p:cNvPr>
          <p:cNvSpPr/>
          <p:nvPr/>
        </p:nvSpPr>
        <p:spPr>
          <a:xfrm>
            <a:off x="2245778" y="3811847"/>
            <a:ext cx="3775587" cy="22252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433C0D7-EF98-47FE-BC5E-418F0FBFF477}"/>
              </a:ext>
            </a:extLst>
          </p:cNvPr>
          <p:cNvSpPr txBox="1">
            <a:spLocks/>
          </p:cNvSpPr>
          <p:nvPr/>
        </p:nvSpPr>
        <p:spPr>
          <a:xfrm>
            <a:off x="3613634" y="4071443"/>
            <a:ext cx="1782656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运维</a:t>
            </a:r>
            <a:endParaRPr lang="en-US" altLang="zh-CN" dirty="0"/>
          </a:p>
          <a:p>
            <a:r>
              <a:rPr lang="zh-CN" altLang="en-US" sz="1600" dirty="0"/>
              <a:t>监控管理</a:t>
            </a:r>
            <a:endParaRPr lang="en-US" altLang="zh-CN" sz="1600" dirty="0"/>
          </a:p>
          <a:p>
            <a:r>
              <a:rPr lang="zh-CN" altLang="en-US" sz="1600" dirty="0"/>
              <a:t>部署扩容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790946-D820-4AF0-839C-A5C0289B0EB2}"/>
              </a:ext>
            </a:extLst>
          </p:cNvPr>
          <p:cNvSpPr/>
          <p:nvPr/>
        </p:nvSpPr>
        <p:spPr>
          <a:xfrm>
            <a:off x="6021365" y="3824146"/>
            <a:ext cx="3775587" cy="22252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14AA0BB-83F1-4E56-86C1-92E1B6CE2276}"/>
              </a:ext>
            </a:extLst>
          </p:cNvPr>
          <p:cNvSpPr txBox="1">
            <a:spLocks/>
          </p:cNvSpPr>
          <p:nvPr/>
        </p:nvSpPr>
        <p:spPr>
          <a:xfrm>
            <a:off x="7130179" y="4071443"/>
            <a:ext cx="2277733" cy="162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API</a:t>
            </a:r>
            <a:r>
              <a:rPr lang="zh-CN" altLang="en-US" dirty="0"/>
              <a:t>网关服务</a:t>
            </a:r>
            <a:endParaRPr lang="en-US" altLang="zh-CN" dirty="0"/>
          </a:p>
          <a:p>
            <a:r>
              <a:rPr lang="zh-CN" altLang="en-US" sz="1600" dirty="0"/>
              <a:t>认证鉴权</a:t>
            </a:r>
            <a:endParaRPr lang="en-US" altLang="zh-CN" sz="1600" dirty="0"/>
          </a:p>
          <a:p>
            <a:r>
              <a:rPr lang="zh-CN" altLang="en-US" sz="1600" dirty="0"/>
              <a:t>协议转换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B02154-A48D-43BF-90CE-1EC0D9612817}"/>
              </a:ext>
            </a:extLst>
          </p:cNvPr>
          <p:cNvSpPr/>
          <p:nvPr/>
        </p:nvSpPr>
        <p:spPr>
          <a:xfrm>
            <a:off x="5202773" y="3150116"/>
            <a:ext cx="1782656" cy="12573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16289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EE901-E8CF-41C3-A79F-C717DF0712E1}"/>
              </a:ext>
            </a:extLst>
          </p:cNvPr>
          <p:cNvSpPr/>
          <p:nvPr/>
        </p:nvSpPr>
        <p:spPr>
          <a:xfrm>
            <a:off x="5694440" y="1614599"/>
            <a:ext cx="3156154" cy="25126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48"/>
            <a:ext cx="10515600" cy="1325563"/>
          </a:xfrm>
        </p:spPr>
        <p:txBody>
          <a:bodyPr/>
          <a:lstStyle/>
          <a:p>
            <a:r>
              <a:rPr lang="zh-CN" altLang="en-US" dirty="0"/>
              <a:t>产品规划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641E86-D6F8-4B85-9AC4-F7B73478F257}"/>
              </a:ext>
            </a:extLst>
          </p:cNvPr>
          <p:cNvSpPr/>
          <p:nvPr/>
        </p:nvSpPr>
        <p:spPr>
          <a:xfrm>
            <a:off x="2443206" y="1628342"/>
            <a:ext cx="3156154" cy="25126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34EE6D-BF77-429B-A8C0-D6C697D1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205" y="1628342"/>
            <a:ext cx="2170359" cy="2330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文档</a:t>
            </a:r>
            <a:endParaRPr lang="en-US" altLang="zh-CN" sz="1600" dirty="0"/>
          </a:p>
          <a:p>
            <a:r>
              <a:rPr lang="en-US" altLang="zh-CN" sz="1600" dirty="0"/>
              <a:t>API Mock</a:t>
            </a:r>
          </a:p>
          <a:p>
            <a:r>
              <a:rPr lang="zh-CN" altLang="en-US" sz="1600" dirty="0"/>
              <a:t>访问权限</a:t>
            </a:r>
            <a:endParaRPr lang="en-US" altLang="zh-CN" sz="1600" dirty="0"/>
          </a:p>
          <a:p>
            <a:r>
              <a:rPr lang="zh-CN" altLang="en-US" sz="1600" dirty="0"/>
              <a:t>限流</a:t>
            </a:r>
            <a:r>
              <a:rPr lang="en-US" altLang="zh-CN" sz="1600" dirty="0"/>
              <a:t>&amp;</a:t>
            </a:r>
            <a:r>
              <a:rPr lang="zh-CN" altLang="en-US" sz="1600" dirty="0"/>
              <a:t>灰度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拼接裁剪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698E9AF-4BFE-4A65-8466-038FD59CC934}"/>
              </a:ext>
            </a:extLst>
          </p:cNvPr>
          <p:cNvSpPr txBox="1">
            <a:spLocks/>
          </p:cNvSpPr>
          <p:nvPr/>
        </p:nvSpPr>
        <p:spPr>
          <a:xfrm>
            <a:off x="5704831" y="1677279"/>
            <a:ext cx="2285778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 err="1"/>
              <a:t>Zuul</a:t>
            </a:r>
            <a:r>
              <a:rPr lang="en-US" altLang="zh-CN" sz="3000" dirty="0"/>
              <a:t> Cluster</a:t>
            </a:r>
          </a:p>
          <a:p>
            <a:r>
              <a:rPr lang="zh-CN" altLang="en-US" sz="1600" dirty="0"/>
              <a:t>认证鉴权</a:t>
            </a:r>
            <a:endParaRPr lang="en-US" altLang="zh-CN" sz="1600" dirty="0"/>
          </a:p>
          <a:p>
            <a:r>
              <a:rPr lang="zh-CN" altLang="en-US" sz="1600" dirty="0"/>
              <a:t>协议转换</a:t>
            </a:r>
            <a:endParaRPr lang="en-US" altLang="zh-CN" sz="1600" dirty="0"/>
          </a:p>
          <a:p>
            <a:r>
              <a:rPr lang="zh-CN" altLang="en-US" sz="1600" dirty="0"/>
              <a:t>监控告警</a:t>
            </a:r>
            <a:endParaRPr lang="en-US" altLang="zh-CN" sz="1600" dirty="0"/>
          </a:p>
          <a:p>
            <a:r>
              <a:rPr lang="zh-CN" altLang="en-US" sz="1600" dirty="0"/>
              <a:t>部署扩容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拼接裁剪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939414-C247-47DC-BFC2-DF512E624FCC}"/>
              </a:ext>
            </a:extLst>
          </p:cNvPr>
          <p:cNvSpPr/>
          <p:nvPr/>
        </p:nvSpPr>
        <p:spPr>
          <a:xfrm>
            <a:off x="2443204" y="4210206"/>
            <a:ext cx="3156154" cy="2512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A0BCF8-4D90-48C7-AF87-EE8E6621687C}"/>
              </a:ext>
            </a:extLst>
          </p:cNvPr>
          <p:cNvSpPr/>
          <p:nvPr/>
        </p:nvSpPr>
        <p:spPr>
          <a:xfrm>
            <a:off x="5704831" y="4210206"/>
            <a:ext cx="3156154" cy="25126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D04730-192A-4293-9B2C-C6129DAC4B1D}"/>
              </a:ext>
            </a:extLst>
          </p:cNvPr>
          <p:cNvSpPr txBox="1">
            <a:spLocks/>
          </p:cNvSpPr>
          <p:nvPr/>
        </p:nvSpPr>
        <p:spPr>
          <a:xfrm>
            <a:off x="2466558" y="4220474"/>
            <a:ext cx="2458733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/>
              <a:t>Mock Server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Case</a:t>
            </a:r>
            <a:r>
              <a:rPr lang="zh-CN" altLang="en-US" sz="1600" dirty="0"/>
              <a:t>管理</a:t>
            </a:r>
            <a:endParaRPr lang="en-US" altLang="zh-CN" sz="1600" dirty="0"/>
          </a:p>
          <a:p>
            <a:r>
              <a:rPr lang="zh-CN" altLang="en-US" sz="1600" dirty="0"/>
              <a:t>自动化生成</a:t>
            </a:r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case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API</a:t>
            </a:r>
          </a:p>
          <a:p>
            <a:r>
              <a:rPr lang="en-US" altLang="zh-CN" sz="1600" dirty="0"/>
              <a:t>Mock</a:t>
            </a:r>
            <a:r>
              <a:rPr lang="zh-CN" altLang="en-US" sz="1600" dirty="0"/>
              <a:t> </a:t>
            </a:r>
            <a:r>
              <a:rPr lang="en-US" altLang="zh-CN" sz="1600" dirty="0"/>
              <a:t>SOA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EFE3901-01BA-457F-B9CD-2FD2D4FAE261}"/>
              </a:ext>
            </a:extLst>
          </p:cNvPr>
          <p:cNvSpPr txBox="1">
            <a:spLocks/>
          </p:cNvSpPr>
          <p:nvPr/>
        </p:nvSpPr>
        <p:spPr>
          <a:xfrm>
            <a:off x="5704831" y="4220474"/>
            <a:ext cx="2503987" cy="2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/>
              <a:t>API Robot</a:t>
            </a:r>
          </a:p>
          <a:p>
            <a:r>
              <a:rPr lang="en-US" altLang="zh-CN" sz="1600" dirty="0"/>
              <a:t>API </a:t>
            </a:r>
            <a:r>
              <a:rPr lang="zh-CN" altLang="en-US" sz="1600" dirty="0"/>
              <a:t>回归测试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 测试数据自动生成</a:t>
            </a:r>
            <a:endParaRPr lang="en-US" altLang="zh-CN" sz="1600" dirty="0"/>
          </a:p>
          <a:p>
            <a:r>
              <a:rPr lang="en-US" altLang="zh-CN" sz="1600" dirty="0"/>
              <a:t>API </a:t>
            </a:r>
            <a:r>
              <a:rPr lang="zh-CN" altLang="en-US" sz="1600" dirty="0"/>
              <a:t>测试脚本</a:t>
            </a:r>
            <a:endParaRPr lang="en-US" altLang="zh-CN" sz="1600" dirty="0"/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代码覆盖率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955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E2640-7919-4FA3-A8EC-EDCF45A9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1AFB4B-DF16-498F-9D35-62231B17ED68}"/>
              </a:ext>
            </a:extLst>
          </p:cNvPr>
          <p:cNvSpPr/>
          <p:nvPr/>
        </p:nvSpPr>
        <p:spPr>
          <a:xfrm>
            <a:off x="3191545" y="1550324"/>
            <a:ext cx="102381" cy="429768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5103D5-02D4-4AFD-B53E-B2D20CB6C68B}"/>
              </a:ext>
            </a:extLst>
          </p:cNvPr>
          <p:cNvSpPr/>
          <p:nvPr/>
        </p:nvSpPr>
        <p:spPr>
          <a:xfrm>
            <a:off x="8799171" y="1550324"/>
            <a:ext cx="102381" cy="4297680"/>
          </a:xfrm>
          <a:prstGeom prst="rect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Picture 6" descr="Chrome logo 的图像结果">
            <a:extLst>
              <a:ext uri="{FF2B5EF4-FFF2-40B4-BE49-F238E27FC236}">
                <a16:creationId xmlns:a16="http://schemas.microsoft.com/office/drawing/2014/main" id="{8EA6218E-F2B9-4403-8AA6-5073FAAB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87" y="1593219"/>
            <a:ext cx="779416" cy="7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afri logo 的图像结果">
            <a:extLst>
              <a:ext uri="{FF2B5EF4-FFF2-40B4-BE49-F238E27FC236}">
                <a16:creationId xmlns:a16="http://schemas.microsoft.com/office/drawing/2014/main" id="{ED2D2631-A915-4422-B6A9-B5E3A8EB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05" y="3935229"/>
            <a:ext cx="859033" cy="8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“nginx icon”的图片搜索结果">
            <a:extLst>
              <a:ext uri="{FF2B5EF4-FFF2-40B4-BE49-F238E27FC236}">
                <a16:creationId xmlns:a16="http://schemas.microsoft.com/office/drawing/2014/main" id="{B63FCD82-03F0-476C-9B22-DF4A091A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54" y="2540430"/>
            <a:ext cx="758825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D5F869-14D5-49C7-80C3-A849ACC29D20}"/>
              </a:ext>
            </a:extLst>
          </p:cNvPr>
          <p:cNvCxnSpPr>
            <a:cxnSpLocks/>
          </p:cNvCxnSpPr>
          <p:nvPr/>
        </p:nvCxnSpPr>
        <p:spPr>
          <a:xfrm>
            <a:off x="2367141" y="2032908"/>
            <a:ext cx="1113822" cy="741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3F2785-8CD0-4022-A705-9BEE9BEF1273}"/>
              </a:ext>
            </a:extLst>
          </p:cNvPr>
          <p:cNvCxnSpPr>
            <a:cxnSpLocks/>
          </p:cNvCxnSpPr>
          <p:nvPr/>
        </p:nvCxnSpPr>
        <p:spPr>
          <a:xfrm flipV="1">
            <a:off x="2380572" y="3127659"/>
            <a:ext cx="1079609" cy="105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7649353-C4BD-48D1-BD1A-5BB7E7A3EEDF}"/>
              </a:ext>
            </a:extLst>
          </p:cNvPr>
          <p:cNvSpPr/>
          <p:nvPr/>
        </p:nvSpPr>
        <p:spPr>
          <a:xfrm>
            <a:off x="5257254" y="2357156"/>
            <a:ext cx="566057" cy="10798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Gateway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23D311-DD47-4AD4-A998-49A5A197C6F0}"/>
              </a:ext>
            </a:extLst>
          </p:cNvPr>
          <p:cNvCxnSpPr>
            <a:cxnSpLocks/>
          </p:cNvCxnSpPr>
          <p:nvPr/>
        </p:nvCxnSpPr>
        <p:spPr>
          <a:xfrm>
            <a:off x="4341379" y="2869568"/>
            <a:ext cx="801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6449810-A970-4A12-B934-697ADA043A99}"/>
              </a:ext>
            </a:extLst>
          </p:cNvPr>
          <p:cNvSpPr/>
          <p:nvPr/>
        </p:nvSpPr>
        <p:spPr>
          <a:xfrm>
            <a:off x="3343780" y="4999969"/>
            <a:ext cx="1132602" cy="6213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Robot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432B5D-49B1-4BF0-8939-6700515ED94C}"/>
              </a:ext>
            </a:extLst>
          </p:cNvPr>
          <p:cNvCxnSpPr>
            <a:cxnSpLocks/>
          </p:cNvCxnSpPr>
          <p:nvPr/>
        </p:nvCxnSpPr>
        <p:spPr>
          <a:xfrm flipV="1">
            <a:off x="3991247" y="3437019"/>
            <a:ext cx="0" cy="143688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0C6953-05A4-4583-BD29-802D3BDDE62F}"/>
              </a:ext>
            </a:extLst>
          </p:cNvPr>
          <p:cNvSpPr txBox="1"/>
          <p:nvPr/>
        </p:nvSpPr>
        <p:spPr>
          <a:xfrm>
            <a:off x="3457312" y="4117996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发送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测试请求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3779932-7F3F-4C5B-865F-EB7D5C44B44F}"/>
              </a:ext>
            </a:extLst>
          </p:cNvPr>
          <p:cNvSpPr/>
          <p:nvPr/>
        </p:nvSpPr>
        <p:spPr>
          <a:xfrm>
            <a:off x="6999783" y="4965339"/>
            <a:ext cx="1101731" cy="639755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Portal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B647A57-4803-4B61-91C6-74D39D42864E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4476382" y="5285217"/>
            <a:ext cx="2523401" cy="254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03CBD0-4FEF-4446-8800-1E522E92FD26}"/>
              </a:ext>
            </a:extLst>
          </p:cNvPr>
          <p:cNvSpPr txBox="1"/>
          <p:nvPr/>
        </p:nvSpPr>
        <p:spPr>
          <a:xfrm>
            <a:off x="4978790" y="5277714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获取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定义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8AEEC22-930F-4FBB-9923-E9D3998B1FA7}"/>
              </a:ext>
            </a:extLst>
          </p:cNvPr>
          <p:cNvSpPr/>
          <p:nvPr/>
        </p:nvSpPr>
        <p:spPr>
          <a:xfrm>
            <a:off x="6919237" y="3320810"/>
            <a:ext cx="1182277" cy="639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Mock Server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15E070-0E9B-43F7-95AA-33A8A0BF2CF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540283" y="3437019"/>
            <a:ext cx="1439026" cy="16782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C2EEFC6-A727-4B0D-BA88-49050A3AADAF}"/>
              </a:ext>
            </a:extLst>
          </p:cNvPr>
          <p:cNvSpPr txBox="1"/>
          <p:nvPr/>
        </p:nvSpPr>
        <p:spPr>
          <a:xfrm>
            <a:off x="5199713" y="4308714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获取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部署信息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F091C8-19B5-4D11-A3E9-B639BF7E5A5D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H="1" flipV="1">
            <a:off x="7510376" y="3960566"/>
            <a:ext cx="40273" cy="10047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66A9D5B-0873-4D53-BFE6-57B02193669A}"/>
              </a:ext>
            </a:extLst>
          </p:cNvPr>
          <p:cNvSpPr txBox="1"/>
          <p:nvPr/>
        </p:nvSpPr>
        <p:spPr>
          <a:xfrm>
            <a:off x="7474362" y="4288775"/>
            <a:ext cx="1234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定义</a:t>
            </a:r>
            <a:r>
              <a:rPr lang="en-US" altLang="zh-CN" sz="1100" dirty="0"/>
              <a:t>mock case</a:t>
            </a:r>
            <a:endParaRPr lang="zh-CN" altLang="en-US" sz="1100" dirty="0"/>
          </a:p>
        </p:txBody>
      </p:sp>
      <p:sp>
        <p:nvSpPr>
          <p:cNvPr id="41" name="箭头: 燕尾形 40">
            <a:extLst>
              <a:ext uri="{FF2B5EF4-FFF2-40B4-BE49-F238E27FC236}">
                <a16:creationId xmlns:a16="http://schemas.microsoft.com/office/drawing/2014/main" id="{64FFBF3C-5BE7-48AC-8120-3E71BD7A882D}"/>
              </a:ext>
            </a:extLst>
          </p:cNvPr>
          <p:cNvSpPr/>
          <p:nvPr/>
        </p:nvSpPr>
        <p:spPr>
          <a:xfrm>
            <a:off x="6135041" y="2735680"/>
            <a:ext cx="3445385" cy="19239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燕尾形 41">
            <a:extLst>
              <a:ext uri="{FF2B5EF4-FFF2-40B4-BE49-F238E27FC236}">
                <a16:creationId xmlns:a16="http://schemas.microsoft.com/office/drawing/2014/main" id="{8F194038-3865-4105-8D9C-80F35CEA81D4}"/>
              </a:ext>
            </a:extLst>
          </p:cNvPr>
          <p:cNvSpPr/>
          <p:nvPr/>
        </p:nvSpPr>
        <p:spPr>
          <a:xfrm rot="1865449">
            <a:off x="6010870" y="3285428"/>
            <a:ext cx="899143" cy="228873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3434404-FA6E-4F15-AAFB-9883618BD3EE}"/>
              </a:ext>
            </a:extLst>
          </p:cNvPr>
          <p:cNvSpPr/>
          <p:nvPr/>
        </p:nvSpPr>
        <p:spPr>
          <a:xfrm>
            <a:off x="9752117" y="2501889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A9B8110-F0DA-4231-9591-BE918F9083D5}"/>
              </a:ext>
            </a:extLst>
          </p:cNvPr>
          <p:cNvSpPr/>
          <p:nvPr/>
        </p:nvSpPr>
        <p:spPr>
          <a:xfrm>
            <a:off x="9768949" y="3301936"/>
            <a:ext cx="896074" cy="659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箭头: 燕尾形 44">
            <a:extLst>
              <a:ext uri="{FF2B5EF4-FFF2-40B4-BE49-F238E27FC236}">
                <a16:creationId xmlns:a16="http://schemas.microsoft.com/office/drawing/2014/main" id="{8A4337C1-18D3-49DA-987B-11E2FA08F346}"/>
              </a:ext>
            </a:extLst>
          </p:cNvPr>
          <p:cNvSpPr/>
          <p:nvPr/>
        </p:nvSpPr>
        <p:spPr>
          <a:xfrm>
            <a:off x="8167234" y="3544493"/>
            <a:ext cx="1468636" cy="185527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CCDE5B9-73C4-4593-9D2B-90C9FCA1DA63}"/>
              </a:ext>
            </a:extLst>
          </p:cNvPr>
          <p:cNvSpPr txBox="1"/>
          <p:nvPr/>
        </p:nvSpPr>
        <p:spPr>
          <a:xfrm>
            <a:off x="6925342" y="5638841"/>
            <a:ext cx="1625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Api</a:t>
            </a:r>
            <a:r>
              <a:rPr lang="zh-CN" altLang="en-US" sz="1100" dirty="0"/>
              <a:t>级别的文档中心</a:t>
            </a:r>
            <a:endParaRPr lang="en-US" altLang="zh-CN" sz="1100" dirty="0"/>
          </a:p>
          <a:p>
            <a:r>
              <a:rPr lang="zh-CN" altLang="en-US" sz="1100" dirty="0"/>
              <a:t>提供集中管理</a:t>
            </a:r>
            <a:endParaRPr lang="en-US" altLang="zh-CN" sz="1100" dirty="0"/>
          </a:p>
          <a:p>
            <a:r>
              <a:rPr lang="zh-CN" altLang="en-US" sz="1100" dirty="0"/>
              <a:t>代码注释、讨论、交互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994435-D970-4EB3-8534-1FD8888EA71F}"/>
              </a:ext>
            </a:extLst>
          </p:cNvPr>
          <p:cNvSpPr txBox="1"/>
          <p:nvPr/>
        </p:nvSpPr>
        <p:spPr>
          <a:xfrm>
            <a:off x="3343780" y="5632913"/>
            <a:ext cx="1348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api</a:t>
            </a:r>
            <a:r>
              <a:rPr lang="zh-CN" altLang="en-US" sz="1100" dirty="0"/>
              <a:t>测试及回归测试</a:t>
            </a:r>
          </a:p>
        </p:txBody>
      </p:sp>
      <p:sp>
        <p:nvSpPr>
          <p:cNvPr id="49" name="箭头: 燕尾形 48">
            <a:extLst>
              <a:ext uri="{FF2B5EF4-FFF2-40B4-BE49-F238E27FC236}">
                <a16:creationId xmlns:a16="http://schemas.microsoft.com/office/drawing/2014/main" id="{804026F5-3A76-4E34-992D-C7986896BDFB}"/>
              </a:ext>
            </a:extLst>
          </p:cNvPr>
          <p:cNvSpPr/>
          <p:nvPr/>
        </p:nvSpPr>
        <p:spPr>
          <a:xfrm>
            <a:off x="1930555" y="2877437"/>
            <a:ext cx="1550408" cy="18433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6EFB20-2EAC-4C11-9D81-E32AE4F24F4F}"/>
              </a:ext>
            </a:extLst>
          </p:cNvPr>
          <p:cNvSpPr txBox="1"/>
          <p:nvPr/>
        </p:nvSpPr>
        <p:spPr>
          <a:xfrm>
            <a:off x="1956537" y="3074926"/>
            <a:ext cx="1234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通过</a:t>
            </a:r>
            <a:r>
              <a:rPr lang="en-US" altLang="zh-CN" sz="1100" dirty="0"/>
              <a:t>query string</a:t>
            </a:r>
            <a:r>
              <a:rPr lang="zh-CN" altLang="en-US" sz="1100" dirty="0"/>
              <a:t>访问</a:t>
            </a:r>
            <a:r>
              <a:rPr lang="en-US" altLang="zh-CN" sz="1100" dirty="0"/>
              <a:t>mock server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715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65E7F-1907-48E5-BBD9-57B01C5B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86863-9D7D-48FC-A9AC-24D507E0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209" y="1486224"/>
            <a:ext cx="7266039" cy="65765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r>
              <a:rPr lang="zh-CN" altLang="en-US" sz="2000" dirty="0"/>
              <a:t>代码注释和标注写完，提交代码，就可以查看</a:t>
            </a:r>
            <a:r>
              <a:rPr lang="en-US" altLang="zh-CN" sz="2000" dirty="0"/>
              <a:t>API</a:t>
            </a:r>
            <a:r>
              <a:rPr lang="zh-CN" altLang="en-US" sz="2000" dirty="0"/>
              <a:t>文档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481B90-EE91-4EF4-9633-4DB620988E63}"/>
              </a:ext>
            </a:extLst>
          </p:cNvPr>
          <p:cNvSpPr/>
          <p:nvPr/>
        </p:nvSpPr>
        <p:spPr>
          <a:xfrm>
            <a:off x="917673" y="1424354"/>
            <a:ext cx="2909536" cy="7813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文档生成自动化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7554232-C612-4A2B-B6E3-62F9B338C66B}"/>
              </a:ext>
            </a:extLst>
          </p:cNvPr>
          <p:cNvSpPr txBox="1">
            <a:spLocks/>
          </p:cNvSpPr>
          <p:nvPr/>
        </p:nvSpPr>
        <p:spPr>
          <a:xfrm>
            <a:off x="3802962" y="2459511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通过标注将</a:t>
            </a:r>
            <a:r>
              <a:rPr lang="en-US" altLang="zh-CN" sz="2000" dirty="0"/>
              <a:t>SOA</a:t>
            </a:r>
            <a:r>
              <a:rPr lang="zh-CN" altLang="en-US" sz="2000" dirty="0"/>
              <a:t>接口自动映射成</a:t>
            </a:r>
            <a:r>
              <a:rPr lang="en-US" altLang="zh-CN" sz="2000" dirty="0"/>
              <a:t>HTTP</a:t>
            </a:r>
            <a:r>
              <a:rPr lang="zh-CN" altLang="en-US" sz="2000" dirty="0"/>
              <a:t>接口，并且自动生成代码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DD81EF-8211-48AA-B09D-32D5F18C20E1}"/>
              </a:ext>
            </a:extLst>
          </p:cNvPr>
          <p:cNvSpPr/>
          <p:nvPr/>
        </p:nvSpPr>
        <p:spPr>
          <a:xfrm>
            <a:off x="893426" y="2397641"/>
            <a:ext cx="2909536" cy="7813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代码生成自动化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592C1E1-5C4B-4BC3-902A-DDA265C2D766}"/>
              </a:ext>
            </a:extLst>
          </p:cNvPr>
          <p:cNvSpPr txBox="1">
            <a:spLocks/>
          </p:cNvSpPr>
          <p:nvPr/>
        </p:nvSpPr>
        <p:spPr>
          <a:xfrm>
            <a:off x="3789107" y="3495140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部署</a:t>
            </a:r>
            <a:r>
              <a:rPr lang="en-US" altLang="zh-CN" sz="2000" dirty="0"/>
              <a:t>SOA</a:t>
            </a:r>
            <a:r>
              <a:rPr lang="zh-CN" altLang="en-US" sz="2000" dirty="0"/>
              <a:t>的时候，自动部署对应的</a:t>
            </a:r>
            <a:r>
              <a:rPr lang="en-US" altLang="zh-CN" sz="2000" dirty="0"/>
              <a:t>WEB API</a:t>
            </a:r>
            <a:endParaRPr lang="zh-CN" altLang="en-US" sz="20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E991CB8-E978-4378-BD8D-689CD7877DB8}"/>
              </a:ext>
            </a:extLst>
          </p:cNvPr>
          <p:cNvSpPr/>
          <p:nvPr/>
        </p:nvSpPr>
        <p:spPr>
          <a:xfrm>
            <a:off x="879571" y="3433270"/>
            <a:ext cx="2909536" cy="781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部署自动化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4C24B65-2D38-4E5A-BD76-BBA42DFA231C}"/>
              </a:ext>
            </a:extLst>
          </p:cNvPr>
          <p:cNvSpPr txBox="1">
            <a:spLocks/>
          </p:cNvSpPr>
          <p:nvPr/>
        </p:nvSpPr>
        <p:spPr>
          <a:xfrm>
            <a:off x="3775251" y="4520381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根据</a:t>
            </a:r>
            <a:r>
              <a:rPr lang="en-US" altLang="zh-CN" sz="2000" dirty="0"/>
              <a:t>API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自动生成</a:t>
            </a:r>
            <a:r>
              <a:rPr lang="en-US" altLang="zh-CN" sz="2000" dirty="0"/>
              <a:t>Mock</a:t>
            </a:r>
            <a:r>
              <a:rPr lang="zh-CN" altLang="en-US" sz="2000" dirty="0"/>
              <a:t>数据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A9C836-C4A7-429C-9E4A-235D2AF97960}"/>
              </a:ext>
            </a:extLst>
          </p:cNvPr>
          <p:cNvSpPr/>
          <p:nvPr/>
        </p:nvSpPr>
        <p:spPr>
          <a:xfrm>
            <a:off x="865715" y="4458511"/>
            <a:ext cx="2909536" cy="78139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Mock</a:t>
            </a:r>
            <a:r>
              <a:rPr lang="zh-CN" altLang="en-US" dirty="0"/>
              <a:t>自动生成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C3942DE-A4B6-432E-AF37-9604B0ADE0BC}"/>
              </a:ext>
            </a:extLst>
          </p:cNvPr>
          <p:cNvSpPr txBox="1">
            <a:spLocks/>
          </p:cNvSpPr>
          <p:nvPr/>
        </p:nvSpPr>
        <p:spPr>
          <a:xfrm>
            <a:off x="3771786" y="5556010"/>
            <a:ext cx="7266039" cy="657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每个应用接入，自动进行全链路监控告警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272963-B3A7-48B3-AB3C-1B27517ADA0F}"/>
              </a:ext>
            </a:extLst>
          </p:cNvPr>
          <p:cNvSpPr/>
          <p:nvPr/>
        </p:nvSpPr>
        <p:spPr>
          <a:xfrm>
            <a:off x="862250" y="5494140"/>
            <a:ext cx="2909536" cy="7813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 </a:t>
            </a:r>
            <a:r>
              <a:rPr lang="zh-CN" altLang="en-US" dirty="0"/>
              <a:t>自动监控告警</a:t>
            </a:r>
          </a:p>
        </p:txBody>
      </p:sp>
    </p:spTree>
    <p:extLst>
      <p:ext uri="{BB962C8B-B14F-4D97-AF65-F5344CB8AC3E}">
        <p14:creationId xmlns:p14="http://schemas.microsoft.com/office/powerpoint/2010/main" val="28241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889</Words>
  <Application>Microsoft Office PowerPoint</Application>
  <PresentationFormat>宽屏</PresentationFormat>
  <Paragraphs>176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API网关</vt:lpstr>
      <vt:lpstr>什么是API网关</vt:lpstr>
      <vt:lpstr>挑战</vt:lpstr>
      <vt:lpstr>API网关需求</vt:lpstr>
      <vt:lpstr>产品技术方案原则</vt:lpstr>
      <vt:lpstr>生命周期</vt:lpstr>
      <vt:lpstr>产品规划</vt:lpstr>
      <vt:lpstr>整体架构</vt:lpstr>
      <vt:lpstr>特性</vt:lpstr>
      <vt:lpstr>前后端分离开发流程</vt:lpstr>
      <vt:lpstr>API文档自动部署</vt:lpstr>
      <vt:lpstr>API发布流程</vt:lpstr>
      <vt:lpstr>参考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网关API</dc:title>
  <dc:creator>永军 费</dc:creator>
  <cp:lastModifiedBy>费永军</cp:lastModifiedBy>
  <cp:revision>163</cp:revision>
  <dcterms:created xsi:type="dcterms:W3CDTF">2017-12-22T10:46:59Z</dcterms:created>
  <dcterms:modified xsi:type="dcterms:W3CDTF">2017-12-29T06:53:19Z</dcterms:modified>
</cp:coreProperties>
</file>