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tmp" ContentType="image/p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5" r:id="rId9"/>
    <p:sldId id="263" r:id="rId10"/>
    <p:sldId id="262" r:id="rId11"/>
    <p:sldId id="266" r:id="rId12"/>
    <p:sldId id="267" r:id="rId13"/>
    <p:sldId id="264" r:id="rId14"/>
    <p:sldId id="268" r:id="rId15"/>
    <p:sldId id="269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05" autoAdjust="0"/>
  </p:normalViewPr>
  <p:slideViewPr>
    <p:cSldViewPr snapToGrid="0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68D4-7FE7-4633-A55F-44368A49764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162F-594B-4D5A-9326-977F711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68D4-7FE7-4633-A55F-44368A49764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162F-594B-4D5A-9326-977F711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68D4-7FE7-4633-A55F-44368A49764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162F-594B-4D5A-9326-977F711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68D4-7FE7-4633-A55F-44368A49764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162F-594B-4D5A-9326-977F711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68D4-7FE7-4633-A55F-44368A49764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162F-594B-4D5A-9326-977F711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1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68D4-7FE7-4633-A55F-44368A49764B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162F-594B-4D5A-9326-977F711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68D4-7FE7-4633-A55F-44368A49764B}" type="datetimeFigureOut">
              <a:rPr lang="en-US" smtClean="0"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162F-594B-4D5A-9326-977F711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68D4-7FE7-4633-A55F-44368A49764B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162F-594B-4D5A-9326-977F711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68D4-7FE7-4633-A55F-44368A49764B}" type="datetimeFigureOut">
              <a:rPr lang="en-US" smtClean="0"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162F-594B-4D5A-9326-977F711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68D4-7FE7-4633-A55F-44368A49764B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162F-594B-4D5A-9326-977F711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0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68D4-7FE7-4633-A55F-44368A49764B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162F-594B-4D5A-9326-977F711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C68D4-7FE7-4633-A55F-44368A49764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162F-594B-4D5A-9326-977F711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Metadata Platform of the </a:t>
            </a:r>
            <a:r>
              <a:rPr lang="en-US" sz="4800" dirty="0" smtClean="0"/>
              <a:t>Experimental Datasets</a:t>
            </a:r>
            <a:br>
              <a:rPr lang="en-US" sz="4800" dirty="0" smtClean="0"/>
            </a:br>
            <a:r>
              <a:rPr lang="en-US" sz="4800" dirty="0" smtClean="0"/>
              <a:t>for </a:t>
            </a:r>
            <a:r>
              <a:rPr lang="en-US" sz="4800" dirty="0"/>
              <a:t>Computer </a:t>
            </a:r>
            <a:r>
              <a:rPr lang="en-US" sz="4800" dirty="0" smtClean="0"/>
              <a:t>Science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Jinfeng</a:t>
            </a:r>
            <a:r>
              <a:rPr lang="en-US" dirty="0"/>
              <a:t> Rao, Xing </a:t>
            </a:r>
            <a:r>
              <a:rPr lang="en-US" dirty="0" smtClean="0"/>
              <a:t>Niu</a:t>
            </a:r>
          </a:p>
          <a:p>
            <a:r>
              <a:rPr lang="en-US" dirty="0" smtClean="0"/>
              <a:t>@CMSC724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4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DNR (Conditional Random Fields)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endParaRPr lang="en-US" altLang="zh-CN" dirty="0"/>
          </a:p>
          <a:p>
            <a:pPr lvl="1"/>
            <a:r>
              <a:rPr lang="en-US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often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endParaRPr lang="en-US" dirty="0" smtClean="0"/>
          </a:p>
          <a:p>
            <a:pPr lvl="1"/>
            <a:r>
              <a:rPr lang="en-US" dirty="0" smtClean="0"/>
              <a:t>Could not utilize structural information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CRF is often used in S</a:t>
            </a:r>
            <a:r>
              <a:rPr lang="en-US" altLang="zh-CN" dirty="0" smtClean="0"/>
              <a:t>tructural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tasks.</a:t>
            </a:r>
          </a:p>
          <a:p>
            <a:pPr lvl="1"/>
            <a:r>
              <a:rPr lang="en-US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Markov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The</a:t>
            </a:r>
            <a:r>
              <a:rPr lang="en-US" altLang="zh-CN" dirty="0" smtClean="0">
                <a:solidFill>
                  <a:srgbClr val="FF0000"/>
                </a:solidFill>
              </a:rPr>
              <a:t>(DT)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DBLP</a:t>
            </a:r>
            <a:r>
              <a:rPr lang="en-US" altLang="zh-CN" dirty="0" smtClean="0">
                <a:solidFill>
                  <a:srgbClr val="FF0000"/>
                </a:solidFill>
              </a:rPr>
              <a:t>(DATASET)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dataset</a:t>
            </a:r>
            <a:r>
              <a:rPr lang="en-US" altLang="zh-CN" dirty="0" smtClean="0">
                <a:solidFill>
                  <a:srgbClr val="FF0000"/>
                </a:solidFill>
              </a:rPr>
              <a:t>(NN)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contains</a:t>
            </a:r>
            <a:r>
              <a:rPr lang="en-US" altLang="zh-CN" dirty="0" smtClean="0">
                <a:solidFill>
                  <a:srgbClr val="FF0000"/>
                </a:solidFill>
              </a:rPr>
              <a:t>(VB)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zh-CN" dirty="0" smtClean="0"/>
              <a:t>1</a:t>
            </a:r>
            <a:r>
              <a:rPr lang="en-US" altLang="zh-CN" dirty="0" smtClean="0"/>
              <a:t>00m</a:t>
            </a:r>
            <a:r>
              <a:rPr lang="en-US" altLang="zh-CN" dirty="0" smtClean="0">
                <a:solidFill>
                  <a:srgbClr val="FF0000"/>
                </a:solidFill>
              </a:rPr>
              <a:t>(NUMER)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images</a:t>
            </a:r>
            <a:r>
              <a:rPr lang="en-US" altLang="zh-CN" dirty="0" smtClean="0">
                <a:solidFill>
                  <a:srgbClr val="FF0000"/>
                </a:solidFill>
              </a:rPr>
              <a:t>(NN)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(PT)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8109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  <a:r>
              <a:rPr lang="en-US" dirty="0" smtClean="0"/>
              <a:t>al</a:t>
            </a:r>
            <a:r>
              <a:rPr lang="en-US" dirty="0" smtClean="0"/>
              <a:t> </a:t>
            </a:r>
            <a:r>
              <a:rPr lang="en-US" dirty="0" smtClean="0"/>
              <a:t>Random Fields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8901"/>
            <a:ext cx="7886700" cy="4698062"/>
          </a:xfrm>
        </p:spPr>
        <p:txBody>
          <a:bodyPr/>
          <a:lstStyle/>
          <a:p>
            <a:r>
              <a:rPr lang="en-US" dirty="0" smtClean="0"/>
              <a:t>Unlike EM 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Pr</a:t>
            </a:r>
            <a:r>
              <a:rPr lang="en-US" altLang="zh-CN" dirty="0" smtClean="0">
                <a:solidFill>
                  <a:srgbClr val="FF0000"/>
                </a:solidFill>
              </a:rPr>
              <a:t>(S,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based on </a:t>
            </a:r>
            <a:r>
              <a:rPr lang="en-US" dirty="0" err="1" smtClean="0">
                <a:solidFill>
                  <a:srgbClr val="FF0000"/>
                </a:solidFill>
              </a:rPr>
              <a:t>Pr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zh-CN" altLang="zh-CN" dirty="0" smtClean="0"/>
              <a:t>,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/>
              <a:t>W</a:t>
            </a:r>
            <a:r>
              <a:rPr lang="en-US" altLang="zh-CN" dirty="0" smtClean="0"/>
              <a:t>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Seq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{(o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,l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),(o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,l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)…,(</a:t>
            </a:r>
            <a:r>
              <a:rPr lang="en-US" altLang="zh-CN" dirty="0" err="1" smtClean="0"/>
              <a:t>o</a:t>
            </a:r>
            <a:r>
              <a:rPr lang="en-US" altLang="zh-CN" baseline="30000" dirty="0" err="1" smtClean="0"/>
              <a:t>n</a:t>
            </a:r>
            <a:r>
              <a:rPr lang="en-US" altLang="zh-CN" dirty="0" err="1" smtClean="0"/>
              <a:t>,l</a:t>
            </a:r>
            <a:r>
              <a:rPr lang="en-US" altLang="zh-CN" baseline="30000" dirty="0" err="1" smtClean="0"/>
              <a:t>n</a:t>
            </a:r>
            <a:r>
              <a:rPr lang="en-US" altLang="zh-CN" dirty="0" smtClean="0"/>
              <a:t>)}</a:t>
            </a:r>
          </a:p>
          <a:p>
            <a:endParaRPr lang="en-US" dirty="0"/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03" y="2466901"/>
            <a:ext cx="5224780" cy="2138140"/>
          </a:xfrm>
          <a:prstGeom prst="rect">
            <a:avLst/>
          </a:prstGeom>
        </p:spPr>
      </p:pic>
      <p:pic>
        <p:nvPicPr>
          <p:cNvPr id="6" name="Picture 5" descr="screensh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73" y="5924325"/>
            <a:ext cx="4434952" cy="778954"/>
          </a:xfrm>
          <a:prstGeom prst="rect">
            <a:avLst/>
          </a:prstGeom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3601" y="4541374"/>
            <a:ext cx="5114582" cy="78685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386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/>
              <a:t>Random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Heuristic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</a:p>
          <a:p>
            <a:endParaRPr lang="en-US" altLang="zh-CN" dirty="0" smtClean="0"/>
          </a:p>
          <a:p>
            <a:r>
              <a:rPr lang="en-US" dirty="0" smtClean="0"/>
              <a:t>Labels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dirty="0" smtClean="0"/>
              <a:t>DATASET</a:t>
            </a:r>
            <a:r>
              <a:rPr lang="en-US" altLang="zh-CN" dirty="0" smtClean="0"/>
              <a:t>_B,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DATASET_I,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DATASET_O</a:t>
            </a:r>
            <a:endParaRPr lang="en-US" dirty="0" smtClean="0"/>
          </a:p>
          <a:p>
            <a:pPr lvl="1"/>
            <a:r>
              <a:rPr lang="en-US" altLang="zh-CN" dirty="0" smtClean="0"/>
              <a:t>NUMERIAL</a:t>
            </a:r>
          </a:p>
          <a:p>
            <a:pPr lvl="1"/>
            <a:r>
              <a:rPr lang="en-US" altLang="zh-CN" dirty="0" smtClean="0"/>
              <a:t>THE</a:t>
            </a:r>
          </a:p>
          <a:p>
            <a:pPr lvl="1"/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OTHER</a:t>
            </a:r>
          </a:p>
          <a:p>
            <a:pPr lvl="1"/>
            <a:r>
              <a:rPr lang="en-US" altLang="zh-CN" dirty="0" smtClean="0"/>
              <a:t>PUNCTUATION</a:t>
            </a:r>
          </a:p>
          <a:p>
            <a:pPr lvl="1"/>
            <a:endParaRPr lang="en-US" altLang="zh-CN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48"/>
          <p:cNvCxnSpPr>
            <a:stCxn id="30" idx="3"/>
            <a:endCxn id="14" idx="1"/>
          </p:cNvCxnSpPr>
          <p:nvPr/>
        </p:nvCxnSpPr>
        <p:spPr>
          <a:xfrm>
            <a:off x="1740846" y="3824944"/>
            <a:ext cx="1583591" cy="6597"/>
          </a:xfrm>
          <a:prstGeom prst="line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DNR (</a:t>
            </a:r>
            <a:r>
              <a:rPr lang="en-US" altLang="zh-CN" dirty="0" smtClean="0"/>
              <a:t>Bootstrap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216" y="3003637"/>
            <a:ext cx="72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Seeds</a:t>
            </a:r>
          </a:p>
        </p:txBody>
      </p:sp>
      <p:sp>
        <p:nvSpPr>
          <p:cNvPr id="14" name="流程图: 预定义过程 22"/>
          <p:cNvSpPr/>
          <p:nvPr/>
        </p:nvSpPr>
        <p:spPr>
          <a:xfrm>
            <a:off x="3324437" y="3477801"/>
            <a:ext cx="3197395" cy="707480"/>
          </a:xfrm>
          <a:prstGeom prst="flowChartPredefined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Learn discriminative context:</a:t>
            </a:r>
          </a:p>
          <a:p>
            <a:pPr algn="ctr"/>
            <a:r>
              <a:rPr lang="en-US" sz="1600" dirty="0" smtClean="0"/>
              <a:t>e.g. “The XXX dataset…”</a:t>
            </a:r>
          </a:p>
        </p:txBody>
      </p:sp>
      <p:sp>
        <p:nvSpPr>
          <p:cNvPr id="25" name="流程图: 或者 36"/>
          <p:cNvSpPr/>
          <p:nvPr/>
        </p:nvSpPr>
        <p:spPr>
          <a:xfrm>
            <a:off x="2457893" y="3702098"/>
            <a:ext cx="246110" cy="246110"/>
          </a:xfrm>
          <a:prstGeom prst="flowChar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右箭头 45"/>
          <p:cNvSpPr/>
          <p:nvPr/>
        </p:nvSpPr>
        <p:spPr>
          <a:xfrm>
            <a:off x="6563170" y="3742703"/>
            <a:ext cx="688973" cy="205505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肘形连接符 50"/>
          <p:cNvCxnSpPr>
            <a:stCxn id="30" idx="2"/>
            <a:endCxn id="36" idx="2"/>
          </p:cNvCxnSpPr>
          <p:nvPr/>
        </p:nvCxnSpPr>
        <p:spPr>
          <a:xfrm rot="16200000" flipH="1">
            <a:off x="4507931" y="1226919"/>
            <a:ext cx="6597" cy="6276569"/>
          </a:xfrm>
          <a:prstGeom prst="bentConnector3">
            <a:avLst>
              <a:gd name="adj1" fmla="val 3565211"/>
            </a:avLst>
          </a:prstGeom>
          <a:ln w="19050"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折角形 127"/>
          <p:cNvSpPr/>
          <p:nvPr/>
        </p:nvSpPr>
        <p:spPr>
          <a:xfrm>
            <a:off x="1005043" y="3287982"/>
            <a:ext cx="735803" cy="1073924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/>
              <a:t>d</a:t>
            </a:r>
            <a:r>
              <a:rPr lang="en-US" sz="1400" dirty="0" smtClean="0"/>
              <a:t>ataset names</a:t>
            </a:r>
            <a:endParaRPr lang="en-US" sz="1100" dirty="0"/>
          </a:p>
        </p:txBody>
      </p:sp>
      <p:sp>
        <p:nvSpPr>
          <p:cNvPr id="36" name="折角形 127"/>
          <p:cNvSpPr/>
          <p:nvPr/>
        </p:nvSpPr>
        <p:spPr>
          <a:xfrm>
            <a:off x="7281612" y="3294579"/>
            <a:ext cx="735803" cy="1073924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/>
              <a:t>New dataset names</a:t>
            </a:r>
            <a:endParaRPr lang="en-US" sz="1200" dirty="0"/>
          </a:p>
        </p:txBody>
      </p:sp>
      <p:sp>
        <p:nvSpPr>
          <p:cNvPr id="37" name="Flowchart: Multidocument 36"/>
          <p:cNvSpPr/>
          <p:nvPr/>
        </p:nvSpPr>
        <p:spPr>
          <a:xfrm>
            <a:off x="2102386" y="1988606"/>
            <a:ext cx="1110953" cy="1243736"/>
          </a:xfrm>
          <a:prstGeom prst="flowChartMulti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Context Features</a:t>
            </a:r>
            <a:endParaRPr lang="en-US" sz="1600" dirty="0"/>
          </a:p>
        </p:txBody>
      </p:sp>
      <p:cxnSp>
        <p:nvCxnSpPr>
          <p:cNvPr id="42" name="直接连接符 48"/>
          <p:cNvCxnSpPr>
            <a:stCxn id="37" idx="2"/>
            <a:endCxn id="25" idx="0"/>
          </p:cNvCxnSpPr>
          <p:nvPr/>
        </p:nvCxnSpPr>
        <p:spPr>
          <a:xfrm>
            <a:off x="2580610" y="3185241"/>
            <a:ext cx="338" cy="516857"/>
          </a:xfrm>
          <a:prstGeom prst="line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</a:t>
            </a:r>
            <a:r>
              <a:rPr lang="zh-CN" altLang="en-US" dirty="0" smtClean="0"/>
              <a:t> </a:t>
            </a:r>
            <a:r>
              <a:rPr lang="en-US" dirty="0" smtClean="0"/>
              <a:t>Results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6965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Methods</a:t>
            </a:r>
          </a:p>
          <a:p>
            <a:pPr lvl="1"/>
            <a:r>
              <a:rPr lang="en-US" altLang="zh-CN" dirty="0" smtClean="0"/>
              <a:t>Classifier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Heuristic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smtClean="0"/>
              <a:t>Conditional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endParaRPr lang="en-US" altLang="zh-CN" dirty="0" smtClean="0"/>
          </a:p>
          <a:p>
            <a:r>
              <a:rPr lang="en-US" altLang="zh-CN" dirty="0" smtClean="0"/>
              <a:t>Dataset: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51</a:t>
            </a:r>
            <a:r>
              <a:rPr lang="zh-CN" altLang="en-US" dirty="0" smtClean="0"/>
              <a:t> </a:t>
            </a:r>
            <a:r>
              <a:rPr lang="en-US" altLang="zh-CN" dirty="0" smtClean="0"/>
              <a:t>KDD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</a:p>
          <a:p>
            <a:r>
              <a:rPr lang="en-US" altLang="zh-CN" dirty="0" smtClean="0"/>
              <a:t>Cross-Validation</a:t>
            </a:r>
            <a:r>
              <a:rPr lang="zh-CN" altLang="en-US" dirty="0" smtClean="0"/>
              <a:t>,</a:t>
            </a:r>
            <a:r>
              <a:rPr lang="en-US" altLang="zh-CN" dirty="0" smtClean="0"/>
              <a:t>Fold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56417"/>
              </p:ext>
            </p:extLst>
          </p:nvPr>
        </p:nvGraphicFramePr>
        <p:xfrm>
          <a:off x="973125" y="444852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altLang="zh-CN" dirty="0" smtClean="0"/>
                        <a:t>-Score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en-US" altLang="zh-CN" dirty="0" smtClean="0"/>
                        <a:t>.1</a:t>
                      </a:r>
                      <a:r>
                        <a:rPr lang="en-US" altLang="zh-CN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CRF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67.8%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40.4%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50.7%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7985" y="3621616"/>
            <a:ext cx="3784600" cy="584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251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en-US" altLang="en-US" dirty="0" smtClean="0"/>
              <a:t>, further optimize </a:t>
            </a:r>
            <a:r>
              <a:rPr lang="en-US" altLang="zh-CN" dirty="0" smtClean="0"/>
              <a:t>CRF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adapt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incremental.</a:t>
            </a:r>
          </a:p>
          <a:p>
            <a:endParaRPr lang="en-US" dirty="0"/>
          </a:p>
          <a:p>
            <a:r>
              <a:rPr lang="en-US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metadata.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6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– Extracting </a:t>
            </a:r>
            <a:r>
              <a:rPr lang="en-US" dirty="0" err="1" smtClean="0"/>
              <a:t>Matadata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6051" y="1935133"/>
            <a:ext cx="3617425" cy="4241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Invariant Support Vector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366" y="2304465"/>
            <a:ext cx="3617425" cy="4241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fast learning algorithm for deep belief nets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Geoffrey E. Hinton and Simon </a:t>
            </a:r>
            <a:r>
              <a:rPr lang="en-US" sz="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endParaRPr lang="en-US" sz="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Toronto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osindero@cs.toronto.edu</a:t>
            </a:r>
            <a:br>
              <a:rPr lang="en-US" sz="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show how to use “complementary priors” to eliminate the explaining away effects that make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difficult in densely-connected belief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 that have many hidden layers.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r>
              <a:rPr lang="en-US" sz="1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Belief nets, Deep learning, Digit classification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Experiments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of </a:t>
            </a:r>
            <a:r>
              <a:rPr lang="en-US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digits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60,000 training </a:t>
            </a:r>
            <a:r>
              <a:rPr lang="en-US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10,000 test </a:t>
            </a:r>
            <a:r>
              <a:rPr lang="en-US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Results for many different pattern recognition techniques are already published for this publicly available database so it is ideal for evaluating new pattern recognition methods.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5673" y="1565801"/>
            <a:ext cx="1434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 literatures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4849" y="1563492"/>
            <a:ext cx="218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Matadata</a:t>
            </a:r>
            <a:r>
              <a:rPr lang="en-US" dirty="0" smtClean="0"/>
              <a:t> of Datasets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29160"/>
              </p:ext>
            </p:extLst>
          </p:nvPr>
        </p:nvGraphicFramePr>
        <p:xfrm>
          <a:off x="4758161" y="2455528"/>
          <a:ext cx="4134416" cy="32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574"/>
                <a:gridCol w="285184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Valus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MNIST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appears_in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[“A fast learning algorithm for deep belief nets”,</a:t>
                      </a:r>
                      <a:r>
                        <a:rPr lang="en-US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“</a:t>
                      </a:r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Training Invariant Support Vector Machines”]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[Belief nets, Deep learning, Digit classification,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Support Vector Machines]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[handwritten digits, images]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330859" y="3023857"/>
            <a:ext cx="4698749" cy="211113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19327" y="2302156"/>
            <a:ext cx="1910281" cy="143692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38335" y="4311846"/>
            <a:ext cx="2591273" cy="515959"/>
          </a:xfrm>
          <a:prstGeom prst="straightConnector1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02455" y="5269117"/>
            <a:ext cx="2227153" cy="23521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99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– </a:t>
            </a:r>
            <a:r>
              <a:rPr lang="en-US" dirty="0" err="1" smtClean="0"/>
              <a:t>Matadata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952" y="1825625"/>
            <a:ext cx="4459398" cy="4351338"/>
          </a:xfrm>
        </p:spPr>
        <p:txBody>
          <a:bodyPr/>
          <a:lstStyle/>
          <a:p>
            <a:r>
              <a:rPr lang="en-US" dirty="0" smtClean="0"/>
              <a:t>Storage &amp; Query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dataset recommendation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2585966" cy="2068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843089"/>
            <a:ext cx="2585966" cy="2068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995489"/>
            <a:ext cx="2585966" cy="2068017"/>
          </a:xfrm>
          <a:prstGeom prst="rect">
            <a:avLst/>
          </a:prstGeom>
        </p:spPr>
      </p:pic>
      <p:sp>
        <p:nvSpPr>
          <p:cNvPr id="9" name="Can 8"/>
          <p:cNvSpPr/>
          <p:nvPr/>
        </p:nvSpPr>
        <p:spPr>
          <a:xfrm>
            <a:off x="1397133" y="2786166"/>
            <a:ext cx="2046083" cy="2218099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Matadata</a:t>
            </a:r>
            <a:r>
              <a:rPr lang="en-US" dirty="0" smtClean="0"/>
              <a:t> DB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17" y="4628381"/>
            <a:ext cx="1727554" cy="1828800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3913642" y="3386431"/>
            <a:ext cx="4017193" cy="1339913"/>
          </a:xfrm>
          <a:prstGeom prst="wedgeEllipseCallout">
            <a:avLst>
              <a:gd name="adj1" fmla="val 28614"/>
              <a:gd name="adj2" fmla="val 847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 want to evaluate my method on some handwritten digits datasets, can you recommend one?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2662372" y="5202788"/>
            <a:ext cx="2029269" cy="719448"/>
          </a:xfrm>
          <a:prstGeom prst="wedgeEllipseCallout">
            <a:avLst>
              <a:gd name="adj1" fmla="val -43898"/>
              <a:gd name="adj2" fmla="val -645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Try MNIST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– </a:t>
            </a:r>
            <a:r>
              <a:rPr lang="en-US" dirty="0" err="1" smtClean="0"/>
              <a:t>Matadata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952" y="1825625"/>
            <a:ext cx="4459398" cy="4351338"/>
          </a:xfrm>
        </p:spPr>
        <p:txBody>
          <a:bodyPr/>
          <a:lstStyle/>
          <a:p>
            <a:r>
              <a:rPr lang="en-US" dirty="0" smtClean="0"/>
              <a:t>Storage &amp; Query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dataset recommendation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2585966" cy="2068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843089"/>
            <a:ext cx="2585966" cy="2068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995489"/>
            <a:ext cx="2585966" cy="2068017"/>
          </a:xfrm>
          <a:prstGeom prst="rect">
            <a:avLst/>
          </a:prstGeom>
        </p:spPr>
      </p:pic>
      <p:sp>
        <p:nvSpPr>
          <p:cNvPr id="9" name="Can 8"/>
          <p:cNvSpPr/>
          <p:nvPr/>
        </p:nvSpPr>
        <p:spPr>
          <a:xfrm>
            <a:off x="1397133" y="2786166"/>
            <a:ext cx="2046083" cy="2218099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Matadata</a:t>
            </a:r>
            <a:r>
              <a:rPr lang="en-US" dirty="0" smtClean="0"/>
              <a:t> DB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17" y="4628381"/>
            <a:ext cx="1727554" cy="1828800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3913642" y="3386431"/>
            <a:ext cx="4017193" cy="1339913"/>
          </a:xfrm>
          <a:prstGeom prst="wedgeEllipseCallout">
            <a:avLst>
              <a:gd name="adj1" fmla="val 28614"/>
              <a:gd name="adj2" fmla="val 847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Is there any datasets similar to MNIST?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2662372" y="5202788"/>
            <a:ext cx="2029269" cy="719448"/>
          </a:xfrm>
          <a:prstGeom prst="wedgeEllipseCallout">
            <a:avLst>
              <a:gd name="adj1" fmla="val -43898"/>
              <a:gd name="adj2" fmla="val -645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Try USPS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5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3" y="2657742"/>
            <a:ext cx="1135878" cy="1135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25" y="2657742"/>
            <a:ext cx="1135879" cy="1135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318" y="1982275"/>
            <a:ext cx="2134602" cy="2486811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6549534" y="2381551"/>
            <a:ext cx="1526242" cy="167699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Matadata</a:t>
            </a:r>
            <a:r>
              <a:rPr lang="en-US" dirty="0" smtClean="0"/>
              <a:t> DB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1882211" y="3225681"/>
            <a:ext cx="46561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3" idx="1"/>
          </p:cNvCxnSpPr>
          <p:nvPr/>
        </p:nvCxnSpPr>
        <p:spPr>
          <a:xfrm flipV="1">
            <a:off x="3483704" y="3225681"/>
            <a:ext cx="46561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  <a:endCxn id="8" idx="2"/>
          </p:cNvCxnSpPr>
          <p:nvPr/>
        </p:nvCxnSpPr>
        <p:spPr>
          <a:xfrm flipV="1">
            <a:off x="6083920" y="3220046"/>
            <a:ext cx="465614" cy="5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716511" y="4652784"/>
            <a:ext cx="4181874" cy="14162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Dataset name recognition (DNR)</a:t>
            </a:r>
          </a:p>
          <a:p>
            <a:pPr lvl="1"/>
            <a:r>
              <a:rPr lang="en-US" dirty="0" smtClean="0"/>
              <a:t>Context analysis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56347" y="3220046"/>
            <a:ext cx="2720543" cy="9312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9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Name Recognition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DBLP</a:t>
            </a:r>
            <a:r>
              <a:rPr lang="en-US" dirty="0" smtClean="0"/>
              <a:t> dataset consists of 123m authors and 200m papers</a:t>
            </a:r>
            <a:r>
              <a:rPr lang="zh-CN" altLang="en-US" dirty="0" smtClean="0"/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Five of the sets in this subsection are from the UCI repository #REF# ( </a:t>
            </a:r>
            <a:r>
              <a:rPr lang="en-US" dirty="0">
                <a:solidFill>
                  <a:srgbClr val="FF0000"/>
                </a:solidFill>
              </a:rPr>
              <a:t>iris</a:t>
            </a:r>
            <a:r>
              <a:rPr lang="en-US" dirty="0"/>
              <a:t> , </a:t>
            </a:r>
            <a:r>
              <a:rPr lang="en-US" dirty="0">
                <a:solidFill>
                  <a:srgbClr val="FF0000"/>
                </a:solidFill>
              </a:rPr>
              <a:t>wine</a:t>
            </a:r>
            <a:r>
              <a:rPr lang="en-US" dirty="0"/>
              <a:t> , </a:t>
            </a:r>
            <a:r>
              <a:rPr lang="en-US" dirty="0" err="1">
                <a:solidFill>
                  <a:srgbClr val="FF0000"/>
                </a:solidFill>
              </a:rPr>
              <a:t>pendigits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waveform</a:t>
            </a:r>
            <a:r>
              <a:rPr lang="en-US" dirty="0"/>
              <a:t> , </a:t>
            </a:r>
            <a:r>
              <a:rPr lang="en-US" dirty="0" smtClean="0">
                <a:solidFill>
                  <a:srgbClr val="FF0000"/>
                </a:solidFill>
              </a:rPr>
              <a:t>segmentation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8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Recognition(DNR)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Candidate Generation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Heuristic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expression</a:t>
            </a:r>
            <a:r>
              <a:rPr lang="zh-CN" altLang="en-US" dirty="0"/>
              <a:t>.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	Candidate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 </a:t>
            </a:r>
            <a:r>
              <a:rPr lang="en-US" altLang="zh-CN" dirty="0" smtClean="0"/>
              <a:t>[-3,3]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Candidate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</a:p>
          <a:p>
            <a:pPr lvl="1"/>
            <a:r>
              <a:rPr lang="en-US" altLang="zh-CN" dirty="0" smtClean="0"/>
              <a:t>Build a classifier seems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 a good idea.</a:t>
            </a:r>
          </a:p>
          <a:p>
            <a:pPr lvl="1"/>
            <a:r>
              <a:rPr lang="en-US" altLang="zh-CN" dirty="0" smtClean="0"/>
              <a:t>Um…but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features?</a:t>
            </a:r>
          </a:p>
          <a:p>
            <a:pPr lvl="2"/>
            <a:r>
              <a:rPr lang="en-US" altLang="zh-CN" b="1" dirty="0" smtClean="0"/>
              <a:t>Heuristic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Features</a:t>
            </a:r>
          </a:p>
          <a:p>
            <a:pPr lvl="2"/>
            <a:r>
              <a:rPr lang="en-US" altLang="zh-CN" b="1" dirty="0" smtClean="0"/>
              <a:t>Context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Features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911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DNR (Heuristic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1389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Capit</a:t>
            </a:r>
            <a:r>
              <a:rPr lang="en-US" altLang="zh-CN" dirty="0" smtClean="0"/>
              <a:t>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Movielens</a:t>
            </a:r>
            <a:endParaRPr lang="en-US" altLang="zh-CN" dirty="0" smtClean="0"/>
          </a:p>
          <a:p>
            <a:r>
              <a:rPr lang="en-US" dirty="0" smtClean="0"/>
              <a:t>Has</a:t>
            </a:r>
            <a:r>
              <a:rPr lang="en-US" altLang="zh-CN" dirty="0" smtClean="0"/>
              <a:t>-Dash,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DBLP-1</a:t>
            </a:r>
          </a:p>
          <a:p>
            <a:r>
              <a:rPr lang="en-US" dirty="0" smtClean="0"/>
              <a:t>Mixed</a:t>
            </a:r>
            <a:r>
              <a:rPr lang="en-US" altLang="zh-CN" dirty="0" smtClean="0"/>
              <a:t>-Case,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NewsGroup20</a:t>
            </a:r>
          </a:p>
          <a:p>
            <a:r>
              <a:rPr lang="en-US" altLang="zh-CN" dirty="0" smtClean="0"/>
              <a:t>Length</a:t>
            </a:r>
            <a:endParaRPr lang="en-US" altLang="zh-CN" dirty="0"/>
          </a:p>
          <a:p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</a:t>
            </a:r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Figure</a:t>
            </a:r>
          </a:p>
          <a:p>
            <a:r>
              <a:rPr lang="en-US" altLang="zh-CN" dirty="0" smtClean="0"/>
              <a:t>Reference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Followed</a:t>
            </a:r>
          </a:p>
          <a:p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Followed</a:t>
            </a:r>
          </a:p>
          <a:p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</a:p>
          <a:p>
            <a:r>
              <a:rPr lang="en-US" altLang="zh-CN" dirty="0" smtClean="0"/>
              <a:t>Contain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co-occurrence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‘the’,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|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set’</a:t>
            </a:r>
          </a:p>
          <a:p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‘the’,</a:t>
            </a:r>
            <a:r>
              <a:rPr lang="zh-CN" altLang="en-US" dirty="0" smtClean="0"/>
              <a:t> </a:t>
            </a:r>
            <a:r>
              <a:rPr lang="en-US" altLang="zh-CN" dirty="0"/>
              <a:t>‘dataset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set’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DNR (Context 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084" y="1982625"/>
            <a:ext cx="7886700" cy="3596018"/>
          </a:xfrm>
        </p:spPr>
        <p:txBody>
          <a:bodyPr/>
          <a:lstStyle/>
          <a:p>
            <a:r>
              <a:rPr lang="en-US" dirty="0" smtClean="0"/>
              <a:t>The distances between candidates and keywords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Improvement: using dependency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769" y="3038560"/>
            <a:ext cx="7798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Multiple#Features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Optical#Digits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consist</a:t>
            </a:r>
            <a:r>
              <a:rPr lang="en-US" dirty="0"/>
              <a:t> of the </a:t>
            </a:r>
            <a:r>
              <a:rPr lang="en-US" dirty="0">
                <a:solidFill>
                  <a:srgbClr val="00B0F0"/>
                </a:solidFill>
              </a:rPr>
              <a:t>data</a:t>
            </a:r>
            <a:r>
              <a:rPr lang="en-US" dirty="0"/>
              <a:t> of handwritten numerals</a:t>
            </a:r>
          </a:p>
        </p:txBody>
      </p:sp>
      <p:cxnSp>
        <p:nvCxnSpPr>
          <p:cNvPr id="16" name="肘形连接符 50"/>
          <p:cNvCxnSpPr/>
          <p:nvPr/>
        </p:nvCxnSpPr>
        <p:spPr>
          <a:xfrm rot="16200000" flipH="1">
            <a:off x="4018181" y="2855954"/>
            <a:ext cx="6597" cy="1097280"/>
          </a:xfrm>
          <a:prstGeom prst="bentConnector3">
            <a:avLst>
              <a:gd name="adj1" fmla="val 3565211"/>
            </a:avLst>
          </a:prstGeom>
          <a:ln w="19050"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50"/>
          <p:cNvCxnSpPr/>
          <p:nvPr/>
        </p:nvCxnSpPr>
        <p:spPr>
          <a:xfrm rot="16200000" flipH="1">
            <a:off x="4571378" y="2215874"/>
            <a:ext cx="6597" cy="2377440"/>
          </a:xfrm>
          <a:prstGeom prst="bentConnector3">
            <a:avLst>
              <a:gd name="adj1" fmla="val 4990162"/>
            </a:avLst>
          </a:prstGeom>
          <a:ln w="19050"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53544" y="33322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37708" y="34262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3" name="肘形连接符 50"/>
          <p:cNvCxnSpPr/>
          <p:nvPr/>
        </p:nvCxnSpPr>
        <p:spPr>
          <a:xfrm rot="16200000" flipH="1">
            <a:off x="3055494" y="1533099"/>
            <a:ext cx="6597" cy="3017520"/>
          </a:xfrm>
          <a:prstGeom prst="bentConnector3">
            <a:avLst>
              <a:gd name="adj1" fmla="val -3818599"/>
            </a:avLst>
          </a:prstGeom>
          <a:ln w="19050"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50"/>
          <p:cNvCxnSpPr/>
          <p:nvPr/>
        </p:nvCxnSpPr>
        <p:spPr>
          <a:xfrm rot="16200000" flipH="1">
            <a:off x="3604149" y="891681"/>
            <a:ext cx="6597" cy="4297680"/>
          </a:xfrm>
          <a:prstGeom prst="bentConnector3">
            <a:avLst>
              <a:gd name="adj1" fmla="val -5243550"/>
            </a:avLst>
          </a:prstGeom>
          <a:ln w="19050"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07949" y="27309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37708" y="26495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30" name="Picture 29" descr="NLTK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4563" r="7135" b="64214"/>
          <a:stretch/>
        </p:blipFill>
        <p:spPr>
          <a:xfrm>
            <a:off x="718174" y="4515628"/>
            <a:ext cx="6750849" cy="1217860"/>
          </a:xfrm>
          <a:prstGeom prst="rect">
            <a:avLst/>
          </a:prstGeom>
        </p:spPr>
      </p:pic>
      <p:cxnSp>
        <p:nvCxnSpPr>
          <p:cNvPr id="31" name="肘形连接符 50"/>
          <p:cNvCxnSpPr/>
          <p:nvPr/>
        </p:nvCxnSpPr>
        <p:spPr>
          <a:xfrm rot="16200000" flipH="1">
            <a:off x="4090300" y="4677152"/>
            <a:ext cx="6597" cy="1097280"/>
          </a:xfrm>
          <a:prstGeom prst="bentConnector3">
            <a:avLst>
              <a:gd name="adj1" fmla="val 3565211"/>
            </a:avLst>
          </a:prstGeom>
          <a:ln w="19050"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50"/>
          <p:cNvCxnSpPr/>
          <p:nvPr/>
        </p:nvCxnSpPr>
        <p:spPr>
          <a:xfrm rot="16200000" flipH="1">
            <a:off x="3009789" y="3581819"/>
            <a:ext cx="6597" cy="3291840"/>
          </a:xfrm>
          <a:prstGeom prst="bentConnector3">
            <a:avLst>
              <a:gd name="adj1" fmla="val 3565211"/>
            </a:avLst>
          </a:prstGeom>
          <a:ln w="19050"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228445" y="5439152"/>
            <a:ext cx="179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level distance = </a:t>
            </a:r>
            <a:r>
              <a:rPr lang="en-US" altLang="zh-CN" dirty="0"/>
              <a:t>0</a:t>
            </a:r>
            <a:endParaRPr lang="en-US" dirty="0"/>
          </a:p>
        </p:txBody>
      </p:sp>
      <p:cxnSp>
        <p:nvCxnSpPr>
          <p:cNvPr id="34" name="肘形连接符 50"/>
          <p:cNvCxnSpPr/>
          <p:nvPr/>
        </p:nvCxnSpPr>
        <p:spPr>
          <a:xfrm rot="16200000" flipH="1">
            <a:off x="4638940" y="4646413"/>
            <a:ext cx="6597" cy="2194560"/>
          </a:xfrm>
          <a:prstGeom prst="bentConnector3">
            <a:avLst>
              <a:gd name="adj1" fmla="val 3565211"/>
            </a:avLst>
          </a:prstGeom>
          <a:ln w="19050"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50"/>
          <p:cNvCxnSpPr/>
          <p:nvPr/>
        </p:nvCxnSpPr>
        <p:spPr>
          <a:xfrm rot="16200000" flipH="1">
            <a:off x="3558429" y="3549132"/>
            <a:ext cx="6597" cy="4389120"/>
          </a:xfrm>
          <a:prstGeom prst="bentConnector3">
            <a:avLst>
              <a:gd name="adj1" fmla="val 3565211"/>
            </a:avLst>
          </a:prstGeom>
          <a:ln w="19050"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577262" y="5970235"/>
            <a:ext cx="179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level distance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2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FFY@C1MLF1LEDV3T3PP7" val="52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Pr(s|o) = \frac{1}{Z_o} \sum_t \sum_k \lambda_k f_k(s_{t-1},s_t,o,t)$$&#10;\end{document}"/>
  <p:tag name="FILENAME" val="TP_tmp"/>
  <p:tag name="FORMAT" val="png16m"/>
  <p:tag name="RES" val="2400"/>
  <p:tag name="BLEND" val="0"/>
  <p:tag name="TRANSPARENT" val="0"/>
  <p:tag name="TBUG" val="0"/>
  <p:tag name="ALLOWFS" val="0"/>
  <p:tag name="ORIGWIDTH" val="169"/>
  <p:tag name="PICTUREFILESIZE" val="381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F\texttt{-}Score = \frac{2*Precision * Recall}{Precision + Recall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9"/>
  <p:tag name="PICTUREFILESIZE" val="1717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575</Words>
  <Application>Microsoft Macintosh PowerPoint</Application>
  <PresentationFormat>On-screen Show (4:3)</PresentationFormat>
  <Paragraphs>162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 Metadata Platform of the Experimental Datasets for Computer Science</vt:lpstr>
      <vt:lpstr>Objective – Extracting Matadata</vt:lpstr>
      <vt:lpstr>Objective – Matadata Platform</vt:lpstr>
      <vt:lpstr>Objective – Matadata Platform</vt:lpstr>
      <vt:lpstr>Workflow</vt:lpstr>
      <vt:lpstr>Dataset Name Recognition </vt:lpstr>
      <vt:lpstr>Dataset Name Recognition(DNR) </vt:lpstr>
      <vt:lpstr>DNR (Heuristic Features)</vt:lpstr>
      <vt:lpstr>DNR (Context Features)</vt:lpstr>
      <vt:lpstr>DNR (Conditional Random Fields)</vt:lpstr>
      <vt:lpstr>Conditional Random Fields </vt:lpstr>
      <vt:lpstr>Conditional Random Fields</vt:lpstr>
      <vt:lpstr>DNR (Bootstrap)</vt:lpstr>
      <vt:lpstr>Preliminary Results </vt:lpstr>
      <vt:lpstr>Todo List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 Niu</dc:creator>
  <cp:lastModifiedBy>Jinfeng Rao</cp:lastModifiedBy>
  <cp:revision>41</cp:revision>
  <dcterms:created xsi:type="dcterms:W3CDTF">2014-04-28T19:11:35Z</dcterms:created>
  <dcterms:modified xsi:type="dcterms:W3CDTF">2014-05-01T20:03:08Z</dcterms:modified>
</cp:coreProperties>
</file>