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1" r:id="rId4"/>
    <p:sldId id="258" r:id="rId5"/>
    <p:sldId id="286" r:id="rId6"/>
    <p:sldId id="262" r:id="rId7"/>
    <p:sldId id="276" r:id="rId8"/>
    <p:sldId id="277" r:id="rId9"/>
    <p:sldId id="263" r:id="rId10"/>
    <p:sldId id="264" r:id="rId11"/>
    <p:sldId id="265" r:id="rId12"/>
    <p:sldId id="280" r:id="rId13"/>
    <p:sldId id="266" r:id="rId14"/>
    <p:sldId id="267" r:id="rId15"/>
    <p:sldId id="269" r:id="rId16"/>
    <p:sldId id="270" r:id="rId17"/>
    <p:sldId id="282" r:id="rId18"/>
    <p:sldId id="283" r:id="rId19"/>
    <p:sldId id="278" r:id="rId20"/>
    <p:sldId id="279" r:id="rId21"/>
    <p:sldId id="271" r:id="rId22"/>
    <p:sldId id="272" r:id="rId23"/>
    <p:sldId id="273" r:id="rId24"/>
    <p:sldId id="284" r:id="rId25"/>
    <p:sldId id="28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0431"/>
    <p:restoredTop sz="80944"/>
  </p:normalViewPr>
  <p:slideViewPr>
    <p:cSldViewPr snapToGrid="0">
      <p:cViewPr varScale="1">
        <p:scale>
          <a:sx n="102" d="100"/>
          <a:sy n="102" d="100"/>
        </p:scale>
        <p:origin x="176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numerical-measures/mean" TargetMode="External"/><Relationship Id="rId4" Type="http://schemas.openxmlformats.org/officeDocument/2006/relationships/hyperlink" Target="http://www.r-tutor.com/elementary-statistics/numerical-measures/median" TargetMode="External"/><Relationship Id="rId5" Type="http://schemas.openxmlformats.org/officeDocument/2006/relationships/hyperlink" Target="http://www.r-tutor.com/elementary-statistics/probability-distributions/normal-distribu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计算属性关联性</a:t>
            </a:r>
            <a:endParaRPr lang="en-US" altLang="zh-C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可以选择不同的计算方法，一般使用皮尔逊和斯皮尔曼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20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聚类，直观地看各个属性之间的关联性</a:t>
            </a:r>
            <a:endParaRPr lang="en-US" altLang="zh-C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71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聚类，直观地看各个属性之间的关联性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 clustering analysis to construct a hierarchical overview of the correlation among the explanatory variables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50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zh-CN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calculate the R2  of each model and if the R2  is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largerthan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threshold (0.9) [49], the current dependent variable is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considered redundant.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15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β0 +β1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+β2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+···+</a:t>
            </a:r>
            <a:r>
              <a:rPr lang="el-G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el-GR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nxn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l-GR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04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562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dirty="0" smtClean="0">
                <a:solidFill>
                  <a:srgbClr val="000000"/>
                </a:solidFill>
              </a:rPr>
              <a:t>External validation using new test data generated using different instruments, done by an independent research team</a:t>
            </a:r>
            <a:endParaRPr lang="en-GB" dirty="0" smtClean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292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AUC which allows us to measure</a:t>
            </a:r>
            <a:r>
              <a:rPr lang="zh-CN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overall ability of our model to discriminate tests with</a:t>
            </a:r>
            <a:r>
              <a:rPr lang="zh-CN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performance regression and without performance regression.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594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AUC which allows us to measure</a:t>
            </a:r>
            <a:r>
              <a:rPr lang="zh-CN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overall ability of our model to discriminate tests with</a:t>
            </a:r>
            <a:r>
              <a:rPr lang="zh-CN" altLang="en-US" sz="1100" b="0" i="0" u="none" strike="noStrike" cap="none" baseline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regression and without performance regression.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15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599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e102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e102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larger the Wald 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χ2 value, the larger the impact that a particular explanatory variable has on a model’s performance.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73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48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504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433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56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32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e102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e102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95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Load data into data frame ‘ data ’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03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skewness is a measure of symmetry. As a rule, negative skewness indicates that 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mean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the data values is less than 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median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the data distribution is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left-skewed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Positive skewness would indicate that the mean of the data values is larger than the median, and the data distribution is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right-skewed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normal distribution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has zero kurtosis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63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OLS expects that the dependent variable is normally distributed.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we find that the distribution is skewed, we apply a log transformation [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+ 1)] to lessen the skew </a:t>
            </a:r>
            <a:endParaRPr lang="en-US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8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may creep into models that use more degrees of freedom (e.g., explanatory variables) than a dataset can support. 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Hence, it is pragmatic to calculate a budget of degrees of freedom that a dataset can support before attempting to fit a model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budget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altLang="zh-CN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/15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degrees of freedom for our defect models, where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 the number of rows </a:t>
            </a: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data can support 89 (1,339</a:t>
            </a:r>
            <a:r>
              <a:rPr lang="en-US" altLang="zh-CN" dirty="0" smtClean="0">
                <a:solidFill>
                  <a:srgbClr val="FF0000"/>
                </a:solidFill>
              </a:rPr>
              <a:t>/15</a:t>
            </a:r>
            <a:r>
              <a:rPr lang="en-US" dirty="0" smtClean="0">
                <a:solidFill>
                  <a:srgbClr val="FF0000"/>
                </a:solidFill>
              </a:rPr>
              <a:t>) degrees of freedom. 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3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###drop categorical and data with </a:t>
            </a:r>
            <a:r>
              <a:rPr lang="en-US" dirty="0" err="1" smtClean="0">
                <a:solidFill>
                  <a:srgbClr val="FF0000"/>
                </a:solidFill>
              </a:rPr>
              <a:t>inf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ostat.mc.vanderbilt.edu/wiki/bin/view/Main/Hmisc" TargetMode="External"/><Relationship Id="rId4" Type="http://schemas.openxmlformats.org/officeDocument/2006/relationships/hyperlink" Target="http://biostat.mc.vanderbilt.edu/wiki/bin/view/Main/Rrm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infuchen/R-mod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adley.nz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building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4.Correlation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122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>
                <a:solidFill>
                  <a:srgbClr val="FF0000"/>
                </a:solidFill>
              </a:rPr>
              <a:t>correlations &lt;- </a:t>
            </a:r>
            <a:r>
              <a:rPr lang="en-US" altLang="zh-CN" sz="2400" dirty="0" err="1">
                <a:solidFill>
                  <a:srgbClr val="00B050"/>
                </a:solidFill>
              </a:rPr>
              <a:t>cor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independant</a:t>
            </a:r>
            <a:r>
              <a:rPr lang="en-US" altLang="zh-CN" sz="2400" dirty="0">
                <a:solidFill>
                  <a:srgbClr val="FF0000"/>
                </a:solidFill>
              </a:rPr>
              <a:t>, method="spearman")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#spearman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pearson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highCorr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&lt;-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findCorrelation</a:t>
            </a:r>
            <a:r>
              <a:rPr lang="en-US" altLang="zh-CN" sz="2400" dirty="0" smtClean="0">
                <a:solidFill>
                  <a:srgbClr val="FF0000"/>
                </a:solidFill>
              </a:rPr>
              <a:t>(correlations</a:t>
            </a:r>
            <a:r>
              <a:rPr lang="en-US" altLang="zh-CN" sz="2400" dirty="0">
                <a:solidFill>
                  <a:srgbClr val="FF0000"/>
                </a:solidFill>
              </a:rPr>
              <a:t>, cutoff = .75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2981196"/>
            <a:ext cx="8520600" cy="136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2400" dirty="0" err="1" smtClean="0">
                <a:solidFill>
                  <a:schemeClr val="tx1"/>
                </a:solidFill>
              </a:rPr>
              <a:t>low_cor_names</a:t>
            </a:r>
            <a:r>
              <a:rPr lang="en-US" sz="2400" dirty="0" smtClean="0">
                <a:solidFill>
                  <a:schemeClr val="tx1"/>
                </a:solidFill>
              </a:rPr>
              <a:t>=names(</a:t>
            </a:r>
            <a:r>
              <a:rPr lang="en-US" sz="2400" dirty="0" err="1" smtClean="0">
                <a:solidFill>
                  <a:schemeClr val="tx1"/>
                </a:solidFill>
              </a:rPr>
              <a:t>independant</a:t>
            </a:r>
            <a:r>
              <a:rPr lang="en-US" sz="2400" dirty="0" smtClean="0">
                <a:solidFill>
                  <a:schemeClr val="tx1"/>
                </a:solidFill>
              </a:rPr>
              <a:t>[, -</a:t>
            </a:r>
            <a:r>
              <a:rPr lang="en-US" sz="2400" dirty="0" err="1" smtClean="0">
                <a:solidFill>
                  <a:schemeClr val="tx1"/>
                </a:solidFill>
              </a:rPr>
              <a:t>highCorr</a:t>
            </a:r>
            <a:r>
              <a:rPr lang="en-US" sz="2400" dirty="0" smtClean="0">
                <a:solidFill>
                  <a:schemeClr val="tx1"/>
                </a:solidFill>
              </a:rPr>
              <a:t>])</a:t>
            </a:r>
          </a:p>
          <a:p>
            <a:pPr marL="0" indent="0" algn="l"/>
            <a:r>
              <a:rPr lang="en-US" sz="2400" dirty="0" err="1" smtClean="0">
                <a:solidFill>
                  <a:schemeClr val="tx1"/>
                </a:solidFill>
              </a:rPr>
              <a:t>low_cor_data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</a:rPr>
              <a:t>independant</a:t>
            </a:r>
            <a:r>
              <a:rPr lang="en-US" sz="2400" dirty="0" smtClean="0">
                <a:solidFill>
                  <a:schemeClr val="tx1"/>
                </a:solidFill>
              </a:rPr>
              <a:t>[(names(</a:t>
            </a:r>
            <a:r>
              <a:rPr lang="en-US" sz="2400" dirty="0" err="1" smtClean="0">
                <a:solidFill>
                  <a:schemeClr val="tx1"/>
                </a:solidFill>
              </a:rPr>
              <a:t>independant</a:t>
            </a:r>
            <a:r>
              <a:rPr lang="en-US" sz="2400" dirty="0" smtClean="0">
                <a:solidFill>
                  <a:schemeClr val="tx1"/>
                </a:solidFill>
              </a:rPr>
              <a:t>) %in% </a:t>
            </a:r>
            <a:r>
              <a:rPr lang="en-US" sz="2400" dirty="0" err="1" smtClean="0">
                <a:solidFill>
                  <a:schemeClr val="tx1"/>
                </a:solidFill>
              </a:rPr>
              <a:t>low_cor_names</a:t>
            </a:r>
            <a:r>
              <a:rPr lang="en-US" sz="2400" dirty="0" smtClean="0">
                <a:solidFill>
                  <a:schemeClr val="tx1"/>
                </a:solidFill>
              </a:rPr>
              <a:t>)]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105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000000"/>
              </a:buClr>
              <a:buSzPts val="1100"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V</a:t>
            </a:r>
            <a:r>
              <a:rPr lang="en-US" sz="2400" dirty="0" smtClean="0">
                <a:solidFill>
                  <a:srgbClr val="000000"/>
                </a:solidFill>
              </a:rPr>
              <a:t>ariable </a:t>
            </a:r>
            <a:r>
              <a:rPr lang="en-US" sz="2400" dirty="0">
                <a:solidFill>
                  <a:srgbClr val="000000"/>
                </a:solidFill>
              </a:rPr>
              <a:t>clustering analysis to construct a hierarchical overview of the correlation among the explanatory variables </a:t>
            </a:r>
            <a:endParaRPr lang="en-US" sz="2400" dirty="0"/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2530258"/>
            <a:ext cx="8520600" cy="152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vcobj</a:t>
            </a:r>
            <a:r>
              <a:rPr lang="en-US" altLang="zh-CN" sz="2400" dirty="0" smtClean="0">
                <a:solidFill>
                  <a:srgbClr val="FF000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varclus</a:t>
            </a:r>
            <a:r>
              <a:rPr lang="en-US" altLang="zh-CN" sz="2400" dirty="0" smtClean="0">
                <a:solidFill>
                  <a:srgbClr val="FF0000"/>
                </a:solidFill>
              </a:rPr>
              <a:t>( ~., data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independant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trans ="abs")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plot(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vcobj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en-US" sz="2400" dirty="0" err="1" smtClean="0">
                <a:solidFill>
                  <a:srgbClr val="FF0000"/>
                </a:solidFill>
              </a:rPr>
              <a:t>abline</a:t>
            </a:r>
            <a:r>
              <a:rPr lang="en-US" sz="2400" dirty="0" smtClean="0">
                <a:solidFill>
                  <a:srgbClr val="FF0000"/>
                </a:solidFill>
              </a:rPr>
              <a:t>(h=</a:t>
            </a:r>
            <a:r>
              <a:rPr lang="en-US" altLang="zh-CN" sz="2400" dirty="0" smtClean="0">
                <a:solidFill>
                  <a:srgbClr val="FF0000"/>
                </a:solidFill>
              </a:rPr>
              <a:t>1-0.75</a:t>
            </a:r>
            <a:r>
              <a:rPr lang="en-US" sz="2400" dirty="0" smtClean="0">
                <a:solidFill>
                  <a:srgbClr val="FF0000"/>
                </a:solidFill>
              </a:rPr>
              <a:t>, col="red")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1527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71" y="842682"/>
            <a:ext cx="6298175" cy="43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Redundancy</a:t>
            </a:r>
            <a:r>
              <a:rPr lang="en-US" i="1" dirty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94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/>
            <a:r>
              <a:rPr lang="en-US" sz="2400" dirty="0">
                <a:solidFill>
                  <a:srgbClr val="000000"/>
                </a:solidFill>
              </a:rPr>
              <a:t>The redundancy analysis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would consider a metric redundant if it can be predicted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from a combination of all other metrics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366909" y="2581600"/>
            <a:ext cx="8520600" cy="171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low_cor_data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redun_obj</a:t>
            </a:r>
            <a:r>
              <a:rPr lang="en-US" altLang="zh-CN" sz="2400" dirty="0" smtClean="0">
                <a:solidFill>
                  <a:srgbClr val="FF000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(~. ,data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 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nk</a:t>
            </a:r>
            <a:r>
              <a:rPr lang="en-US" altLang="zh-CN" sz="2400" dirty="0" smtClean="0">
                <a:solidFill>
                  <a:srgbClr val="FF0000"/>
                </a:solidFill>
              </a:rPr>
              <a:t> =0)</a:t>
            </a: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after_redun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[,!(names(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) %in%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redun_obj</a:t>
            </a:r>
            <a:r>
              <a:rPr lang="en-US" altLang="zh-CN" sz="2400" dirty="0" smtClean="0">
                <a:solidFill>
                  <a:srgbClr val="FF0000"/>
                </a:solidFill>
              </a:rPr>
              <a:t>)]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282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Linear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sz="2000" dirty="0">
                <a:solidFill>
                  <a:srgbClr val="FF0000"/>
                </a:solidFill>
              </a:rPr>
              <a:t>form 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as.formula</a:t>
            </a:r>
            <a:r>
              <a:rPr lang="en-US" sz="2000" dirty="0" smtClean="0">
                <a:solidFill>
                  <a:srgbClr val="FF0000"/>
                </a:solidFill>
              </a:rPr>
              <a:t>(paste</a:t>
            </a:r>
            <a:r>
              <a:rPr lang="en-US" sz="2000" dirty="0">
                <a:solidFill>
                  <a:srgbClr val="FF0000"/>
                </a:solidFill>
              </a:rPr>
              <a:t>("</a:t>
            </a:r>
            <a:r>
              <a:rPr lang="en-US" sz="2000" dirty="0" err="1">
                <a:solidFill>
                  <a:srgbClr val="FF0000"/>
                </a:solidFill>
              </a:rPr>
              <a:t>post_bugs~",paste</a:t>
            </a:r>
            <a:r>
              <a:rPr lang="en-US" sz="2000" dirty="0">
                <a:solidFill>
                  <a:srgbClr val="FF0000"/>
                </a:solidFill>
              </a:rPr>
              <a:t>(paste("</a:t>
            </a:r>
            <a:r>
              <a:rPr lang="en-US" sz="2000" dirty="0" err="1">
                <a:solidFill>
                  <a:srgbClr val="FF0000"/>
                </a:solidFill>
              </a:rPr>
              <a:t>rcs</a:t>
            </a:r>
            <a:r>
              <a:rPr lang="en-US" sz="2000" dirty="0">
                <a:solidFill>
                  <a:srgbClr val="FF0000"/>
                </a:solidFill>
              </a:rPr>
              <a:t>(",names(</a:t>
            </a:r>
            <a:r>
              <a:rPr lang="en-US" sz="2000" dirty="0" err="1">
                <a:solidFill>
                  <a:srgbClr val="FF0000"/>
                </a:solidFill>
              </a:rPr>
              <a:t>after_redun</a:t>
            </a:r>
            <a:r>
              <a:rPr lang="en-US" sz="2000" dirty="0">
                <a:solidFill>
                  <a:srgbClr val="FF0000"/>
                </a:solidFill>
              </a:rPr>
              <a:t>),",0)"),collapse</a:t>
            </a:r>
            <a:r>
              <a:rPr lang="en-US" sz="2000" dirty="0" smtClean="0">
                <a:solidFill>
                  <a:srgbClr val="FF0000"/>
                </a:solidFill>
              </a:rPr>
              <a:t>="+")))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sz="2400" dirty="0" smtClean="0">
                <a:solidFill>
                  <a:srgbClr val="FF0000"/>
                </a:solidFill>
              </a:rPr>
              <a:t>fit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 smtClean="0">
                <a:solidFill>
                  <a:srgbClr val="00B050"/>
                </a:solidFill>
              </a:rPr>
              <a:t>ols</a:t>
            </a:r>
            <a:r>
              <a:rPr lang="en-US" sz="2400" dirty="0" smtClean="0">
                <a:solidFill>
                  <a:srgbClr val="FF0000"/>
                </a:solidFill>
              </a:rPr>
              <a:t>(form</a:t>
            </a:r>
            <a:r>
              <a:rPr lang="en-US" sz="2400" dirty="0">
                <a:solidFill>
                  <a:srgbClr val="FF0000"/>
                </a:solidFill>
              </a:rPr>
              <a:t>, data = data , x=T ,y=T 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42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randomForest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rf.fit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&lt;- </a:t>
            </a:r>
            <a:r>
              <a:rPr lang="en-US" altLang="zh-CN" sz="2400" dirty="0" err="1">
                <a:solidFill>
                  <a:srgbClr val="00B050"/>
                </a:solidFill>
              </a:rPr>
              <a:t>randomForest</a:t>
            </a:r>
            <a:r>
              <a:rPr lang="en-US" altLang="zh-CN" sz="2400" dirty="0">
                <a:solidFill>
                  <a:srgbClr val="FF0000"/>
                </a:solidFill>
              </a:rPr>
              <a:t>(x=</a:t>
            </a:r>
            <a:r>
              <a:rPr lang="en-US" altLang="zh-CN" sz="2400" dirty="0" err="1">
                <a:solidFill>
                  <a:srgbClr val="FF0000"/>
                </a:solidFill>
              </a:rPr>
              <a:t>after_redun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y=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data$post_bugs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ntree</a:t>
            </a:r>
            <a:r>
              <a:rPr lang="en-US" altLang="zh-CN" sz="2400" dirty="0" smtClean="0">
                <a:solidFill>
                  <a:srgbClr val="FF0000"/>
                </a:solidFill>
              </a:rPr>
              <a:t>=500, </a:t>
            </a:r>
            <a:r>
              <a:rPr lang="en-US" altLang="zh-CN" sz="2400" dirty="0">
                <a:solidFill>
                  <a:srgbClr val="FF0000"/>
                </a:solidFill>
              </a:rPr>
              <a:t>importance=TRUE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09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 smtClean="0">
                <a:solidFill>
                  <a:schemeClr val="tx1"/>
                </a:solidFill>
              </a:rPr>
              <a:t>predictions </a:t>
            </a:r>
            <a:r>
              <a:rPr lang="en-US" altLang="zh-CN" sz="2400" dirty="0">
                <a:solidFill>
                  <a:schemeClr val="tx1"/>
                </a:solidFill>
              </a:rPr>
              <a:t>&lt;- </a:t>
            </a:r>
            <a:r>
              <a:rPr lang="en-US" altLang="zh-CN" sz="2400" dirty="0">
                <a:solidFill>
                  <a:srgbClr val="FF0000"/>
                </a:solidFill>
              </a:rPr>
              <a:t>predict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rf.fit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data,type</a:t>
            </a:r>
            <a:r>
              <a:rPr lang="en-US" altLang="zh-CN" sz="2400" dirty="0">
                <a:solidFill>
                  <a:schemeClr val="tx1"/>
                </a:solidFill>
              </a:rPr>
              <a:t>="response</a:t>
            </a:r>
            <a:r>
              <a:rPr lang="en-US" altLang="zh-CN" sz="2400" dirty="0" smtClean="0">
                <a:solidFill>
                  <a:schemeClr val="tx1"/>
                </a:solidFill>
              </a:rPr>
              <a:t>")</a:t>
            </a: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tx1"/>
                </a:solidFill>
              </a:rPr>
              <a:t>TP = sum((predictions&gt;0.5) &amp; (</a:t>
            </a:r>
            <a:r>
              <a:rPr lang="en-US" sz="2400" dirty="0" err="1">
                <a:solidFill>
                  <a:schemeClr val="tx1"/>
                </a:solidFill>
              </a:rPr>
              <a:t>data$post_bugs</a:t>
            </a:r>
            <a:r>
              <a:rPr lang="en-US" sz="2400" dirty="0">
                <a:solidFill>
                  <a:schemeClr val="tx1"/>
                </a:solidFill>
              </a:rPr>
              <a:t>&gt;0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precision </a:t>
            </a:r>
            <a:r>
              <a:rPr lang="en-US" sz="2400" dirty="0">
                <a:solidFill>
                  <a:schemeClr val="tx1"/>
                </a:solidFill>
              </a:rPr>
              <a:t>= TP / sum((predictions&gt;0.5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recall </a:t>
            </a:r>
            <a:r>
              <a:rPr lang="en-US" sz="2400" dirty="0">
                <a:solidFill>
                  <a:schemeClr val="tx1"/>
                </a:solidFill>
              </a:rPr>
              <a:t>= TP / sum(</a:t>
            </a:r>
            <a:r>
              <a:rPr lang="en-US" sz="2400" dirty="0" err="1">
                <a:solidFill>
                  <a:schemeClr val="tx1"/>
                </a:solidFill>
              </a:rPr>
              <a:t>data$post_bugs</a:t>
            </a:r>
            <a:r>
              <a:rPr lang="en-US" sz="2400" dirty="0">
                <a:solidFill>
                  <a:schemeClr val="tx1"/>
                </a:solidFill>
              </a:rPr>
              <a:t>&gt;0)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AUC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imbalanced</a:t>
            </a: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is highly skewed since </a:t>
            </a:r>
            <a:r>
              <a:rPr lang="en-US" sz="2400" dirty="0" smtClean="0">
                <a:solidFill>
                  <a:schemeClr val="tx1"/>
                </a:solidFill>
              </a:rPr>
              <a:t>th</a:t>
            </a:r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majority </a:t>
            </a:r>
            <a:r>
              <a:rPr lang="en-US" sz="2400" dirty="0">
                <a:solidFill>
                  <a:schemeClr val="tx1"/>
                </a:solidFill>
              </a:rPr>
              <a:t>of the tests do not manifest performance </a:t>
            </a:r>
            <a:r>
              <a:rPr lang="en-US" sz="2400" dirty="0" smtClean="0">
                <a:solidFill>
                  <a:schemeClr val="tx1"/>
                </a:solidFill>
              </a:rPr>
              <a:t>regression.</a:t>
            </a:r>
          </a:p>
          <a:p>
            <a:pPr marL="0" indent="0" algn="l"/>
            <a:endParaRPr lang="en-US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The AUC </a:t>
            </a:r>
            <a:r>
              <a:rPr lang="en-US" sz="2400" dirty="0">
                <a:solidFill>
                  <a:schemeClr val="tx1"/>
                </a:solidFill>
              </a:rPr>
              <a:t>is the area under the ROC curve which </a:t>
            </a:r>
            <a:r>
              <a:rPr lang="en-US" sz="2400" dirty="0" smtClean="0">
                <a:solidFill>
                  <a:schemeClr val="tx1"/>
                </a:solidFill>
              </a:rPr>
              <a:t>indicates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performance of a binary model as its discrimination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varied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/>
            <a:endParaRPr lang="en-US" sz="2400" dirty="0">
              <a:solidFill>
                <a:schemeClr val="tx1"/>
              </a:solidFill>
            </a:endParaRPr>
          </a:p>
          <a:p>
            <a:pPr marL="342900" algn="l">
              <a:buFont typeface="Arial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AUC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Model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validation</a:t>
            </a:r>
          </a:p>
          <a:p>
            <a:pPr marL="0" indent="0" algn="l"/>
            <a:r>
              <a:rPr lang="en-US" altLang="zh-CN" sz="2400" dirty="0" err="1">
                <a:solidFill>
                  <a:schemeClr val="tx1"/>
                </a:solidFill>
              </a:rPr>
              <a:t>roc_obj</a:t>
            </a:r>
            <a:r>
              <a:rPr lang="en-US" altLang="zh-CN" sz="2400" dirty="0">
                <a:solidFill>
                  <a:schemeClr val="tx1"/>
                </a:solidFill>
              </a:rPr>
              <a:t> &lt;- roc(</a:t>
            </a:r>
            <a:r>
              <a:rPr lang="en-US" altLang="zh-CN" sz="2400" dirty="0" err="1">
                <a:solidFill>
                  <a:schemeClr val="tx1"/>
                </a:solidFill>
              </a:rPr>
              <a:t>true_category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predict_value</a:t>
            </a:r>
            <a:r>
              <a:rPr lang="en-US" altLang="zh-CN" sz="2400" dirty="0">
                <a:solidFill>
                  <a:schemeClr val="tx1"/>
                </a:solidFill>
              </a:rPr>
              <a:t>)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auc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&lt;- </a:t>
            </a:r>
            <a:r>
              <a:rPr lang="en-US" altLang="zh-CN" sz="2400" dirty="0" err="1">
                <a:solidFill>
                  <a:srgbClr val="FF0000"/>
                </a:solidFill>
              </a:rPr>
              <a:t>auc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roc_obj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endParaRPr lang="en-US" sz="2400" dirty="0">
              <a:solidFill>
                <a:schemeClr val="tx1"/>
              </a:solidFill>
            </a:endParaRPr>
          </a:p>
          <a:p>
            <a:pPr marL="342900" algn="l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 smtClean="0"/>
              <a:t>Assessment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model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stability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09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um_iter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&lt;-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1000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validate(fit,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num_iter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lvl="0" indent="0" algn="l"/>
            <a:r>
              <a:rPr lang="en-US" sz="2400" dirty="0"/>
              <a:t># Run the bootstrapped optimism calculations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Software Packages</a:t>
            </a:r>
            <a:br>
              <a:rPr lang="en-GB"/>
            </a:b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b="1" u="sng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Hmisc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Functions for data analysis, high-level graphics, utility operations, computing sample size and power, importing datasets, imputing missing values, advanced table making, variable clustering, character string manipulation, conversion of S objects to LaTeX code, and recoding variables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b="1" u="sng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rms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Functions for regression modeling, testing, estimation, validation, graphics, prediction, and typesetting by storing enhanced model design attributes in the fit. rms is a collection of 229 functions that assist and streamline modeling, especially for biostatistical and epidemiologic applications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 smtClean="0"/>
              <a:t>Estimate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power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variable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09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 dirty="0" err="1" smtClean="0">
                <a:solidFill>
                  <a:srgbClr val="FF0000"/>
                </a:solidFill>
              </a:rPr>
              <a:t>anova</a:t>
            </a:r>
            <a:r>
              <a:rPr lang="en-US" sz="2400" dirty="0" smtClean="0">
                <a:solidFill>
                  <a:srgbClr val="FF0000"/>
                </a:solidFill>
              </a:rPr>
              <a:t>(fit </a:t>
            </a:r>
            <a:r>
              <a:rPr lang="en-US" sz="2400" dirty="0">
                <a:solidFill>
                  <a:srgbClr val="FF0000"/>
                </a:solidFill>
              </a:rPr>
              <a:t>, test </a:t>
            </a:r>
            <a:r>
              <a:rPr lang="en-US" sz="2400" dirty="0" smtClean="0">
                <a:solidFill>
                  <a:srgbClr val="FF0000"/>
                </a:solidFill>
              </a:rPr>
              <a:t>="</a:t>
            </a:r>
            <a:r>
              <a:rPr lang="en-US" sz="2400" dirty="0" err="1" smtClean="0">
                <a:solidFill>
                  <a:srgbClr val="FF0000"/>
                </a:solidFill>
              </a:rPr>
              <a:t>Chisq</a:t>
            </a:r>
            <a:r>
              <a:rPr lang="en-US" sz="2400" dirty="0" smtClean="0">
                <a:solidFill>
                  <a:srgbClr val="FF0000"/>
                </a:solidFill>
              </a:rPr>
              <a:t>")</a:t>
            </a:r>
          </a:p>
          <a:p>
            <a:pPr marL="0" indent="0" algn="l"/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smtClean="0">
                <a:solidFill>
                  <a:schemeClr val="tx1"/>
                </a:solidFill>
              </a:rPr>
              <a:t>Example</a:t>
            </a:r>
          </a:p>
          <a:p>
            <a:pPr marL="0" indent="0" algn="l"/>
            <a:r>
              <a:rPr lang="en-US" altLang="zh-CN" sz="2400" dirty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</a:rPr>
              <a:t>it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&lt;-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glm</a:t>
            </a:r>
            <a:r>
              <a:rPr lang="en-US" altLang="zh-CN" sz="2400" dirty="0" smtClean="0">
                <a:solidFill>
                  <a:srgbClr val="FF0000"/>
                </a:solidFill>
              </a:rPr>
              <a:t>(y~x1+x2+x3),family=</a:t>
            </a:r>
            <a:r>
              <a:rPr lang="en-US" sz="2400" dirty="0" smtClean="0">
                <a:solidFill>
                  <a:srgbClr val="FF0000"/>
                </a:solidFill>
              </a:rPr>
              <a:t>”binomial”)</a:t>
            </a: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Running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sz="2000" dirty="0" smtClean="0">
                <a:solidFill>
                  <a:srgbClr val="FF0000"/>
                </a:solidFill>
              </a:rPr>
              <a:t>1.glm(y~1,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 vs. </a:t>
            </a:r>
            <a:r>
              <a:rPr lang="en-US" sz="2000" dirty="0" err="1" smtClean="0">
                <a:solidFill>
                  <a:srgbClr val="FF0000"/>
                </a:solidFill>
              </a:rPr>
              <a:t>glm</a:t>
            </a:r>
            <a:r>
              <a:rPr lang="en-US" sz="2000" dirty="0" smtClean="0">
                <a:solidFill>
                  <a:srgbClr val="FF0000"/>
                </a:solidFill>
              </a:rPr>
              <a:t>(y~x1,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</a:t>
            </a:r>
          </a:p>
          <a:p>
            <a:pPr marL="0" indent="0" algn="l"/>
            <a:r>
              <a:rPr lang="en-US" sz="2000" dirty="0" smtClean="0">
                <a:solidFill>
                  <a:srgbClr val="FF0000"/>
                </a:solidFill>
              </a:rPr>
              <a:t>2.glm(y~x1,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 vs </a:t>
            </a:r>
            <a:r>
              <a:rPr lang="en-US" sz="2000" dirty="0" err="1" smtClean="0">
                <a:solidFill>
                  <a:srgbClr val="FF0000"/>
                </a:solidFill>
              </a:rPr>
              <a:t>glm</a:t>
            </a:r>
            <a:r>
              <a:rPr lang="en-US" sz="2000" dirty="0" smtClean="0">
                <a:solidFill>
                  <a:srgbClr val="FF0000"/>
                </a:solidFill>
              </a:rPr>
              <a:t>(y~x1+x2,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 </a:t>
            </a:r>
          </a:p>
          <a:p>
            <a:pPr marL="0" indent="0" algn="l"/>
            <a:r>
              <a:rPr lang="en-US" sz="2000" dirty="0" smtClean="0">
                <a:solidFill>
                  <a:srgbClr val="FF0000"/>
                </a:solidFill>
              </a:rPr>
              <a:t>3.glm(y~x1+x2,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family=</a:t>
            </a:r>
            <a:r>
              <a:rPr lang="en-US" sz="2000" dirty="0">
                <a:solidFill>
                  <a:srgbClr val="FF0000"/>
                </a:solidFill>
              </a:rPr>
              <a:t>”binomial”) vs </a:t>
            </a:r>
            <a:r>
              <a:rPr lang="en-US" sz="2000" dirty="0" err="1" smtClean="0">
                <a:solidFill>
                  <a:srgbClr val="FF0000"/>
                </a:solidFill>
              </a:rPr>
              <a:t>glm</a:t>
            </a:r>
            <a:r>
              <a:rPr lang="en-US" sz="2000" dirty="0" smtClean="0">
                <a:solidFill>
                  <a:srgbClr val="FF0000"/>
                </a:solidFill>
              </a:rPr>
              <a:t>(y~x1+x2+x3,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family=</a:t>
            </a:r>
            <a:r>
              <a:rPr lang="en-US" sz="2000" dirty="0">
                <a:solidFill>
                  <a:srgbClr val="FF0000"/>
                </a:solidFill>
              </a:rPr>
              <a:t>”binomial”) 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5400" dirty="0"/>
              <a:t>Estimate</a:t>
            </a:r>
            <a:r>
              <a:rPr lang="zh-CN" altLang="en-US" sz="5400" dirty="0"/>
              <a:t> </a:t>
            </a:r>
            <a:r>
              <a:rPr lang="en-US" altLang="zh-CN" sz="5400" dirty="0"/>
              <a:t>power</a:t>
            </a:r>
            <a:r>
              <a:rPr lang="zh-CN" altLang="en-US" sz="5400" dirty="0"/>
              <a:t> </a:t>
            </a:r>
            <a:r>
              <a:rPr lang="en-US" altLang="zh-CN" sz="5400" dirty="0"/>
              <a:t>of</a:t>
            </a:r>
            <a:r>
              <a:rPr lang="zh-CN" altLang="en-US" sz="5400" dirty="0"/>
              <a:t> </a:t>
            </a:r>
            <a:r>
              <a:rPr lang="en-US" altLang="zh-CN" sz="5400" dirty="0"/>
              <a:t>variable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09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>
                <a:solidFill>
                  <a:schemeClr val="tx1"/>
                </a:solidFill>
              </a:rPr>
              <a:t>importance &lt;- </a:t>
            </a:r>
            <a:r>
              <a:rPr lang="en-US" altLang="zh-CN" sz="2400" dirty="0">
                <a:solidFill>
                  <a:srgbClr val="FF0000"/>
                </a:solidFill>
              </a:rPr>
              <a:t>importance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rf.fit</a:t>
            </a:r>
            <a:r>
              <a:rPr lang="en-US" altLang="zh-CN" sz="2400" dirty="0">
                <a:solidFill>
                  <a:schemeClr val="tx1"/>
                </a:solidFill>
              </a:rPr>
              <a:t>, type=1, class="TRUE</a:t>
            </a:r>
            <a:r>
              <a:rPr lang="en-US" altLang="zh-CN" sz="2400" dirty="0" smtClean="0">
                <a:solidFill>
                  <a:schemeClr val="tx1"/>
                </a:solidFill>
              </a:rPr>
              <a:t>")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rebalance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215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Up-sampling</a:t>
            </a: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class_data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&lt;- </a:t>
            </a:r>
            <a:r>
              <a:rPr lang="en-US" altLang="zh-CN" sz="2400" dirty="0" err="1">
                <a:solidFill>
                  <a:schemeClr val="tx1"/>
                </a:solidFill>
              </a:rPr>
              <a:t>as.factor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class_data</a:t>
            </a:r>
            <a:r>
              <a:rPr lang="en-US" altLang="zh-CN" sz="2400" dirty="0">
                <a:solidFill>
                  <a:schemeClr val="tx1"/>
                </a:solidFill>
              </a:rPr>
              <a:t>)  </a:t>
            </a: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upsample_data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&lt;- </a:t>
            </a:r>
            <a:r>
              <a:rPr lang="en-US" altLang="zh-CN" sz="2400" dirty="0" err="1">
                <a:solidFill>
                  <a:srgbClr val="FF0000"/>
                </a:solidFill>
              </a:rPr>
              <a:t>upSample</a:t>
            </a:r>
            <a:r>
              <a:rPr lang="en-US" altLang="zh-CN" sz="2400" dirty="0">
                <a:solidFill>
                  <a:schemeClr val="tx1"/>
                </a:solidFill>
              </a:rPr>
              <a:t>(x = </a:t>
            </a:r>
            <a:r>
              <a:rPr lang="en-US" altLang="zh-CN" sz="2400" dirty="0" smtClean="0">
                <a:solidFill>
                  <a:schemeClr val="tx1"/>
                </a:solidFill>
              </a:rPr>
              <a:t>data</a:t>
            </a:r>
            <a:r>
              <a:rPr lang="en-US" altLang="zh-CN" sz="2400" dirty="0">
                <a:solidFill>
                  <a:schemeClr val="tx1"/>
                </a:solidFill>
              </a:rPr>
              <a:t>, y =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class_data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rebalance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SMOTE</a:t>
            </a: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form_smote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&lt;- </a:t>
            </a:r>
            <a:r>
              <a:rPr lang="en-US" altLang="zh-CN" sz="2400" dirty="0" err="1">
                <a:solidFill>
                  <a:schemeClr val="tx1"/>
                </a:solidFill>
              </a:rPr>
              <a:t>as.formula</a:t>
            </a:r>
            <a:r>
              <a:rPr lang="en-US" altLang="zh-CN" sz="2400" dirty="0">
                <a:solidFill>
                  <a:schemeClr val="tx1"/>
                </a:solidFill>
              </a:rPr>
              <a:t>(paste(class,"~."))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altLang="zh-CN" sz="2400" dirty="0" smtClean="0">
                <a:solidFill>
                  <a:schemeClr val="tx1"/>
                </a:solidFill>
              </a:rPr>
              <a:t>class1 </a:t>
            </a:r>
            <a:r>
              <a:rPr lang="en-US" altLang="zh-CN" sz="2400" dirty="0">
                <a:solidFill>
                  <a:schemeClr val="tx1"/>
                </a:solidFill>
              </a:rPr>
              <a:t>&lt;- sum(</a:t>
            </a:r>
            <a:r>
              <a:rPr lang="en-US" altLang="zh-CN" sz="2400" dirty="0" err="1">
                <a:solidFill>
                  <a:schemeClr val="tx1"/>
                </a:solidFill>
              </a:rPr>
              <a:t>class_data</a:t>
            </a:r>
            <a:r>
              <a:rPr lang="en-US" altLang="zh-CN" sz="2400" dirty="0">
                <a:solidFill>
                  <a:schemeClr val="tx1"/>
                </a:solidFill>
              </a:rPr>
              <a:t>)  </a:t>
            </a:r>
          </a:p>
          <a:p>
            <a:pPr marL="0" indent="0" algn="l"/>
            <a:r>
              <a:rPr lang="en-US" altLang="zh-CN" sz="2400" dirty="0" smtClean="0">
                <a:solidFill>
                  <a:schemeClr val="tx1"/>
                </a:solidFill>
              </a:rPr>
              <a:t>class0 </a:t>
            </a:r>
            <a:r>
              <a:rPr lang="en-US" altLang="zh-CN" sz="2400" dirty="0">
                <a:solidFill>
                  <a:schemeClr val="tx1"/>
                </a:solidFill>
              </a:rPr>
              <a:t>&lt;- length(</a:t>
            </a:r>
            <a:r>
              <a:rPr lang="en-US" altLang="zh-CN" sz="2400" dirty="0" err="1">
                <a:solidFill>
                  <a:schemeClr val="tx1"/>
                </a:solidFill>
              </a:rPr>
              <a:t>class_data</a:t>
            </a:r>
            <a:r>
              <a:rPr lang="en-US" altLang="zh-CN" sz="2400" dirty="0">
                <a:solidFill>
                  <a:schemeClr val="tx1"/>
                </a:solidFill>
              </a:rPr>
              <a:t>) - </a:t>
            </a:r>
            <a:r>
              <a:rPr lang="en-US" altLang="zh-CN" sz="2400" dirty="0" smtClean="0">
                <a:solidFill>
                  <a:schemeClr val="tx1"/>
                </a:solidFill>
              </a:rPr>
              <a:t>class1   </a:t>
            </a: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over_param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&lt;- (</a:t>
            </a:r>
            <a:r>
              <a:rPr lang="en-US" altLang="zh-CN" sz="2400" dirty="0" smtClean="0">
                <a:solidFill>
                  <a:schemeClr val="tx1"/>
                </a:solidFill>
              </a:rPr>
              <a:t>class0/class1)*</a:t>
            </a:r>
            <a:r>
              <a:rPr lang="en-US" altLang="zh-CN" sz="2400" dirty="0">
                <a:solidFill>
                  <a:schemeClr val="tx1"/>
                </a:solidFill>
              </a:rPr>
              <a:t>100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under_param</a:t>
            </a:r>
            <a:r>
              <a:rPr lang="en-US" altLang="zh-CN" sz="2400" dirty="0">
                <a:solidFill>
                  <a:schemeClr val="tx1"/>
                </a:solidFill>
              </a:rPr>
              <a:t>&lt;- (10000/over_param+100)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</a:rPr>
              <a:t>mote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_</a:t>
            </a:r>
            <a:r>
              <a:rPr lang="en-US" sz="2400" dirty="0" err="1" smtClean="0">
                <a:solidFill>
                  <a:schemeClr val="tx1"/>
                </a:solidFill>
              </a:rPr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&lt;- </a:t>
            </a:r>
            <a:r>
              <a:rPr lang="en-US" sz="2400" dirty="0">
                <a:solidFill>
                  <a:srgbClr val="FF0000"/>
                </a:solidFill>
              </a:rPr>
              <a:t>SMOTE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form_smote</a:t>
            </a:r>
            <a:r>
              <a:rPr lang="en-US" sz="2400" dirty="0">
                <a:solidFill>
                  <a:schemeClr val="tx1"/>
                </a:solidFill>
              </a:rPr>
              <a:t>, data =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, k = 5, </a:t>
            </a:r>
            <a:r>
              <a:rPr lang="en-US" sz="2400" dirty="0" err="1">
                <a:solidFill>
                  <a:schemeClr val="tx1"/>
                </a:solidFill>
              </a:rPr>
              <a:t>perc.over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over_param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perc.under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under_param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 smtClean="0"/>
              <a:t>Hypothesis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test-significant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difference</a:t>
            </a:r>
            <a:endParaRPr sz="40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ompare mean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T-test</a:t>
            </a:r>
          </a:p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Compare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order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/>
            <a:r>
              <a:rPr lang="en-US" sz="2400" dirty="0" err="1">
                <a:solidFill>
                  <a:srgbClr val="FF0000"/>
                </a:solidFill>
              </a:rPr>
              <a:t>wilcox</a:t>
            </a:r>
            <a:r>
              <a:rPr lang="en-US" sz="2400" dirty="0">
                <a:solidFill>
                  <a:srgbClr val="FF0000"/>
                </a:solidFill>
              </a:rPr>
              <a:t>-test</a:t>
            </a:r>
          </a:p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ompare distribution</a:t>
            </a:r>
          </a:p>
          <a:p>
            <a:pPr marL="0" indent="0" algn="l"/>
            <a:r>
              <a:rPr lang="en-US" sz="2400" dirty="0" err="1" smtClean="0">
                <a:solidFill>
                  <a:srgbClr val="FF0000"/>
                </a:solidFill>
              </a:rPr>
              <a:t>ks</a:t>
            </a:r>
            <a:r>
              <a:rPr lang="en-US" sz="2400" dirty="0" smtClean="0">
                <a:solidFill>
                  <a:srgbClr val="FF0000"/>
                </a:solidFill>
              </a:rPr>
              <a:t>-test</a:t>
            </a:r>
            <a:endParaRPr lang="en-US" sz="2400" dirty="0">
              <a:solidFill>
                <a:srgbClr val="FF0000"/>
              </a:solidFill>
            </a:endParaRPr>
          </a:p>
          <a:p>
            <a:pPr marL="342900" algn="l">
              <a:buFont typeface="Arial" charset="0"/>
              <a:buChar char="•"/>
            </a:pPr>
            <a:r>
              <a:rPr lang="is-I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algn="l">
              <a:buFont typeface="Arial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sz="4800" dirty="0" smtClean="0"/>
              <a:t>Effect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size-How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big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difference?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cohen.d</a:t>
            </a:r>
            <a:endParaRPr lang="en-US" sz="2400" dirty="0">
              <a:solidFill>
                <a:srgbClr val="FF0000"/>
              </a:solidFill>
            </a:endParaRPr>
          </a:p>
          <a:p>
            <a:pPr marL="342900" algn="l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Cliff’s </a:t>
            </a:r>
            <a:r>
              <a:rPr lang="en-US" sz="2400" dirty="0">
                <a:solidFill>
                  <a:srgbClr val="FF0000"/>
                </a:solidFill>
              </a:rPr>
              <a:t>delta</a:t>
            </a:r>
          </a:p>
          <a:p>
            <a:pPr marL="342900" algn="l">
              <a:buFont typeface="Arial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Software Packages</a:t>
            </a:r>
            <a:br>
              <a:rPr lang="en-GB"/>
            </a:b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library(foreign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library(caret)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library(car)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</a:t>
            </a:r>
            <a:r>
              <a:rPr lang="en-GB" sz="2400" b="1" dirty="0" err="1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nlme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</a:t>
            </a:r>
            <a:r>
              <a:rPr lang="en-GB" sz="2400" b="1" dirty="0" err="1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rms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library(e1071)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</a:t>
            </a:r>
            <a:r>
              <a:rPr lang="en-GB" sz="2400" b="1" dirty="0" err="1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BiodiversityR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library(moments</a:t>
            </a:r>
            <a:r>
              <a:rPr lang="en-GB" sz="2400" b="1" dirty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 data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981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dirty="0" smtClean="0">
                <a:solidFill>
                  <a:schemeClr val="tx1"/>
                </a:solidFill>
              </a:rPr>
              <a:t>#d</a:t>
            </a:r>
            <a:r>
              <a:rPr lang="en-GB" dirty="0" err="1" smtClean="0">
                <a:solidFill>
                  <a:schemeClr val="tx1"/>
                </a:solidFill>
              </a:rPr>
              <a:t>ata</a:t>
            </a:r>
            <a:r>
              <a:rPr lang="en-GB" dirty="0" smtClean="0">
                <a:solidFill>
                  <a:schemeClr val="tx1"/>
                </a:solidFill>
              </a:rPr>
              <a:t> &lt;- </a:t>
            </a:r>
            <a:r>
              <a:rPr lang="en-GB" dirty="0" err="1" smtClean="0">
                <a:solidFill>
                  <a:schemeClr val="tx1"/>
                </a:solidFill>
              </a:rPr>
              <a:t>read.csv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file.choose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0" indent="0" algn="l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</a:rPr>
              <a:t>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&lt;-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read.csv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model.csv</a:t>
            </a:r>
            <a:r>
              <a:rPr lang="en-US" altLang="zh-CN" dirty="0">
                <a:solidFill>
                  <a:schemeClr val="tx1"/>
                </a:solidFill>
              </a:rPr>
              <a:t>")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3304905"/>
            <a:ext cx="8520600" cy="11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modelling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tutorial</a:t>
            </a:r>
          </a:p>
          <a:p>
            <a:pPr marL="0" indent="0"/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https://github.com/jinfuchen/R-model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Dataframe</a:t>
            </a:r>
            <a:r>
              <a:rPr lang="en-GB" dirty="0" smtClean="0"/>
              <a:t> handle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14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b="1" dirty="0" smtClean="0">
                <a:solidFill>
                  <a:schemeClr val="tx1"/>
                </a:solidFill>
              </a:rPr>
              <a:t>1.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dplyr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ilter, select, </a:t>
            </a:r>
            <a:r>
              <a:rPr lang="en-US" dirty="0" err="1" smtClean="0">
                <a:solidFill>
                  <a:schemeClr val="tx1"/>
                </a:solidFill>
              </a:rPr>
              <a:t>group_by</a:t>
            </a:r>
            <a:r>
              <a:rPr lang="en-US" dirty="0" smtClean="0">
                <a:solidFill>
                  <a:schemeClr val="tx1"/>
                </a:solidFill>
              </a:rPr>
              <a:t>, join, </a:t>
            </a:r>
            <a:r>
              <a:rPr lang="en-US" dirty="0" err="1" smtClean="0">
                <a:solidFill>
                  <a:schemeClr val="tx1"/>
                </a:solidFill>
              </a:rPr>
              <a:t>summarise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ddply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3582444"/>
            <a:ext cx="840131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3.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ggplot2</a:t>
            </a:r>
          </a:p>
          <a:p>
            <a:r>
              <a:rPr lang="en-US" altLang="zh-CN" sz="2800" dirty="0" err="1">
                <a:solidFill>
                  <a:schemeClr val="tx1"/>
                </a:solidFill>
              </a:rPr>
              <a:t>ggplot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geom_abline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geom_</a:t>
            </a:r>
            <a:r>
              <a:rPr lang="en-US" altLang="zh-CN" sz="2800" dirty="0" err="1">
                <a:solidFill>
                  <a:schemeClr val="tx1"/>
                </a:solidFill>
              </a:rPr>
              <a:t>point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geom_histogram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http://hadley.nz/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2528129"/>
            <a:ext cx="840131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None/>
              <a:defRPr sz="2800">
                <a:solidFill>
                  <a:schemeClr val="tx1"/>
                </a:solidFill>
              </a:defRPr>
            </a:lvl1pPr>
            <a:lvl2pPr marL="914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marL="1371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marL="1828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marL="22860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marL="27432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marL="3200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marL="3657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marL="4114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b="1" dirty="0" err="1"/>
              <a:t>tidyr</a:t>
            </a:r>
            <a:endParaRPr lang="en-US" b="1" dirty="0"/>
          </a:p>
          <a:p>
            <a:r>
              <a:rPr lang="en-US" altLang="zh-CN" dirty="0"/>
              <a:t>g</a:t>
            </a:r>
            <a:r>
              <a:rPr lang="en-US" dirty="0"/>
              <a:t>ather, spread, separate, unite</a:t>
            </a:r>
          </a:p>
        </p:txBody>
      </p:sp>
    </p:spTree>
    <p:extLst>
      <p:ext uri="{BB962C8B-B14F-4D97-AF65-F5344CB8AC3E}">
        <p14:creationId xmlns:p14="http://schemas.microsoft.com/office/powerpoint/2010/main" val="2474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1.Examine</a:t>
            </a:r>
            <a:r>
              <a:rPr lang="zh-CN" altLang="en-US" dirty="0" smtClean="0"/>
              <a:t> </a:t>
            </a:r>
            <a:r>
              <a:rPr lang="en-GB" dirty="0" smtClean="0"/>
              <a:t>data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2844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ames</a:t>
            </a:r>
            <a:r>
              <a:rPr lang="en-US" altLang="zh-CN" dirty="0" smtClean="0">
                <a:solidFill>
                  <a:schemeClr val="tx1"/>
                </a:solidFill>
              </a:rPr>
              <a:t>(data)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查看属性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 algn="l"/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summary</a:t>
            </a:r>
            <a:r>
              <a:rPr lang="en-US" altLang="zh-CN" dirty="0" smtClean="0">
                <a:solidFill>
                  <a:schemeClr val="tx1"/>
                </a:solidFill>
              </a:rPr>
              <a:t>(data)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查看分布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 algn="l"/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skewness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data$post_bugs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数据倾斜性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l"/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kurtosis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data$post_bugs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数据是否满足正太分布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2.Normality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015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1.&gt;</a:t>
            </a:r>
            <a:r>
              <a:rPr lang="en-US" dirty="0" smtClean="0">
                <a:solidFill>
                  <a:srgbClr val="FF0000"/>
                </a:solidFill>
              </a:rPr>
              <a:t>skewness(</a:t>
            </a:r>
            <a:r>
              <a:rPr lang="en-US" dirty="0" err="1" smtClean="0">
                <a:solidFill>
                  <a:srgbClr val="FF0000"/>
                </a:solidFill>
              </a:rPr>
              <a:t>data$post_bugs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pt-BR" altLang="zh-CN" dirty="0">
                <a:solidFill>
                  <a:schemeClr val="tx1"/>
                </a:solidFill>
              </a:rPr>
              <a:t>[1] </a:t>
            </a:r>
            <a:r>
              <a:rPr lang="pt-BR" altLang="zh-CN" dirty="0" smtClean="0">
                <a:solidFill>
                  <a:schemeClr val="tx1"/>
                </a:solidFill>
              </a:rPr>
              <a:t>10.36102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#right-skewed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2592889"/>
            <a:ext cx="8520600" cy="111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 kurtosis(</a:t>
            </a:r>
            <a:r>
              <a:rPr lang="en-US" altLang="zh-CN" dirty="0" err="1" smtClean="0">
                <a:solidFill>
                  <a:srgbClr val="FF0000"/>
                </a:solidFill>
              </a:rPr>
              <a:t>data$post_bugs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1] 144.8113 </a:t>
            </a:r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leptokurtic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3809036"/>
            <a:ext cx="8520600" cy="10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log </a:t>
            </a:r>
            <a:r>
              <a:rPr lang="en-US" dirty="0">
                <a:solidFill>
                  <a:srgbClr val="000000"/>
                </a:solidFill>
              </a:rPr>
              <a:t>transformation [</a:t>
            </a:r>
            <a:r>
              <a:rPr lang="en-US" i="1" dirty="0">
                <a:solidFill>
                  <a:srgbClr val="000000"/>
                </a:solidFill>
              </a:rPr>
              <a:t>ln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000000"/>
                </a:solidFill>
              </a:rPr>
              <a:t>+ 1)] to lessen the </a:t>
            </a:r>
            <a:r>
              <a:rPr lang="en-US" dirty="0" smtClean="0">
                <a:solidFill>
                  <a:srgbClr val="000000"/>
                </a:solidFill>
              </a:rPr>
              <a:t>skew</a:t>
            </a:r>
          </a:p>
          <a:p>
            <a:pPr marL="0" indent="0" algn="l"/>
            <a:r>
              <a:rPr lang="en-US" altLang="zh-CN" dirty="0">
                <a:solidFill>
                  <a:srgbClr val="FF0000"/>
                </a:solidFill>
              </a:rPr>
              <a:t>log10(data+1)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sz="3400" dirty="0" smtClean="0"/>
              <a:t>3.</a:t>
            </a:r>
            <a:r>
              <a:rPr lang="en-US" sz="3400" dirty="0" smtClean="0"/>
              <a:t>Estimate </a:t>
            </a:r>
            <a:r>
              <a:rPr lang="en-US" sz="3400" dirty="0"/>
              <a:t>Budget for Degrees of Freedom </a:t>
            </a:r>
            <a:endParaRPr lang="en-US" sz="34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51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critical concern is that of </a:t>
            </a:r>
            <a:r>
              <a:rPr lang="en-US" dirty="0" smtClean="0">
                <a:solidFill>
                  <a:schemeClr val="tx1"/>
                </a:solidFill>
              </a:rPr>
              <a:t>over-fitting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alculate </a:t>
            </a:r>
            <a:r>
              <a:rPr lang="en-US" dirty="0">
                <a:solidFill>
                  <a:srgbClr val="000000"/>
                </a:solidFill>
              </a:rPr>
              <a:t>a budget of degrees of freedom that a dataset can support before attempting to fit a </a:t>
            </a:r>
            <a:r>
              <a:rPr lang="en-US" dirty="0" smtClean="0">
                <a:solidFill>
                  <a:srgbClr val="000000"/>
                </a:solidFill>
              </a:rPr>
              <a:t>model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3045249"/>
            <a:ext cx="8520600" cy="97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floor (</a:t>
            </a:r>
            <a:r>
              <a:rPr lang="en-US" altLang="zh-CN" dirty="0" err="1" smtClean="0">
                <a:solidFill>
                  <a:srgbClr val="FF0000"/>
                </a:solidFill>
              </a:rPr>
              <a:t>nrow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/15)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pt-BR" dirty="0">
                <a:solidFill>
                  <a:srgbClr val="FF0000"/>
                </a:solidFill>
              </a:rPr>
              <a:t>[1] </a:t>
            </a:r>
            <a:r>
              <a:rPr lang="pt-BR" dirty="0" smtClean="0">
                <a:solidFill>
                  <a:srgbClr val="FF0000"/>
                </a:solidFill>
              </a:rPr>
              <a:t>89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#support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89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independent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variables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GB" dirty="0" smtClean="0"/>
              <a:t>data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28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marL="0" indent="0" algn="l"/>
            <a:r>
              <a:rPr lang="en-US" altLang="zh-CN" sz="2100" dirty="0" smtClean="0">
                <a:solidFill>
                  <a:srgbClr val="FF0000"/>
                </a:solidFill>
              </a:rPr>
              <a:t>d</a:t>
            </a:r>
            <a:r>
              <a:rPr lang="en-US" sz="2100" dirty="0" smtClean="0">
                <a:solidFill>
                  <a:srgbClr val="FF0000"/>
                </a:solidFill>
              </a:rPr>
              <a:t>rop</a:t>
            </a:r>
            <a:r>
              <a:rPr lang="en-US" altLang="zh-CN" sz="2100" dirty="0" smtClean="0">
                <a:solidFill>
                  <a:srgbClr val="FF0000"/>
                </a:solidFill>
              </a:rPr>
              <a:t>1&lt;-</a:t>
            </a:r>
            <a:r>
              <a:rPr lang="en-US" sz="2100" dirty="0" smtClean="0">
                <a:solidFill>
                  <a:srgbClr val="FF0000"/>
                </a:solidFill>
              </a:rPr>
              <a:t>c</a:t>
            </a:r>
            <a:r>
              <a:rPr lang="en-US" sz="2100" dirty="0">
                <a:solidFill>
                  <a:srgbClr val="FF0000"/>
                </a:solidFill>
              </a:rPr>
              <a:t>("comp","subsystem</a:t>
            </a:r>
            <a:r>
              <a:rPr lang="en-US" sz="2100" dirty="0" smtClean="0">
                <a:solidFill>
                  <a:srgbClr val="FF0000"/>
                </a:solidFill>
              </a:rPr>
              <a:t>","</a:t>
            </a:r>
            <a:r>
              <a:rPr lang="en-US" sz="2100" dirty="0">
                <a:solidFill>
                  <a:srgbClr val="FF0000"/>
                </a:solidFill>
              </a:rPr>
              <a:t>mean_discussion","</a:t>
            </a:r>
            <a:r>
              <a:rPr lang="en-US" sz="2100" dirty="0" err="1">
                <a:solidFill>
                  <a:srgbClr val="FF0000"/>
                </a:solidFill>
              </a:rPr>
              <a:t>mean_revspeed</a:t>
            </a:r>
            <a:r>
              <a:rPr lang="en-US" sz="2100" dirty="0" smtClean="0">
                <a:solidFill>
                  <a:srgbClr val="FF0000"/>
                </a:solidFill>
              </a:rPr>
              <a:t>")</a:t>
            </a:r>
          </a:p>
          <a:p>
            <a:pPr marL="0" indent="0" algn="l"/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&lt;-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[,!(names(data) %in% 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3059150"/>
            <a:ext cx="8520600" cy="152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Drop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&lt;-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post_bugs</a:t>
            </a:r>
            <a:r>
              <a:rPr lang="en-US" dirty="0">
                <a:solidFill>
                  <a:srgbClr val="FF0000"/>
                </a:solidFill>
              </a:rPr>
              <a:t>")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dirty="0" err="1" smtClean="0">
                <a:solidFill>
                  <a:srgbClr val="FF0000"/>
                </a:solidFill>
              </a:rPr>
              <a:t>independant</a:t>
            </a:r>
            <a:r>
              <a:rPr lang="en-US" altLang="zh-CN" dirty="0">
                <a:solidFill>
                  <a:srgbClr val="FF0000"/>
                </a:solidFill>
              </a:rPr>
              <a:t> &lt;-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[,!(names(data) %in% drop2)]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1030</Words>
  <Application>Microsoft Macintosh PowerPoint</Application>
  <PresentationFormat>On-screen Show (16:9)</PresentationFormat>
  <Paragraphs>155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Verdana</vt:lpstr>
      <vt:lpstr>Arial</vt:lpstr>
      <vt:lpstr>Simple Light</vt:lpstr>
      <vt:lpstr>R building model</vt:lpstr>
      <vt:lpstr>R Software Packages </vt:lpstr>
      <vt:lpstr>R Software Packages </vt:lpstr>
      <vt:lpstr>Import data</vt:lpstr>
      <vt:lpstr>Dataframe handle</vt:lpstr>
      <vt:lpstr>1.Examine data</vt:lpstr>
      <vt:lpstr>2.Normality adjustment</vt:lpstr>
      <vt:lpstr>3.Estimate Budget for Degrees of Freedom </vt:lpstr>
      <vt:lpstr>Drop data</vt:lpstr>
      <vt:lpstr>4.Correlation analysis</vt:lpstr>
      <vt:lpstr>Variable clustering analysis</vt:lpstr>
      <vt:lpstr>Variable clustering analysis</vt:lpstr>
      <vt:lpstr>Redundancy analysis</vt:lpstr>
      <vt:lpstr>Model building</vt:lpstr>
      <vt:lpstr>Model building</vt:lpstr>
      <vt:lpstr>Model validation</vt:lpstr>
      <vt:lpstr>AUC</vt:lpstr>
      <vt:lpstr>AUC</vt:lpstr>
      <vt:lpstr>Assessment of model stability</vt:lpstr>
      <vt:lpstr>Estimate power of variable</vt:lpstr>
      <vt:lpstr>Estimate power of variable</vt:lpstr>
      <vt:lpstr>data rebalance</vt:lpstr>
      <vt:lpstr>data rebalance</vt:lpstr>
      <vt:lpstr>Hypothesis test-significant difference</vt:lpstr>
      <vt:lpstr>Effect size-How big difference?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building model</dc:title>
  <cp:lastModifiedBy>Jinfu Chen</cp:lastModifiedBy>
  <cp:revision>50</cp:revision>
  <dcterms:modified xsi:type="dcterms:W3CDTF">2018-09-10T15:15:08Z</dcterms:modified>
</cp:coreProperties>
</file>