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81" r:id="rId4"/>
    <p:sldId id="258" r:id="rId5"/>
    <p:sldId id="286" r:id="rId6"/>
    <p:sldId id="262" r:id="rId7"/>
    <p:sldId id="276" r:id="rId8"/>
    <p:sldId id="277" r:id="rId9"/>
    <p:sldId id="263" r:id="rId10"/>
    <p:sldId id="264" r:id="rId11"/>
    <p:sldId id="265" r:id="rId12"/>
    <p:sldId id="280" r:id="rId13"/>
    <p:sldId id="266" r:id="rId14"/>
    <p:sldId id="267" r:id="rId15"/>
    <p:sldId id="287" r:id="rId16"/>
    <p:sldId id="288" r:id="rId17"/>
    <p:sldId id="269" r:id="rId18"/>
    <p:sldId id="270" r:id="rId19"/>
    <p:sldId id="290" r:id="rId20"/>
    <p:sldId id="282" r:id="rId21"/>
    <p:sldId id="283" r:id="rId22"/>
    <p:sldId id="289" r:id="rId23"/>
    <p:sldId id="278" r:id="rId24"/>
    <p:sldId id="279" r:id="rId25"/>
    <p:sldId id="271" r:id="rId26"/>
    <p:sldId id="291" r:id="rId27"/>
    <p:sldId id="272" r:id="rId28"/>
    <p:sldId id="273" r:id="rId29"/>
    <p:sldId id="284" r:id="rId30"/>
    <p:sldId id="285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20431"/>
    <p:restoredTop sz="80944"/>
  </p:normalViewPr>
  <p:slideViewPr>
    <p:cSldViewPr snapToGrid="0">
      <p:cViewPr varScale="1">
        <p:scale>
          <a:sx n="102" d="100"/>
          <a:sy n="102" d="100"/>
        </p:scale>
        <p:origin x="176" y="2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tutor.com/elementary-statistics/numerical-measures/mean" TargetMode="External"/><Relationship Id="rId4" Type="http://schemas.openxmlformats.org/officeDocument/2006/relationships/hyperlink" Target="http://www.r-tutor.com/elementary-statistics/numerical-measures/median" TargetMode="External"/><Relationship Id="rId5" Type="http://schemas.openxmlformats.org/officeDocument/2006/relationships/hyperlink" Target="http://www.r-tutor.com/elementary-statistics/probability-distributions/normal-distribution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计算属性关联性</a:t>
            </a:r>
            <a:endParaRPr lang="en-US" altLang="zh-CN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可以选择不同的计算方法，一般使用皮尔逊和斯皮尔曼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2207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聚类，直观地看各个属性之间的关联性</a:t>
            </a:r>
            <a:endParaRPr lang="en-US" altLang="zh-CN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4713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聚类，直观地看各个属性之间的关联性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variable clustering analysis to construct a hierarchical overview of the correlation among the explanatory variables </a:t>
            </a:r>
            <a:endParaRPr lang="en-US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9501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</a:t>
            </a:r>
            <a:r>
              <a:rPr lang="zh-CN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calculate the R2  of each model and if the R2  is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largerthan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 threshold (0.9) [49], the current dependent variable is</a:t>
            </a:r>
          </a:p>
          <a:p>
            <a:pPr marL="158750" indent="0"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considered redundant.</a:t>
            </a:r>
          </a:p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9159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l-GR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l-G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 β0 +β1</a:t>
            </a:r>
            <a:r>
              <a:rPr lang="el-GR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l-G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 +β2</a:t>
            </a:r>
            <a:r>
              <a:rPr lang="el-GR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l-G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 +···+</a:t>
            </a:r>
            <a:r>
              <a:rPr lang="el-G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β</a:t>
            </a:r>
            <a:r>
              <a:rPr lang="el-GR" sz="1100" b="0" i="1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nxn</a:t>
            </a:r>
            <a:r>
              <a:rPr lang="el-GR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endParaRPr lang="el-GR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3040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l-GR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l-G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 β0 +β1</a:t>
            </a:r>
            <a:r>
              <a:rPr lang="el-GR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l-G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 +β2</a:t>
            </a:r>
            <a:r>
              <a:rPr lang="el-GR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l-G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 +···+</a:t>
            </a:r>
            <a:r>
              <a:rPr lang="el-G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β</a:t>
            </a:r>
            <a:r>
              <a:rPr lang="el-GR" sz="1100" b="0" i="1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nxn</a:t>
            </a:r>
            <a:r>
              <a:rPr lang="el-GR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1100" b="0" i="1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CN" alt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线性回归方程的显著性检验</a:t>
            </a:r>
            <a:endParaRPr lang="en-US" altLang="zh-CN" sz="1100" b="0" i="1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zh-CN" alt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检验</a:t>
            </a:r>
            <a:r>
              <a:rPr lang="zh-CN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，检验模型中某个自变量</a:t>
            </a:r>
            <a:r>
              <a:rPr lang="en-US" altLang="zh-C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Xi</a:t>
            </a:r>
            <a:r>
              <a:rPr lang="zh-CN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是否和</a:t>
            </a:r>
            <a:r>
              <a:rPr lang="en-US" altLang="zh-C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zh-CN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有显著性的相关关系</a:t>
            </a:r>
            <a:endParaRPr lang="en-US" altLang="zh-CN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CN" altLang="en-US" dirty="0" smtClean="0"/>
              <a:t>从回归系数的最后一列，可以去除对建立模型不显著的自变量，重新拟合模型，检验新模型会不会拟合的更好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dirty="0" smtClean="0"/>
              <a:t>F</a:t>
            </a:r>
            <a:r>
              <a:rPr lang="zh-CN" altLang="en-US" dirty="0" smtClean="0"/>
              <a:t>检验，检验所有的自变量作为一个整体和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的线性关系是否显著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dirty="0" smtClean="0"/>
              <a:t>R</a:t>
            </a:r>
            <a:r>
              <a:rPr lang="zh-CN" altLang="en-US" dirty="0" smtClean="0"/>
              <a:t>平方相关系数检验，用来判断回归方程的拟合程度，越接近</a:t>
            </a:r>
            <a:r>
              <a:rPr lang="en-US" altLang="zh-CN" dirty="0" smtClean="0"/>
              <a:t>1</a:t>
            </a:r>
            <a:r>
              <a:rPr lang="zh-CN" altLang="en-US" dirty="0" smtClean="0"/>
              <a:t>表示越好的拟合结果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7490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CN" altLang="en-US" dirty="0" smtClean="0"/>
              <a:t>横坐标是拟合值，纵坐标是残差值，红线比较平稳均匀分布在</a:t>
            </a:r>
            <a:r>
              <a:rPr lang="en-US" altLang="zh-CN" dirty="0" smtClean="0"/>
              <a:t>y=0</a:t>
            </a:r>
            <a:r>
              <a:rPr lang="zh-CN" altLang="en-US" dirty="0" smtClean="0"/>
              <a:t>的两侧，说明残差数据很好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140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35622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sz="1100" dirty="0" smtClean="0">
                <a:solidFill>
                  <a:srgbClr val="000000"/>
                </a:solidFill>
              </a:rPr>
              <a:t>External validation using new test data generated using different instruments, done by an independent research team</a:t>
            </a:r>
            <a:endParaRPr lang="en-GB" dirty="0" smtClean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1292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4942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e102e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e102e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0594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31588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TPR</a:t>
            </a:r>
            <a:r>
              <a:rPr lang="zh-CN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Sensitivity</a:t>
            </a:r>
            <a:r>
              <a:rPr lang="zh-CN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敏感度</a:t>
            </a:r>
            <a:r>
              <a:rPr lang="en-US" altLang="zh-C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zh-CN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lang="en-US" altLang="zh-C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True Positive Rate</a:t>
            </a:r>
            <a:r>
              <a:rPr lang="zh-CN" alt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（正例覆盖率），</a:t>
            </a:r>
            <a:r>
              <a:rPr lang="zh-CN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将实际的</a:t>
            </a:r>
            <a:r>
              <a:rPr lang="en-US" altLang="zh-C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zh-CN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正确地预测为</a:t>
            </a:r>
            <a:r>
              <a:rPr lang="en-US" altLang="zh-C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zh-CN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的概率</a:t>
            </a:r>
            <a:endParaRPr lang="en-US" altLang="zh-CN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FPR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(1-Specificity</a:t>
            </a:r>
            <a:r>
              <a:rPr lang="zh-CN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误判率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):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False Positive Rate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将实际的0错误地预测为1的概率</a:t>
            </a:r>
          </a:p>
          <a:p>
            <a:r>
              <a:rPr lang="zh-CN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希望能够使</a:t>
            </a:r>
            <a:r>
              <a:rPr lang="en-US" altLang="zh-C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TPR</a:t>
            </a:r>
            <a:r>
              <a:rPr lang="zh-CN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尽量地大，而</a:t>
            </a:r>
            <a:r>
              <a:rPr lang="en-US" altLang="zh-C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FPR</a:t>
            </a:r>
            <a:r>
              <a:rPr lang="zh-CN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尽量地小。影响</a:t>
            </a:r>
            <a:r>
              <a:rPr lang="en-US" altLang="zh-C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TPR</a:t>
            </a:r>
            <a:r>
              <a:rPr lang="zh-CN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与</a:t>
            </a:r>
            <a:r>
              <a:rPr lang="en-US" altLang="zh-C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FPR</a:t>
            </a:r>
            <a:r>
              <a:rPr lang="zh-CN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的重要因素就是“阈值”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5528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59927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larger the Wald </a:t>
            </a:r>
            <a:r>
              <a:rPr lang="en-US" altLang="zh-C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chi</a:t>
            </a:r>
            <a:r>
              <a:rPr lang="zh-CN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χ2 value, the larger the impact that a particular explanatory variable has on a model’s performance. </a:t>
            </a:r>
            <a:endParaRPr lang="en-US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68733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3486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IncMSE</a:t>
            </a:r>
            <a:r>
              <a:rPr lang="zh-CN" altLang="en-US" dirty="0" smtClean="0"/>
              <a:t> </a:t>
            </a:r>
            <a:r>
              <a:rPr lang="en-US" altLang="zh-CN" dirty="0" smtClean="0"/>
              <a:t>(increased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mean</a:t>
            </a:r>
            <a:r>
              <a:rPr lang="zh-CN" altLang="en-US" dirty="0" smtClean="0"/>
              <a:t> </a:t>
            </a:r>
            <a:r>
              <a:rPr lang="en-US" altLang="zh-CN" dirty="0" smtClean="0"/>
              <a:t>squared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error)</a:t>
            </a:r>
            <a:r>
              <a:rPr lang="zh-CN" altLang="en-US" dirty="0" smtClean="0"/>
              <a:t>越高，这个变量越重要</a:t>
            </a:r>
            <a:r>
              <a:rPr lang="en-US" altLang="zh-CN" dirty="0" smtClean="0"/>
              <a:t>.</a:t>
            </a:r>
            <a:r>
              <a:rPr lang="zh-CN" altLang="en-US" dirty="0" smtClean="0"/>
              <a:t> 控制其他变量的值不变，只变其中一个变量的值</a:t>
            </a:r>
            <a:endParaRPr lang="en-US" altLang="zh-CN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 smtClean="0"/>
              <a:t>IncNodePurity</a:t>
            </a:r>
            <a:r>
              <a:rPr lang="en-US" altLang="zh-CN" dirty="0" smtClean="0"/>
              <a:t>,</a:t>
            </a:r>
            <a:r>
              <a:rPr lang="zh-CN" altLang="en-US" baseline="0" dirty="0" smtClean="0"/>
              <a:t> 节点纯度，基于</a:t>
            </a:r>
            <a:r>
              <a:rPr lang="en-US" altLang="zh-CN" baseline="0" dirty="0" smtClean="0"/>
              <a:t>Gini</a:t>
            </a:r>
            <a:r>
              <a:rPr lang="zh-CN" altLang="en-US" baseline="0" dirty="0" smtClean="0"/>
              <a:t>指数，值越高属性越重要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86892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85043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44336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656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e102e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e102e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9573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9321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# Load data into data frame ‘ data ’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6031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skewness is a measure of symmetry. As a rule, negative skewness indicates that the 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mean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of the data values is less than the 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/>
              </a:rPr>
              <a:t>median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and the data distribution is </a:t>
            </a: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left-skewed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Positive skewness would indicate that the mean of the data values is larger than the median, and the data distribution is </a:t>
            </a: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right-skewed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 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5"/>
              </a:rPr>
              <a:t>normal distribution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has zero kurtosis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3637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OLS expects that the dependent variable is normally distributed. </a:t>
            </a: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If we find that the distribution is skewed, we apply a log transformation [</a:t>
            </a: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+ 1)] to lessen the skew </a:t>
            </a:r>
            <a:endParaRPr lang="en-US" dirty="0" smtClean="0"/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82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Overfitting may creep into models that use more degrees of freedom (e.g., explanatory variables) than a dataset can support. </a:t>
            </a:r>
          </a:p>
          <a:p>
            <a:pPr marL="158750" indent="0"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Hence, it is pragmatic to calculate a budget of degrees of freedom that a dataset can support before attempting to fit a model</a:t>
            </a:r>
          </a:p>
          <a:p>
            <a:pPr marL="158750" indent="0"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 budget </a:t>
            </a: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altLang="zh-CN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/15</a:t>
            </a: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degrees of freedom for our defect models, where </a:t>
            </a: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is the number of rows </a:t>
            </a:r>
            <a:endParaRPr lang="en-US" dirty="0" smtClean="0"/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data can support 89 (1,339</a:t>
            </a:r>
            <a:r>
              <a:rPr lang="en-US" altLang="zh-CN" dirty="0" smtClean="0">
                <a:solidFill>
                  <a:srgbClr val="FF0000"/>
                </a:solidFill>
              </a:rPr>
              <a:t>/15</a:t>
            </a:r>
            <a:r>
              <a:rPr lang="en-US" dirty="0" smtClean="0">
                <a:solidFill>
                  <a:srgbClr val="FF0000"/>
                </a:solidFill>
              </a:rPr>
              <a:t>) degrees of freedom. 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34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7ae102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7ae102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dirty="0" smtClean="0">
                <a:solidFill>
                  <a:srgbClr val="FF0000"/>
                </a:solidFill>
              </a:rPr>
              <a:t>###drop categorical and data with </a:t>
            </a:r>
            <a:r>
              <a:rPr lang="en-US" dirty="0" err="1" smtClean="0">
                <a:solidFill>
                  <a:srgbClr val="FF0000"/>
                </a:solidFill>
              </a:rPr>
              <a:t>inf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69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ostat.mc.vanderbilt.edu/wiki/bin/view/Main/Hmisc" TargetMode="External"/><Relationship Id="rId4" Type="http://schemas.openxmlformats.org/officeDocument/2006/relationships/hyperlink" Target="http://biostat.mc.vanderbilt.edu/wiki/bin/view/Main/Rrm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jinfuchen/R-mode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hadley.nz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building model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4.Correlation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477109"/>
            <a:ext cx="8520600" cy="1228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altLang="zh-CN" sz="2400" dirty="0">
                <a:solidFill>
                  <a:srgbClr val="FF0000"/>
                </a:solidFill>
              </a:rPr>
              <a:t>correlations &lt;- </a:t>
            </a:r>
            <a:r>
              <a:rPr lang="en-US" altLang="zh-CN" sz="2400" dirty="0" err="1">
                <a:solidFill>
                  <a:srgbClr val="00B050"/>
                </a:solidFill>
              </a:rPr>
              <a:t>cor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independant</a:t>
            </a:r>
            <a:r>
              <a:rPr lang="en-US" altLang="zh-CN" sz="2400" dirty="0">
                <a:solidFill>
                  <a:srgbClr val="FF0000"/>
                </a:solidFill>
              </a:rPr>
              <a:t>, method="spearman") 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 algn="l"/>
            <a:r>
              <a:rPr lang="en-US" altLang="zh-CN" sz="2400" dirty="0" smtClean="0">
                <a:solidFill>
                  <a:srgbClr val="FF0000"/>
                </a:solidFill>
              </a:rPr>
              <a:t>#spearman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or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pearson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 algn="l"/>
            <a:r>
              <a:rPr lang="en-US" altLang="zh-CN" sz="2400" dirty="0" err="1" smtClean="0">
                <a:solidFill>
                  <a:srgbClr val="FF0000"/>
                </a:solidFill>
              </a:rPr>
              <a:t>highCorr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&lt;- </a:t>
            </a:r>
            <a:r>
              <a:rPr lang="en-US" altLang="zh-CN" sz="2400" dirty="0" err="1" smtClean="0">
                <a:solidFill>
                  <a:srgbClr val="00B050"/>
                </a:solidFill>
              </a:rPr>
              <a:t>findCorrelation</a:t>
            </a:r>
            <a:r>
              <a:rPr lang="en-US" altLang="zh-CN" sz="2400" dirty="0" smtClean="0">
                <a:solidFill>
                  <a:srgbClr val="FF0000"/>
                </a:solidFill>
              </a:rPr>
              <a:t>(correlations</a:t>
            </a:r>
            <a:r>
              <a:rPr lang="en-US" altLang="zh-CN" sz="2400" dirty="0">
                <a:solidFill>
                  <a:srgbClr val="FF0000"/>
                </a:solidFill>
              </a:rPr>
              <a:t>, cutoff = .75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Google Shape;68;p15"/>
          <p:cNvSpPr txBox="1">
            <a:spLocks/>
          </p:cNvSpPr>
          <p:nvPr/>
        </p:nvSpPr>
        <p:spPr>
          <a:xfrm>
            <a:off x="266700" y="2981196"/>
            <a:ext cx="8520600" cy="1365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US" sz="2400" dirty="0" err="1" smtClean="0">
                <a:solidFill>
                  <a:schemeClr val="tx1"/>
                </a:solidFill>
              </a:rPr>
              <a:t>low_cor_names</a:t>
            </a:r>
            <a:r>
              <a:rPr lang="en-US" altLang="zh-CN" sz="2400" dirty="0">
                <a:solidFill>
                  <a:schemeClr val="tx1"/>
                </a:solidFill>
              </a:rPr>
              <a:t> &lt;- </a:t>
            </a:r>
            <a:r>
              <a:rPr lang="en-US" sz="2400" dirty="0" smtClean="0">
                <a:solidFill>
                  <a:schemeClr val="tx1"/>
                </a:solidFill>
              </a:rPr>
              <a:t>names(</a:t>
            </a:r>
            <a:r>
              <a:rPr lang="en-US" sz="2400" dirty="0" err="1" smtClean="0">
                <a:solidFill>
                  <a:schemeClr val="tx1"/>
                </a:solidFill>
              </a:rPr>
              <a:t>independant</a:t>
            </a:r>
            <a:r>
              <a:rPr lang="en-US" sz="2400" dirty="0" smtClean="0">
                <a:solidFill>
                  <a:schemeClr val="tx1"/>
                </a:solidFill>
              </a:rPr>
              <a:t>[, -</a:t>
            </a:r>
            <a:r>
              <a:rPr lang="en-US" sz="2400" dirty="0" err="1" smtClean="0">
                <a:solidFill>
                  <a:schemeClr val="tx1"/>
                </a:solidFill>
              </a:rPr>
              <a:t>highCorr</a:t>
            </a:r>
            <a:r>
              <a:rPr lang="en-US" sz="2400" dirty="0" smtClean="0">
                <a:solidFill>
                  <a:schemeClr val="tx1"/>
                </a:solidFill>
              </a:rPr>
              <a:t>])</a:t>
            </a:r>
          </a:p>
          <a:p>
            <a:pPr marL="0" indent="0" algn="l"/>
            <a:r>
              <a:rPr lang="en-US" sz="2400" dirty="0" err="1" smtClean="0">
                <a:solidFill>
                  <a:schemeClr val="tx1"/>
                </a:solidFill>
              </a:rPr>
              <a:t>low_cor_data</a:t>
            </a:r>
            <a:r>
              <a:rPr lang="en-US" altLang="zh-CN" sz="2400" dirty="0">
                <a:solidFill>
                  <a:schemeClr val="tx1"/>
                </a:solidFill>
              </a:rPr>
              <a:t> &lt;-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independant</a:t>
            </a:r>
            <a:r>
              <a:rPr lang="en-US" sz="2400" dirty="0" smtClean="0">
                <a:solidFill>
                  <a:schemeClr val="tx1"/>
                </a:solidFill>
              </a:rPr>
              <a:t>[(names(</a:t>
            </a:r>
            <a:r>
              <a:rPr lang="en-US" sz="2400" dirty="0" err="1" smtClean="0">
                <a:solidFill>
                  <a:schemeClr val="tx1"/>
                </a:solidFill>
              </a:rPr>
              <a:t>independant</a:t>
            </a:r>
            <a:r>
              <a:rPr lang="en-US" sz="2400" dirty="0" smtClean="0">
                <a:solidFill>
                  <a:schemeClr val="tx1"/>
                </a:solidFill>
              </a:rPr>
              <a:t>) %in% </a:t>
            </a:r>
            <a:r>
              <a:rPr lang="en-US" sz="2400" dirty="0" err="1" smtClean="0">
                <a:solidFill>
                  <a:schemeClr val="tx1"/>
                </a:solidFill>
              </a:rPr>
              <a:t>low_cor_names</a:t>
            </a:r>
            <a:r>
              <a:rPr lang="en-US" sz="2400" dirty="0" smtClean="0">
                <a:solidFill>
                  <a:schemeClr val="tx1"/>
                </a:solidFill>
              </a:rPr>
              <a:t>)]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14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Variable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477109"/>
            <a:ext cx="8520600" cy="1053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rgbClr val="000000"/>
              </a:buClr>
              <a:buSzPts val="1100"/>
              <a:defRPr/>
            </a:pPr>
            <a:r>
              <a:rPr lang="en-US" altLang="zh-CN" sz="2400" dirty="0" smtClean="0">
                <a:solidFill>
                  <a:srgbClr val="000000"/>
                </a:solidFill>
              </a:rPr>
              <a:t>V</a:t>
            </a:r>
            <a:r>
              <a:rPr lang="en-US" sz="2400" dirty="0" smtClean="0">
                <a:solidFill>
                  <a:srgbClr val="000000"/>
                </a:solidFill>
              </a:rPr>
              <a:t>ariable </a:t>
            </a:r>
            <a:r>
              <a:rPr lang="en-US" sz="2400" dirty="0">
                <a:solidFill>
                  <a:srgbClr val="000000"/>
                </a:solidFill>
              </a:rPr>
              <a:t>clustering analysis to construct a hierarchical overview of the correlation among the explanatory variables </a:t>
            </a:r>
            <a:endParaRPr lang="en-US" sz="2400" dirty="0"/>
          </a:p>
        </p:txBody>
      </p:sp>
      <p:sp>
        <p:nvSpPr>
          <p:cNvPr id="5" name="Google Shape;68;p15"/>
          <p:cNvSpPr txBox="1">
            <a:spLocks/>
          </p:cNvSpPr>
          <p:nvPr/>
        </p:nvSpPr>
        <p:spPr>
          <a:xfrm>
            <a:off x="266700" y="2530258"/>
            <a:ext cx="8520600" cy="152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US" altLang="zh-CN" sz="2400" dirty="0" err="1" smtClean="0">
                <a:solidFill>
                  <a:srgbClr val="FF0000"/>
                </a:solidFill>
              </a:rPr>
              <a:t>vcobj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&lt;-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B050"/>
                </a:solidFill>
              </a:rPr>
              <a:t>varclus</a:t>
            </a:r>
            <a:r>
              <a:rPr lang="en-US" altLang="zh-CN" sz="2400" dirty="0" smtClean="0">
                <a:solidFill>
                  <a:srgbClr val="FF0000"/>
                </a:solidFill>
              </a:rPr>
              <a:t>( ~., data =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independant</a:t>
            </a:r>
            <a:r>
              <a:rPr lang="en-US" altLang="zh-CN" sz="2400" dirty="0" smtClean="0">
                <a:solidFill>
                  <a:srgbClr val="FF0000"/>
                </a:solidFill>
              </a:rPr>
              <a:t>,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trans ="abs")</a:t>
            </a:r>
          </a:p>
          <a:p>
            <a:pPr marL="0" indent="0" algn="l"/>
            <a:r>
              <a:rPr lang="en-US" altLang="zh-CN" sz="2400" dirty="0" smtClean="0">
                <a:solidFill>
                  <a:srgbClr val="FF0000"/>
                </a:solidFill>
              </a:rPr>
              <a:t>plot(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vcobj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</a:p>
          <a:p>
            <a:pPr marL="0" indent="0" algn="l"/>
            <a:r>
              <a:rPr lang="en-US" sz="2400" dirty="0" err="1" smtClean="0">
                <a:solidFill>
                  <a:srgbClr val="FF0000"/>
                </a:solidFill>
              </a:rPr>
              <a:t>abline</a:t>
            </a:r>
            <a:r>
              <a:rPr lang="en-US" sz="2400" dirty="0" smtClean="0">
                <a:solidFill>
                  <a:srgbClr val="FF0000"/>
                </a:solidFill>
              </a:rPr>
              <a:t>(h=</a:t>
            </a:r>
            <a:r>
              <a:rPr lang="en-US" altLang="zh-CN" sz="2400" dirty="0" smtClean="0">
                <a:solidFill>
                  <a:srgbClr val="FF0000"/>
                </a:solidFill>
              </a:rPr>
              <a:t>1-0.75</a:t>
            </a:r>
            <a:r>
              <a:rPr lang="en-US" sz="2400" dirty="0" smtClean="0">
                <a:solidFill>
                  <a:srgbClr val="FF0000"/>
                </a:solidFill>
              </a:rPr>
              <a:t>, col="red")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36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Variable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477109"/>
            <a:ext cx="8520600" cy="1527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endParaRPr lang="en-US" sz="2400" dirty="0" smtClean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471" y="842682"/>
            <a:ext cx="6298175" cy="430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Redundancy</a:t>
            </a:r>
            <a:r>
              <a:rPr lang="en-US" i="1" dirty="0"/>
              <a:t> </a:t>
            </a:r>
            <a:r>
              <a:rPr lang="en-US" altLang="zh-CN" dirty="0" smtClean="0"/>
              <a:t>analysis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477108"/>
            <a:ext cx="8520600" cy="940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/>
            <a:r>
              <a:rPr lang="en-US" sz="2400" dirty="0">
                <a:solidFill>
                  <a:srgbClr val="000000"/>
                </a:solidFill>
              </a:rPr>
              <a:t>The redundancy analysis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would consider a metric redundant if it can be predicted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from a combination of all other metrics</a:t>
            </a:r>
            <a:r>
              <a:rPr lang="en-US" altLang="zh-CN" sz="24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Google Shape;68;p15"/>
          <p:cNvSpPr txBox="1">
            <a:spLocks/>
          </p:cNvSpPr>
          <p:nvPr/>
        </p:nvSpPr>
        <p:spPr>
          <a:xfrm>
            <a:off x="366909" y="2581600"/>
            <a:ext cx="8520600" cy="1718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US" altLang="zh-CN" sz="2400" dirty="0" err="1" smtClean="0">
                <a:solidFill>
                  <a:srgbClr val="FF0000"/>
                </a:solidFill>
              </a:rPr>
              <a:t>dataforredun</a:t>
            </a:r>
            <a:r>
              <a:rPr lang="en-US" altLang="zh-CN" sz="2400" dirty="0">
                <a:solidFill>
                  <a:srgbClr val="FF0000"/>
                </a:solidFill>
              </a:rPr>
              <a:t> &lt;-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low_cor_data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 algn="l"/>
            <a:r>
              <a:rPr lang="en-US" altLang="zh-CN" sz="2400" dirty="0" err="1" smtClean="0">
                <a:solidFill>
                  <a:srgbClr val="FF0000"/>
                </a:solidFill>
              </a:rPr>
              <a:t>redun_obj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&lt;-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B050"/>
                </a:solidFill>
              </a:rPr>
              <a:t>redun</a:t>
            </a:r>
            <a:r>
              <a:rPr lang="en-US" altLang="zh-CN" sz="2400" dirty="0" smtClean="0">
                <a:solidFill>
                  <a:srgbClr val="FF0000"/>
                </a:solidFill>
              </a:rPr>
              <a:t>(~. ,data =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dataforredun</a:t>
            </a:r>
            <a:r>
              <a:rPr lang="en-US" altLang="zh-CN" sz="2400" dirty="0" smtClean="0">
                <a:solidFill>
                  <a:srgbClr val="FF0000"/>
                </a:solidFill>
              </a:rPr>
              <a:t> ,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nk</a:t>
            </a:r>
            <a:r>
              <a:rPr lang="en-US" altLang="zh-CN" sz="2400" dirty="0" smtClean="0">
                <a:solidFill>
                  <a:srgbClr val="FF0000"/>
                </a:solidFill>
              </a:rPr>
              <a:t> =0)</a:t>
            </a:r>
          </a:p>
          <a:p>
            <a:pPr marL="0" indent="0" algn="l"/>
            <a:r>
              <a:rPr lang="en-US" altLang="zh-CN" sz="2400" dirty="0" err="1" smtClean="0">
                <a:solidFill>
                  <a:srgbClr val="FF0000"/>
                </a:solidFill>
              </a:rPr>
              <a:t>after_redun</a:t>
            </a:r>
            <a:r>
              <a:rPr lang="en-US" altLang="zh-CN" sz="2400" dirty="0">
                <a:solidFill>
                  <a:srgbClr val="FF0000"/>
                </a:solidFill>
              </a:rPr>
              <a:t> &lt;-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dataforredun</a:t>
            </a:r>
            <a:r>
              <a:rPr lang="en-US" altLang="zh-CN" sz="2400" dirty="0" smtClean="0">
                <a:solidFill>
                  <a:srgbClr val="FF0000"/>
                </a:solidFill>
              </a:rPr>
              <a:t>[,!(names(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dataforredun</a:t>
            </a:r>
            <a:r>
              <a:rPr lang="en-US" altLang="zh-CN" sz="2400" dirty="0" smtClean="0">
                <a:solidFill>
                  <a:srgbClr val="FF0000"/>
                </a:solidFill>
              </a:rPr>
              <a:t>) %in%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redun_obj</a:t>
            </a:r>
            <a:r>
              <a:rPr lang="en-US" altLang="zh-CN" sz="2400" dirty="0" smtClean="0">
                <a:solidFill>
                  <a:srgbClr val="FF0000"/>
                </a:solidFill>
              </a:rPr>
              <a:t>)]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75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building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477107"/>
            <a:ext cx="8520600" cy="2825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Linear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model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 algn="l"/>
            <a:endParaRPr lang="en-US" sz="1800" dirty="0" smtClean="0">
              <a:solidFill>
                <a:srgbClr val="FF0000"/>
              </a:solidFill>
            </a:endParaRPr>
          </a:p>
          <a:p>
            <a:pPr marL="0" indent="0" algn="l"/>
            <a:r>
              <a:rPr lang="en-US" altLang="zh-CN" sz="1800" dirty="0">
                <a:solidFill>
                  <a:srgbClr val="FF0000"/>
                </a:solidFill>
              </a:rPr>
              <a:t>f</a:t>
            </a:r>
            <a:r>
              <a:rPr lang="en-US" sz="1800" dirty="0" smtClean="0">
                <a:solidFill>
                  <a:srgbClr val="FF0000"/>
                </a:solidFill>
              </a:rPr>
              <a:t>orm</a:t>
            </a:r>
            <a:r>
              <a:rPr lang="en-US" altLang="zh-CN" sz="1800" dirty="0" smtClean="0">
                <a:solidFill>
                  <a:srgbClr val="FF0000"/>
                </a:solidFill>
              </a:rPr>
              <a:t>&lt;-</a:t>
            </a:r>
            <a:r>
              <a:rPr lang="en-US" sz="1800" dirty="0" err="1" smtClean="0">
                <a:solidFill>
                  <a:srgbClr val="FF0000"/>
                </a:solidFill>
              </a:rPr>
              <a:t>as.formula</a:t>
            </a:r>
            <a:r>
              <a:rPr lang="en-US" sz="1800" dirty="0" smtClean="0">
                <a:solidFill>
                  <a:srgbClr val="FF0000"/>
                </a:solidFill>
              </a:rPr>
              <a:t>(paste(“</a:t>
            </a:r>
            <a:r>
              <a:rPr lang="en-US" sz="1800" dirty="0" err="1" smtClean="0">
                <a:solidFill>
                  <a:srgbClr val="FF0000"/>
                </a:solidFill>
              </a:rPr>
              <a:t>post_bugs</a:t>
            </a:r>
            <a:r>
              <a:rPr lang="en-US" sz="1800" dirty="0" smtClean="0">
                <a:solidFill>
                  <a:srgbClr val="FF0000"/>
                </a:solidFill>
              </a:rPr>
              <a:t>~”,</a:t>
            </a:r>
            <a:r>
              <a:rPr lang="zh-CN" alt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paste(names(</a:t>
            </a:r>
            <a:r>
              <a:rPr lang="en-US" sz="1800" dirty="0" err="1" smtClean="0">
                <a:solidFill>
                  <a:srgbClr val="FF0000"/>
                </a:solidFill>
              </a:rPr>
              <a:t>after_redun</a:t>
            </a:r>
            <a:r>
              <a:rPr lang="en-US" sz="1800" dirty="0" smtClean="0">
                <a:solidFill>
                  <a:srgbClr val="FF0000"/>
                </a:solidFill>
              </a:rPr>
              <a:t>),</a:t>
            </a:r>
            <a:r>
              <a:rPr lang="zh-CN" alt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collapse="+")))</a:t>
            </a:r>
          </a:p>
          <a:p>
            <a:pPr marL="0" indent="0" algn="l"/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l"/>
            <a:r>
              <a:rPr lang="en-US" sz="2400" dirty="0">
                <a:solidFill>
                  <a:srgbClr val="FF0000"/>
                </a:solidFill>
              </a:rPr>
              <a:t>fit </a:t>
            </a:r>
            <a:r>
              <a:rPr lang="en-US" altLang="zh-CN" sz="2400" dirty="0">
                <a:solidFill>
                  <a:srgbClr val="FF0000"/>
                </a:solidFill>
              </a:rPr>
              <a:t>&lt;-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lm</a:t>
            </a:r>
            <a:r>
              <a:rPr lang="en-US" sz="2400" dirty="0" smtClean="0">
                <a:solidFill>
                  <a:srgbClr val="FF0000"/>
                </a:solidFill>
              </a:rPr>
              <a:t>(form</a:t>
            </a:r>
            <a:r>
              <a:rPr lang="en-US" sz="2400" dirty="0">
                <a:solidFill>
                  <a:srgbClr val="FF0000"/>
                </a:solidFill>
              </a:rPr>
              <a:t>, data = </a:t>
            </a:r>
            <a:r>
              <a:rPr lang="en-US" sz="2400" dirty="0" smtClean="0">
                <a:solidFill>
                  <a:srgbClr val="FF0000"/>
                </a:solidFill>
              </a:rPr>
              <a:t>log10(data+1</a:t>
            </a:r>
            <a:r>
              <a:rPr lang="en-US" sz="2400" dirty="0">
                <a:solidFill>
                  <a:srgbClr val="FF0000"/>
                </a:solidFill>
              </a:rPr>
              <a:t>) , x=T ,</a:t>
            </a:r>
            <a:r>
              <a:rPr lang="en-US" sz="2400" dirty="0" smtClean="0">
                <a:solidFill>
                  <a:srgbClr val="FF0000"/>
                </a:solidFill>
              </a:rPr>
              <a:t>y=T)</a:t>
            </a:r>
          </a:p>
          <a:p>
            <a:pPr marL="0" indent="0" algn="l"/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55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460" y="0"/>
            <a:ext cx="4680207" cy="5143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45460" y="12526"/>
            <a:ext cx="3104192" cy="4885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59471" y="803754"/>
            <a:ext cx="651353" cy="34425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15619" y="803754"/>
            <a:ext cx="910048" cy="34425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7937" y="434422"/>
            <a:ext cx="24175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summary(fit)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0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292" y="0"/>
            <a:ext cx="6223796" cy="5143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8930" y="475990"/>
            <a:ext cx="158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p</a:t>
            </a:r>
            <a:r>
              <a:rPr lang="en-US" altLang="zh-CN" sz="2800" dirty="0" smtClean="0">
                <a:solidFill>
                  <a:srgbClr val="FF0000"/>
                </a:solidFill>
              </a:rPr>
              <a:t>lot(fit)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43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building</a:t>
            </a:r>
            <a:endParaRPr sz="4800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477108"/>
            <a:ext cx="8520600" cy="1428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Why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RandomForest</a:t>
            </a:r>
            <a:r>
              <a:rPr lang="en-US" altLang="zh-CN" dirty="0" smtClean="0">
                <a:solidFill>
                  <a:schemeClr val="tx1"/>
                </a:solidFill>
              </a:rPr>
              <a:t>?</a:t>
            </a:r>
          </a:p>
          <a:p>
            <a:pPr marL="0" indent="0" algn="l"/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5" name="Google Shape;68;p15"/>
          <p:cNvSpPr txBox="1">
            <a:spLocks/>
          </p:cNvSpPr>
          <p:nvPr/>
        </p:nvSpPr>
        <p:spPr>
          <a:xfrm>
            <a:off x="266700" y="3594970"/>
            <a:ext cx="8520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US" altLang="zh-CN" sz="2400" dirty="0" err="1" smtClean="0">
                <a:solidFill>
                  <a:srgbClr val="FF0000"/>
                </a:solidFill>
              </a:rPr>
              <a:t>rf.fit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&lt;- </a:t>
            </a:r>
            <a:r>
              <a:rPr lang="en-US" altLang="zh-CN" sz="2400" dirty="0" err="1" smtClean="0">
                <a:solidFill>
                  <a:srgbClr val="00B050"/>
                </a:solidFill>
              </a:rPr>
              <a:t>randomForest</a:t>
            </a:r>
            <a:r>
              <a:rPr lang="en-US" altLang="zh-CN" sz="2400" dirty="0" smtClean="0">
                <a:solidFill>
                  <a:srgbClr val="FF0000"/>
                </a:solidFill>
              </a:rPr>
              <a:t>(x=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after_redun</a:t>
            </a:r>
            <a:r>
              <a:rPr lang="en-US" altLang="zh-CN" sz="2400" dirty="0" smtClean="0">
                <a:solidFill>
                  <a:srgbClr val="FF0000"/>
                </a:solidFill>
              </a:rPr>
              <a:t>, y=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data$post_bugs</a:t>
            </a:r>
            <a:r>
              <a:rPr lang="en-US" altLang="zh-CN" sz="2400" dirty="0" smtClean="0">
                <a:solidFill>
                  <a:srgbClr val="FF0000"/>
                </a:solidFill>
              </a:rPr>
              <a:t>,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ntree</a:t>
            </a:r>
            <a:r>
              <a:rPr lang="en-US" altLang="zh-CN" sz="2400" dirty="0" smtClean="0">
                <a:solidFill>
                  <a:srgbClr val="FF0000"/>
                </a:solidFill>
              </a:rPr>
              <a:t>=500, importance=TRUE)</a:t>
            </a:r>
          </a:p>
          <a:p>
            <a:pPr marL="0" indent="0" algn="l"/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6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validation</a:t>
            </a:r>
            <a:endParaRPr sz="4800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477108"/>
            <a:ext cx="8520600" cy="865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altLang="zh-CN" sz="2400" dirty="0" smtClean="0">
                <a:solidFill>
                  <a:srgbClr val="FF0000"/>
                </a:solidFill>
              </a:rPr>
              <a:t>predictions </a:t>
            </a:r>
            <a:r>
              <a:rPr lang="en-US" altLang="zh-CN" sz="2400" dirty="0">
                <a:solidFill>
                  <a:srgbClr val="FF0000"/>
                </a:solidFill>
              </a:rPr>
              <a:t>&lt;- </a:t>
            </a:r>
            <a:r>
              <a:rPr lang="en-US" altLang="zh-CN" sz="2400" dirty="0">
                <a:solidFill>
                  <a:srgbClr val="00B050"/>
                </a:solidFill>
              </a:rPr>
              <a:t>predict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rf.fit</a:t>
            </a:r>
            <a:r>
              <a:rPr lang="en-US" altLang="zh-CN" sz="2400" dirty="0">
                <a:solidFill>
                  <a:srgbClr val="FF0000"/>
                </a:solidFill>
              </a:rPr>
              <a:t>, data</a:t>
            </a:r>
            <a:r>
              <a:rPr lang="en-US" altLang="zh-CN" sz="2400" dirty="0" smtClean="0">
                <a:solidFill>
                  <a:srgbClr val="FF0000"/>
                </a:solidFill>
              </a:rPr>
              <a:t>,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type</a:t>
            </a:r>
            <a:r>
              <a:rPr lang="en-US" altLang="zh-CN" sz="2400" dirty="0">
                <a:solidFill>
                  <a:srgbClr val="FF0000"/>
                </a:solidFill>
              </a:rPr>
              <a:t>="response</a:t>
            </a:r>
            <a:r>
              <a:rPr lang="en-US" altLang="zh-CN" sz="2400" dirty="0" smtClean="0">
                <a:solidFill>
                  <a:srgbClr val="FF0000"/>
                </a:solidFill>
              </a:rPr>
              <a:t>")</a:t>
            </a:r>
          </a:p>
          <a:p>
            <a:pPr marL="0" indent="0" algn="l"/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4" name="Google Shape;68;p15"/>
          <p:cNvSpPr txBox="1">
            <a:spLocks/>
          </p:cNvSpPr>
          <p:nvPr/>
        </p:nvSpPr>
        <p:spPr>
          <a:xfrm>
            <a:off x="266700" y="2556734"/>
            <a:ext cx="8520600" cy="1395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US" sz="2400" dirty="0" smtClean="0">
                <a:solidFill>
                  <a:srgbClr val="FF0000"/>
                </a:solidFill>
              </a:rPr>
              <a:t>TP </a:t>
            </a:r>
            <a:r>
              <a:rPr lang="en-US" altLang="zh-CN" sz="2400" dirty="0">
                <a:solidFill>
                  <a:srgbClr val="FF0000"/>
                </a:solidFill>
              </a:rPr>
              <a:t>&lt;-</a:t>
            </a:r>
            <a:r>
              <a:rPr lang="en-US" sz="2400" dirty="0" smtClean="0">
                <a:solidFill>
                  <a:srgbClr val="FF0000"/>
                </a:solidFill>
              </a:rPr>
              <a:t> sum((predictions&gt;</a:t>
            </a:r>
            <a:r>
              <a:rPr lang="en-US" sz="2400" dirty="0" smtClean="0">
                <a:solidFill>
                  <a:srgbClr val="00B050"/>
                </a:solidFill>
              </a:rPr>
              <a:t>0.5</a:t>
            </a:r>
            <a:r>
              <a:rPr lang="en-US" sz="2400" dirty="0" smtClean="0">
                <a:solidFill>
                  <a:srgbClr val="FF0000"/>
                </a:solidFill>
              </a:rPr>
              <a:t>) &amp; (</a:t>
            </a:r>
            <a:r>
              <a:rPr lang="en-US" sz="2400" dirty="0" err="1" smtClean="0">
                <a:solidFill>
                  <a:srgbClr val="FF0000"/>
                </a:solidFill>
              </a:rPr>
              <a:t>data$post_bugs</a:t>
            </a:r>
            <a:r>
              <a:rPr lang="en-US" sz="2400" dirty="0" smtClean="0">
                <a:solidFill>
                  <a:srgbClr val="FF0000"/>
                </a:solidFill>
              </a:rPr>
              <a:t>&gt;0))</a:t>
            </a:r>
          </a:p>
          <a:p>
            <a:pPr marL="0" indent="0" algn="l"/>
            <a:r>
              <a:rPr lang="en-US" sz="2400" dirty="0" smtClean="0">
                <a:solidFill>
                  <a:srgbClr val="FF0000"/>
                </a:solidFill>
              </a:rPr>
              <a:t>precision </a:t>
            </a:r>
            <a:r>
              <a:rPr lang="en-US" altLang="zh-CN" sz="2400" dirty="0">
                <a:solidFill>
                  <a:srgbClr val="FF0000"/>
                </a:solidFill>
              </a:rPr>
              <a:t>&lt;-</a:t>
            </a:r>
            <a:r>
              <a:rPr lang="en-US" sz="2400" dirty="0" smtClean="0">
                <a:solidFill>
                  <a:srgbClr val="FF0000"/>
                </a:solidFill>
              </a:rPr>
              <a:t> TP/sum((predictions&gt;0.5))</a:t>
            </a:r>
          </a:p>
          <a:p>
            <a:pPr marL="0" indent="0" algn="l"/>
            <a:r>
              <a:rPr lang="en-US" sz="2400" dirty="0" smtClean="0">
                <a:solidFill>
                  <a:srgbClr val="FF0000"/>
                </a:solidFill>
              </a:rPr>
              <a:t>recall </a:t>
            </a:r>
            <a:r>
              <a:rPr lang="en-US" altLang="zh-CN" sz="2400" dirty="0">
                <a:solidFill>
                  <a:srgbClr val="FF0000"/>
                </a:solidFill>
              </a:rPr>
              <a:t>&lt;-</a:t>
            </a:r>
            <a:r>
              <a:rPr lang="en-US" sz="2400" dirty="0" smtClean="0">
                <a:solidFill>
                  <a:srgbClr val="FF0000"/>
                </a:solidFill>
              </a:rPr>
              <a:t> TP/sum(</a:t>
            </a:r>
            <a:r>
              <a:rPr lang="en-US" sz="2400" dirty="0" err="1" smtClean="0">
                <a:solidFill>
                  <a:srgbClr val="FF0000"/>
                </a:solidFill>
              </a:rPr>
              <a:t>data$post_bugs</a:t>
            </a:r>
            <a:r>
              <a:rPr lang="en-US" sz="2400" dirty="0" smtClean="0">
                <a:solidFill>
                  <a:srgbClr val="FF0000"/>
                </a:solidFill>
              </a:rPr>
              <a:t>&gt;0)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90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is-IS" altLang="zh-CN" dirty="0" smtClean="0"/>
              <a:t>…</a:t>
            </a:r>
            <a:endParaRPr sz="4800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477108"/>
            <a:ext cx="8520600" cy="865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altLang="zh-CN" sz="2400" dirty="0" err="1" smtClean="0">
                <a:solidFill>
                  <a:srgbClr val="FF0000"/>
                </a:solidFill>
              </a:rPr>
              <a:t>xgboost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 algn="l"/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09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Software Packages</a:t>
            </a:r>
            <a:br>
              <a:rPr lang="en-GB"/>
            </a:b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400" b="1" u="sng">
                <a:solidFill>
                  <a:srgbClr val="4C94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Hmisc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: Functions for data analysis, high-level graphics, utility operations, computing sample size and power, importing datasets, imputing missing values, advanced table making, variable clustering, character string manipulation, conversion of S objects to LaTeX code, and recoding variables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400" b="1" u="sng">
                <a:solidFill>
                  <a:srgbClr val="4C94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rms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: Functions for regression modeling, testing, estimation, validation, graphics, prediction, and typesetting by storing enhanced model design attributes in the fit. rms is a collection of 229 functions that assist and streamline modeling, especially for biostatistical and epidemiologic applications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AUC</a:t>
            </a:r>
            <a:endParaRPr sz="4800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477107"/>
            <a:ext cx="8520600" cy="3381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data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imbalanced</a:t>
            </a:r>
          </a:p>
          <a:p>
            <a:pPr marL="0" indent="0" algn="l"/>
            <a:r>
              <a:rPr lang="en-US" sz="2400" dirty="0" smtClean="0">
                <a:solidFill>
                  <a:schemeClr val="tx1"/>
                </a:solidFill>
              </a:rPr>
              <a:t>data </a:t>
            </a:r>
            <a:r>
              <a:rPr lang="en-US" sz="2400" dirty="0">
                <a:solidFill>
                  <a:schemeClr val="tx1"/>
                </a:solidFill>
              </a:rPr>
              <a:t>is highly skewed since </a:t>
            </a:r>
            <a:r>
              <a:rPr lang="en-US" sz="2400" dirty="0" smtClean="0">
                <a:solidFill>
                  <a:schemeClr val="tx1"/>
                </a:solidFill>
              </a:rPr>
              <a:t>th</a:t>
            </a:r>
            <a:r>
              <a:rPr lang="en-US" altLang="zh-CN" sz="2400" dirty="0" smtClean="0">
                <a:solidFill>
                  <a:schemeClr val="tx1"/>
                </a:solidFill>
              </a:rPr>
              <a:t>e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majority </a:t>
            </a:r>
            <a:r>
              <a:rPr lang="en-US" sz="2400" dirty="0">
                <a:solidFill>
                  <a:schemeClr val="tx1"/>
                </a:solidFill>
              </a:rPr>
              <a:t>of the tests do not manifest performance </a:t>
            </a:r>
            <a:r>
              <a:rPr lang="en-US" sz="2400" dirty="0" smtClean="0">
                <a:solidFill>
                  <a:schemeClr val="tx1"/>
                </a:solidFill>
              </a:rPr>
              <a:t>regression.</a:t>
            </a:r>
          </a:p>
          <a:p>
            <a:pPr marL="0" indent="0" algn="l"/>
            <a:endParaRPr lang="en-US" sz="2400" dirty="0" smtClean="0">
              <a:solidFill>
                <a:schemeClr val="tx1"/>
              </a:solidFill>
            </a:endParaRPr>
          </a:p>
          <a:p>
            <a:pPr marL="0" indent="0" algn="l"/>
            <a:r>
              <a:rPr lang="en-US" sz="2400" dirty="0" smtClean="0">
                <a:solidFill>
                  <a:schemeClr val="tx1"/>
                </a:solidFill>
              </a:rPr>
              <a:t>The AUC </a:t>
            </a:r>
            <a:r>
              <a:rPr lang="en-US" sz="2400" dirty="0">
                <a:solidFill>
                  <a:schemeClr val="tx1"/>
                </a:solidFill>
              </a:rPr>
              <a:t>is the area under the ROC curve which </a:t>
            </a:r>
            <a:r>
              <a:rPr lang="en-US" sz="2400" dirty="0" smtClean="0">
                <a:solidFill>
                  <a:schemeClr val="tx1"/>
                </a:solidFill>
              </a:rPr>
              <a:t>indicates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performance of a binary model as its discrimination </a:t>
            </a:r>
            <a:r>
              <a:rPr lang="en-US" sz="2400" dirty="0" smtClean="0">
                <a:solidFill>
                  <a:schemeClr val="tx1"/>
                </a:solidFill>
              </a:rPr>
              <a:t>is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varied</a:t>
            </a:r>
            <a:r>
              <a:rPr lang="en-US" altLang="zh-CN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 algn="l"/>
            <a:endParaRPr lang="en-US" sz="2400" dirty="0">
              <a:solidFill>
                <a:schemeClr val="tx1"/>
              </a:solidFill>
            </a:endParaRPr>
          </a:p>
          <a:p>
            <a:pPr marL="342900" algn="l">
              <a:buFont typeface="Arial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34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AUC</a:t>
            </a:r>
            <a:endParaRPr sz="4800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477107"/>
            <a:ext cx="8520600" cy="1629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Model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validation</a:t>
            </a:r>
          </a:p>
          <a:p>
            <a:pPr marL="0" indent="0" algn="l"/>
            <a:r>
              <a:rPr lang="en-US" altLang="zh-CN" sz="2400" dirty="0" err="1">
                <a:solidFill>
                  <a:srgbClr val="FF0000"/>
                </a:solidFill>
              </a:rPr>
              <a:t>model_roc</a:t>
            </a:r>
            <a:r>
              <a:rPr lang="en-US" altLang="zh-CN" sz="2400" dirty="0">
                <a:solidFill>
                  <a:srgbClr val="FF0000"/>
                </a:solidFill>
              </a:rPr>
              <a:t> &lt;- </a:t>
            </a:r>
            <a:r>
              <a:rPr lang="en-US" altLang="zh-CN" sz="2400" dirty="0">
                <a:solidFill>
                  <a:srgbClr val="00B050"/>
                </a:solidFill>
              </a:rPr>
              <a:t>roc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test_data$post_bugs</a:t>
            </a:r>
            <a:r>
              <a:rPr lang="en-US" altLang="zh-CN" sz="2400" dirty="0">
                <a:solidFill>
                  <a:srgbClr val="FF0000"/>
                </a:solidFill>
              </a:rPr>
              <a:t>&gt;0,predictions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</a:p>
          <a:p>
            <a:pPr marL="0" indent="0" algn="l"/>
            <a:r>
              <a:rPr lang="en-US" altLang="zh-CN" sz="2400" dirty="0" err="1" smtClean="0">
                <a:solidFill>
                  <a:srgbClr val="FF0000"/>
                </a:solidFill>
              </a:rPr>
              <a:t>auc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&lt;- </a:t>
            </a:r>
            <a:r>
              <a:rPr lang="en-US" altLang="zh-CN" sz="2400" dirty="0" err="1">
                <a:solidFill>
                  <a:srgbClr val="00B050"/>
                </a:solidFill>
              </a:rPr>
              <a:t>auc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model_roc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zh-CN" altLang="en-US" sz="2400" dirty="0" smtClean="0">
                <a:solidFill>
                  <a:srgbClr val="FF0000"/>
                </a:solidFill>
              </a:rPr>
              <a:t>  </a:t>
            </a:r>
            <a:r>
              <a:rPr lang="en-US" altLang="zh-CN" sz="2400" dirty="0" smtClean="0">
                <a:solidFill>
                  <a:srgbClr val="FF0000"/>
                </a:solidFill>
              </a:rPr>
              <a:t>#</a:t>
            </a:r>
            <a:r>
              <a:rPr lang="hr-HR" altLang="zh-CN" sz="2400" dirty="0" smtClean="0">
                <a:solidFill>
                  <a:srgbClr val="FF0000"/>
                </a:solidFill>
              </a:rPr>
              <a:t>0.8462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42900" algn="l">
              <a:buFont typeface="Arial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76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AUC</a:t>
            </a:r>
            <a:endParaRPr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788" y="0"/>
            <a:ext cx="65727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5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dirty="0" smtClean="0"/>
              <a:t>Assessment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of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model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stability</a:t>
            </a:r>
            <a:endParaRPr sz="4800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477107"/>
            <a:ext cx="8520600" cy="30948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Validate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model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fit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using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resampling</a:t>
            </a:r>
          </a:p>
          <a:p>
            <a:pPr marL="0" indent="0" algn="l"/>
            <a:r>
              <a:rPr lang="en-US" altLang="zh-CN" sz="2400" dirty="0" err="1" smtClean="0">
                <a:solidFill>
                  <a:srgbClr val="FF0000"/>
                </a:solidFill>
              </a:rPr>
              <a:t>num_iter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&lt;-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100</a:t>
            </a:r>
          </a:p>
          <a:p>
            <a:pPr marL="0" indent="0" algn="l"/>
            <a:r>
              <a:rPr lang="en-US" altLang="zh-CN" sz="2400" dirty="0" smtClean="0">
                <a:solidFill>
                  <a:srgbClr val="FF0000"/>
                </a:solidFill>
              </a:rPr>
              <a:t>validate(fit,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B=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num_iter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</a:p>
          <a:p>
            <a:pPr marL="0" lvl="0" indent="0" algn="l"/>
            <a:r>
              <a:rPr lang="en-US" sz="2400" dirty="0">
                <a:solidFill>
                  <a:schemeClr val="tx1"/>
                </a:solidFill>
              </a:rPr>
              <a:t># Run the bootstrapped optimism calculations</a:t>
            </a:r>
          </a:p>
          <a:p>
            <a:pPr marL="0" indent="0" algn="l"/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9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dirty="0" smtClean="0"/>
              <a:t>Estimate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power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of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variable</a:t>
            </a:r>
            <a:endParaRPr sz="4800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477107"/>
            <a:ext cx="8520600" cy="30948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sz="2400" dirty="0" err="1" smtClean="0">
                <a:solidFill>
                  <a:srgbClr val="FF0000"/>
                </a:solidFill>
              </a:rPr>
              <a:t>anova</a:t>
            </a:r>
            <a:r>
              <a:rPr lang="en-US" sz="2400" dirty="0" smtClean="0">
                <a:solidFill>
                  <a:srgbClr val="FF0000"/>
                </a:solidFill>
              </a:rPr>
              <a:t>(fit </a:t>
            </a:r>
            <a:r>
              <a:rPr lang="en-US" sz="2400" dirty="0">
                <a:solidFill>
                  <a:srgbClr val="FF0000"/>
                </a:solidFill>
              </a:rPr>
              <a:t>, test </a:t>
            </a:r>
            <a:r>
              <a:rPr lang="en-US" sz="2400" dirty="0" smtClean="0">
                <a:solidFill>
                  <a:srgbClr val="FF0000"/>
                </a:solidFill>
              </a:rPr>
              <a:t>="</a:t>
            </a:r>
            <a:r>
              <a:rPr lang="en-US" sz="2400" dirty="0" err="1" smtClean="0">
                <a:solidFill>
                  <a:srgbClr val="FF0000"/>
                </a:solidFill>
              </a:rPr>
              <a:t>Chisq</a:t>
            </a:r>
            <a:r>
              <a:rPr lang="en-US" sz="2400" dirty="0" smtClean="0">
                <a:solidFill>
                  <a:srgbClr val="FF0000"/>
                </a:solidFill>
              </a:rPr>
              <a:t>")</a:t>
            </a:r>
          </a:p>
          <a:p>
            <a:pPr marL="0" indent="0" algn="l"/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 algn="l"/>
            <a:r>
              <a:rPr lang="en-US" altLang="zh-CN" sz="2400" dirty="0" smtClean="0">
                <a:solidFill>
                  <a:schemeClr val="tx1"/>
                </a:solidFill>
              </a:rPr>
              <a:t>Example</a:t>
            </a:r>
          </a:p>
          <a:p>
            <a:pPr marL="0" indent="0" algn="l"/>
            <a:r>
              <a:rPr lang="en-US" altLang="zh-CN" sz="2400" dirty="0">
                <a:solidFill>
                  <a:srgbClr val="FF0000"/>
                </a:solidFill>
              </a:rPr>
              <a:t>f</a:t>
            </a:r>
            <a:r>
              <a:rPr lang="en-US" altLang="zh-CN" sz="2400" dirty="0" smtClean="0">
                <a:solidFill>
                  <a:srgbClr val="FF0000"/>
                </a:solidFill>
              </a:rPr>
              <a:t>it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&lt;-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glm</a:t>
            </a:r>
            <a:r>
              <a:rPr lang="en-US" altLang="zh-CN" sz="2400" dirty="0" smtClean="0">
                <a:solidFill>
                  <a:srgbClr val="FF0000"/>
                </a:solidFill>
              </a:rPr>
              <a:t>(y~x1+x2+x3),family=</a:t>
            </a:r>
            <a:r>
              <a:rPr lang="en-US" sz="2400" dirty="0" smtClean="0">
                <a:solidFill>
                  <a:srgbClr val="FF0000"/>
                </a:solidFill>
              </a:rPr>
              <a:t>”binomial”)</a:t>
            </a:r>
          </a:p>
          <a:p>
            <a:pPr marL="0" indent="0" algn="l"/>
            <a:r>
              <a:rPr lang="en-US" sz="2400" dirty="0" smtClean="0">
                <a:solidFill>
                  <a:schemeClr val="tx1"/>
                </a:solidFill>
              </a:rPr>
              <a:t>Running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l"/>
            <a:r>
              <a:rPr lang="en-US" sz="2000" dirty="0" smtClean="0">
                <a:solidFill>
                  <a:srgbClr val="FF0000"/>
                </a:solidFill>
              </a:rPr>
              <a:t>1.glm(y~1,</a:t>
            </a:r>
            <a:r>
              <a:rPr lang="en-US" altLang="zh-CN" sz="2000" dirty="0" smtClean="0">
                <a:solidFill>
                  <a:srgbClr val="FF0000"/>
                </a:solidFill>
              </a:rPr>
              <a:t> family=</a:t>
            </a:r>
            <a:r>
              <a:rPr lang="en-US" sz="2000" dirty="0" smtClean="0">
                <a:solidFill>
                  <a:srgbClr val="FF0000"/>
                </a:solidFill>
              </a:rPr>
              <a:t>”binomial”) vs. </a:t>
            </a:r>
            <a:r>
              <a:rPr lang="en-US" sz="2000" dirty="0" err="1" smtClean="0">
                <a:solidFill>
                  <a:srgbClr val="FF0000"/>
                </a:solidFill>
              </a:rPr>
              <a:t>glm</a:t>
            </a:r>
            <a:r>
              <a:rPr lang="en-US" sz="2000" dirty="0" smtClean="0">
                <a:solidFill>
                  <a:srgbClr val="FF0000"/>
                </a:solidFill>
              </a:rPr>
              <a:t>(y~x1,</a:t>
            </a:r>
            <a:r>
              <a:rPr lang="en-US" altLang="zh-CN" sz="2000" dirty="0" smtClean="0">
                <a:solidFill>
                  <a:srgbClr val="FF0000"/>
                </a:solidFill>
              </a:rPr>
              <a:t> family=</a:t>
            </a:r>
            <a:r>
              <a:rPr lang="en-US" sz="2000" dirty="0" smtClean="0">
                <a:solidFill>
                  <a:srgbClr val="FF0000"/>
                </a:solidFill>
              </a:rPr>
              <a:t>”binomial”)</a:t>
            </a:r>
          </a:p>
          <a:p>
            <a:pPr marL="0" indent="0" algn="l"/>
            <a:r>
              <a:rPr lang="en-US" sz="2000" dirty="0" smtClean="0">
                <a:solidFill>
                  <a:srgbClr val="FF0000"/>
                </a:solidFill>
              </a:rPr>
              <a:t>2.glm(y~x1,</a:t>
            </a:r>
            <a:r>
              <a:rPr lang="en-US" altLang="zh-CN" sz="2000" dirty="0" smtClean="0">
                <a:solidFill>
                  <a:srgbClr val="FF0000"/>
                </a:solidFill>
              </a:rPr>
              <a:t> family=</a:t>
            </a:r>
            <a:r>
              <a:rPr lang="en-US" sz="2000" dirty="0" smtClean="0">
                <a:solidFill>
                  <a:srgbClr val="FF0000"/>
                </a:solidFill>
              </a:rPr>
              <a:t>”binomial”) vs </a:t>
            </a:r>
            <a:r>
              <a:rPr lang="en-US" sz="2000" dirty="0" err="1" smtClean="0">
                <a:solidFill>
                  <a:srgbClr val="FF0000"/>
                </a:solidFill>
              </a:rPr>
              <a:t>glm</a:t>
            </a:r>
            <a:r>
              <a:rPr lang="en-US" sz="2000" dirty="0" smtClean="0">
                <a:solidFill>
                  <a:srgbClr val="FF0000"/>
                </a:solidFill>
              </a:rPr>
              <a:t>(y~x1+x2,</a:t>
            </a:r>
            <a:r>
              <a:rPr lang="en-US" altLang="zh-CN" sz="2000" dirty="0" smtClean="0">
                <a:solidFill>
                  <a:srgbClr val="FF0000"/>
                </a:solidFill>
              </a:rPr>
              <a:t> family=</a:t>
            </a:r>
            <a:r>
              <a:rPr lang="en-US" sz="2000" dirty="0" smtClean="0">
                <a:solidFill>
                  <a:srgbClr val="FF0000"/>
                </a:solidFill>
              </a:rPr>
              <a:t>”binomial”) </a:t>
            </a:r>
          </a:p>
          <a:p>
            <a:pPr marL="0" indent="0" algn="l"/>
            <a:r>
              <a:rPr lang="en-US" sz="2000" dirty="0" smtClean="0">
                <a:solidFill>
                  <a:srgbClr val="FF0000"/>
                </a:solidFill>
              </a:rPr>
              <a:t>3.glm(y~x1+x2,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family=</a:t>
            </a:r>
            <a:r>
              <a:rPr lang="en-US" sz="2000" dirty="0">
                <a:solidFill>
                  <a:srgbClr val="FF0000"/>
                </a:solidFill>
              </a:rPr>
              <a:t>”binomial”) vs </a:t>
            </a:r>
            <a:r>
              <a:rPr lang="en-US" sz="2000" dirty="0" err="1" smtClean="0">
                <a:solidFill>
                  <a:srgbClr val="FF0000"/>
                </a:solidFill>
              </a:rPr>
              <a:t>glm</a:t>
            </a:r>
            <a:r>
              <a:rPr lang="en-US" sz="2000" dirty="0" smtClean="0">
                <a:solidFill>
                  <a:srgbClr val="FF0000"/>
                </a:solidFill>
              </a:rPr>
              <a:t>(y~x1+x2+x3,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family=</a:t>
            </a:r>
            <a:r>
              <a:rPr lang="en-US" sz="2000" dirty="0">
                <a:solidFill>
                  <a:srgbClr val="FF0000"/>
                </a:solidFill>
              </a:rPr>
              <a:t>”binomial”) </a:t>
            </a:r>
          </a:p>
          <a:p>
            <a:pPr marL="0" indent="0" algn="l"/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37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492" y="311150"/>
            <a:ext cx="45466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sz="5400" dirty="0"/>
              <a:t>Estimate</a:t>
            </a:r>
            <a:r>
              <a:rPr lang="zh-CN" altLang="en-US" sz="5400" dirty="0"/>
              <a:t> </a:t>
            </a:r>
            <a:r>
              <a:rPr lang="en-US" altLang="zh-CN" sz="5400" dirty="0"/>
              <a:t>power</a:t>
            </a:r>
            <a:r>
              <a:rPr lang="zh-CN" altLang="en-US" sz="5400" dirty="0"/>
              <a:t> </a:t>
            </a:r>
            <a:r>
              <a:rPr lang="en-US" altLang="zh-CN" sz="5400" dirty="0"/>
              <a:t>of</a:t>
            </a:r>
            <a:r>
              <a:rPr lang="zh-CN" altLang="en-US" sz="5400" dirty="0"/>
              <a:t> </a:t>
            </a:r>
            <a:r>
              <a:rPr lang="en-US" altLang="zh-CN" sz="5400" dirty="0"/>
              <a:t>variable</a:t>
            </a:r>
            <a:endParaRPr sz="4800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477108"/>
            <a:ext cx="5443546" cy="727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altLang="zh-CN" sz="2400" dirty="0">
                <a:solidFill>
                  <a:srgbClr val="FF0000"/>
                </a:solidFill>
              </a:rPr>
              <a:t>importance &lt;- </a:t>
            </a:r>
            <a:r>
              <a:rPr lang="en-US" altLang="zh-CN" sz="2400" dirty="0">
                <a:solidFill>
                  <a:srgbClr val="00B050"/>
                </a:solidFill>
              </a:rPr>
              <a:t>importance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rf.fit</a:t>
            </a:r>
            <a:r>
              <a:rPr lang="en-US" altLang="zh-CN" sz="2400" dirty="0">
                <a:solidFill>
                  <a:srgbClr val="FF0000"/>
                </a:solidFill>
              </a:rPr>
              <a:t>, </a:t>
            </a:r>
            <a:r>
              <a:rPr lang="en-US" altLang="zh-CN" sz="2400" dirty="0" smtClean="0">
                <a:solidFill>
                  <a:srgbClr val="FF0000"/>
                </a:solidFill>
              </a:rPr>
              <a:t>type=1)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246" y="787400"/>
            <a:ext cx="33401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d</a:t>
            </a:r>
            <a:r>
              <a:rPr lang="en-US" altLang="zh-CN" dirty="0" smtClean="0"/>
              <a:t>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rebalance</a:t>
            </a:r>
            <a:endParaRPr sz="4800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477107"/>
            <a:ext cx="8520600" cy="1228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Up-sampling</a:t>
            </a:r>
          </a:p>
          <a:p>
            <a:pPr marL="0" indent="0" algn="l"/>
            <a:r>
              <a:rPr lang="en-US" altLang="zh-CN" sz="2400" dirty="0" err="1">
                <a:solidFill>
                  <a:srgbClr val="FF0000"/>
                </a:solidFill>
              </a:rPr>
              <a:t>oversample_data</a:t>
            </a:r>
            <a:r>
              <a:rPr lang="en-US" altLang="zh-CN" sz="2400" dirty="0">
                <a:solidFill>
                  <a:srgbClr val="FF0000"/>
                </a:solidFill>
              </a:rPr>
              <a:t> &lt;- </a:t>
            </a:r>
            <a:r>
              <a:rPr lang="en-US" altLang="zh-CN" sz="2400" dirty="0" err="1">
                <a:solidFill>
                  <a:srgbClr val="00B050"/>
                </a:solidFill>
              </a:rPr>
              <a:t>upSample</a:t>
            </a:r>
            <a:r>
              <a:rPr lang="en-US" altLang="zh-CN" sz="2400" dirty="0">
                <a:solidFill>
                  <a:srgbClr val="FF0000"/>
                </a:solidFill>
              </a:rPr>
              <a:t>(x=</a:t>
            </a:r>
            <a:r>
              <a:rPr lang="en-US" altLang="zh-CN" sz="2400" dirty="0" err="1">
                <a:solidFill>
                  <a:srgbClr val="FF0000"/>
                </a:solidFill>
              </a:rPr>
              <a:t>x_data</a:t>
            </a:r>
            <a:r>
              <a:rPr lang="en-US" altLang="zh-CN" sz="2400" dirty="0" smtClean="0">
                <a:solidFill>
                  <a:srgbClr val="FF0000"/>
                </a:solidFill>
              </a:rPr>
              <a:t>,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y=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y_data</a:t>
            </a:r>
            <a:r>
              <a:rPr lang="en-US" altLang="zh-CN" sz="2400" dirty="0" smtClean="0">
                <a:solidFill>
                  <a:srgbClr val="FF0000"/>
                </a:solidFill>
              </a:rPr>
              <a:t>,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yname</a:t>
            </a:r>
            <a:r>
              <a:rPr lang="en-US" altLang="zh-CN" sz="2400" dirty="0">
                <a:solidFill>
                  <a:srgbClr val="FF0000"/>
                </a:solidFill>
              </a:rPr>
              <a:t>="</a:t>
            </a:r>
            <a:r>
              <a:rPr lang="en-US" altLang="zh-CN" sz="2400" dirty="0" err="1">
                <a:solidFill>
                  <a:srgbClr val="FF0000"/>
                </a:solidFill>
              </a:rPr>
              <a:t>post_bugs</a:t>
            </a:r>
            <a:r>
              <a:rPr lang="en-US" altLang="zh-CN" sz="2400" dirty="0">
                <a:solidFill>
                  <a:srgbClr val="FF0000"/>
                </a:solidFill>
              </a:rPr>
              <a:t>")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95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d</a:t>
            </a:r>
            <a:r>
              <a:rPr lang="en-US" altLang="zh-CN" dirty="0" smtClean="0"/>
              <a:t>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rebalance</a:t>
            </a:r>
            <a:endParaRPr sz="4800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477107"/>
            <a:ext cx="8520600" cy="2831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SMOTE</a:t>
            </a:r>
          </a:p>
          <a:p>
            <a:pPr marL="0" indent="0" algn="l"/>
            <a:r>
              <a:rPr lang="en-US" altLang="zh-CN" sz="2400" dirty="0" smtClean="0">
                <a:solidFill>
                  <a:srgbClr val="FF0000"/>
                </a:solidFill>
              </a:rPr>
              <a:t>form </a:t>
            </a:r>
            <a:r>
              <a:rPr lang="en-US" altLang="zh-CN" sz="2400" dirty="0">
                <a:solidFill>
                  <a:srgbClr val="FF0000"/>
                </a:solidFill>
              </a:rPr>
              <a:t>&lt;-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as.formula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post_bugs</a:t>
            </a:r>
            <a:r>
              <a:rPr lang="en-US" altLang="zh-CN" sz="2400" dirty="0" smtClean="0">
                <a:solidFill>
                  <a:srgbClr val="FF0000"/>
                </a:solidFill>
              </a:rPr>
              <a:t>~.))  </a:t>
            </a:r>
          </a:p>
          <a:p>
            <a:pPr marL="0" indent="0" algn="l"/>
            <a:r>
              <a:rPr lang="en-US" altLang="zh-CN" sz="2400" dirty="0" err="1" smtClean="0">
                <a:solidFill>
                  <a:srgbClr val="FF0000"/>
                </a:solidFill>
              </a:rPr>
              <a:t>s</a:t>
            </a:r>
            <a:r>
              <a:rPr lang="en-US" sz="2400" dirty="0" err="1" smtClean="0">
                <a:solidFill>
                  <a:srgbClr val="FF0000"/>
                </a:solidFill>
              </a:rPr>
              <a:t>mote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_</a:t>
            </a:r>
            <a:r>
              <a:rPr lang="en-US" sz="2400" dirty="0" err="1" smtClean="0">
                <a:solidFill>
                  <a:srgbClr val="FF0000"/>
                </a:solidFill>
              </a:rPr>
              <a:t>data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&lt;- </a:t>
            </a:r>
            <a:r>
              <a:rPr lang="en-US" sz="2400" dirty="0" smtClean="0">
                <a:solidFill>
                  <a:srgbClr val="00B050"/>
                </a:solidFill>
              </a:rPr>
              <a:t>SMOTE</a:t>
            </a:r>
            <a:r>
              <a:rPr lang="en-US" sz="2400" dirty="0" smtClean="0">
                <a:solidFill>
                  <a:srgbClr val="FF0000"/>
                </a:solidFill>
              </a:rPr>
              <a:t>(form, </a:t>
            </a:r>
            <a:r>
              <a:rPr lang="en-US" sz="2400" dirty="0">
                <a:solidFill>
                  <a:srgbClr val="FF0000"/>
                </a:solidFill>
              </a:rPr>
              <a:t>data = </a:t>
            </a:r>
            <a:r>
              <a:rPr lang="en-US" sz="2400" dirty="0" smtClean="0">
                <a:solidFill>
                  <a:srgbClr val="FF0000"/>
                </a:solidFill>
              </a:rPr>
              <a:t>data, </a:t>
            </a:r>
            <a:r>
              <a:rPr lang="en-US" sz="2400" dirty="0" err="1">
                <a:solidFill>
                  <a:srgbClr val="FF0000"/>
                </a:solidFill>
              </a:rPr>
              <a:t>perc.over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altLang="zh-CN" sz="2400" dirty="0" smtClean="0">
                <a:solidFill>
                  <a:srgbClr val="FF0000"/>
                </a:solidFill>
              </a:rPr>
              <a:t>1000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perc.under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altLang="zh-CN" sz="2400" dirty="0" smtClean="0">
                <a:solidFill>
                  <a:srgbClr val="FF0000"/>
                </a:solidFill>
              </a:rPr>
              <a:t>150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  <a:p>
            <a:pPr marL="0" indent="0" algn="l"/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l"/>
            <a:r>
              <a:rPr lang="en-US" altLang="zh-CN" sz="2400" dirty="0" err="1" smtClean="0">
                <a:solidFill>
                  <a:schemeClr val="tx1"/>
                </a:solidFill>
              </a:rPr>
              <a:t>perc.over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=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i</a:t>
            </a:r>
            <a:r>
              <a:rPr lang="zh-CN" altLang="en-US" sz="2400" dirty="0" smtClean="0">
                <a:solidFill>
                  <a:schemeClr val="tx1"/>
                </a:solidFill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</a:rPr>
              <a:t>#</a:t>
            </a:r>
            <a:r>
              <a:rPr lang="zh-CN" altLang="en-US" sz="2400" dirty="0" smtClean="0">
                <a:solidFill>
                  <a:schemeClr val="tx1"/>
                </a:solidFill>
              </a:rPr>
              <a:t>少样本变成原来的</a:t>
            </a:r>
            <a:r>
              <a:rPr lang="en-US" altLang="zh-CN" sz="2400" dirty="0" smtClean="0">
                <a:solidFill>
                  <a:schemeClr val="tx1"/>
                </a:solidFill>
              </a:rPr>
              <a:t>(1+i/100)</a:t>
            </a:r>
            <a:r>
              <a:rPr lang="zh-CN" altLang="en-US" sz="2400" dirty="0" smtClean="0">
                <a:solidFill>
                  <a:schemeClr val="tx1"/>
                </a:solidFill>
              </a:rPr>
              <a:t>倍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 algn="l"/>
            <a:r>
              <a:rPr lang="en-US" altLang="zh-CN" sz="2400" dirty="0" err="1">
                <a:solidFill>
                  <a:schemeClr val="tx1"/>
                </a:solidFill>
              </a:rPr>
              <a:t>p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erc.under</a:t>
            </a:r>
            <a:r>
              <a:rPr lang="en-US" altLang="zh-CN" sz="2400" dirty="0" smtClean="0">
                <a:solidFill>
                  <a:schemeClr val="tx1"/>
                </a:solidFill>
              </a:rPr>
              <a:t>=k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#</a:t>
            </a:r>
            <a:r>
              <a:rPr lang="zh-CN" altLang="en-US" sz="2400" dirty="0" smtClean="0">
                <a:solidFill>
                  <a:schemeClr val="tx1"/>
                </a:solidFill>
              </a:rPr>
              <a:t>多样本变成少样本的</a:t>
            </a:r>
            <a:r>
              <a:rPr lang="en-US" altLang="zh-CN" sz="2400" dirty="0" smtClean="0">
                <a:solidFill>
                  <a:schemeClr val="tx1"/>
                </a:solidFill>
              </a:rPr>
              <a:t>k/100</a:t>
            </a:r>
            <a:r>
              <a:rPr lang="zh-CN" altLang="en-US" sz="2400" dirty="0" smtClean="0">
                <a:solidFill>
                  <a:schemeClr val="tx1"/>
                </a:solidFill>
              </a:rPr>
              <a:t>*</a:t>
            </a:r>
            <a:r>
              <a:rPr lang="en-US" altLang="zh-CN" sz="2400" dirty="0" smtClean="0">
                <a:solidFill>
                  <a:schemeClr val="tx1"/>
                </a:solidFill>
              </a:rPr>
              <a:t>(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400" dirty="0" smtClean="0">
                <a:solidFill>
                  <a:schemeClr val="tx1"/>
                </a:solidFill>
              </a:rPr>
              <a:t>/100)</a:t>
            </a:r>
            <a:r>
              <a:rPr lang="zh-CN" altLang="en-US" sz="2400" dirty="0" smtClean="0">
                <a:solidFill>
                  <a:schemeClr val="tx1"/>
                </a:solidFill>
              </a:rPr>
              <a:t>倍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9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dirty="0" smtClean="0"/>
              <a:t>Hypothesis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test-significant</a:t>
            </a:r>
            <a:r>
              <a:rPr lang="zh-CN" altLang="en-US" sz="4000" dirty="0"/>
              <a:t> </a:t>
            </a:r>
            <a:r>
              <a:rPr lang="en-US" altLang="zh-CN" sz="4000" dirty="0" smtClean="0"/>
              <a:t>difference</a:t>
            </a:r>
            <a:endParaRPr sz="4000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477107"/>
            <a:ext cx="8520600" cy="3381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Font typeface="Arial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C</a:t>
            </a:r>
            <a:r>
              <a:rPr lang="en-US" sz="2400" dirty="0" smtClean="0">
                <a:solidFill>
                  <a:schemeClr val="tx1"/>
                </a:solidFill>
              </a:rPr>
              <a:t>ompare mean</a:t>
            </a:r>
          </a:p>
          <a:p>
            <a:pPr marL="0" indent="0" algn="l"/>
            <a:r>
              <a:rPr lang="en-US" altLang="zh-CN" sz="2400" dirty="0" smtClean="0">
                <a:solidFill>
                  <a:srgbClr val="FF0000"/>
                </a:solidFill>
              </a:rPr>
              <a:t>T-test</a:t>
            </a:r>
          </a:p>
          <a:p>
            <a:pPr marL="342900" algn="l"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Compare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order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 algn="l"/>
            <a:r>
              <a:rPr lang="en-US" sz="2400" dirty="0" err="1">
                <a:solidFill>
                  <a:srgbClr val="FF0000"/>
                </a:solidFill>
              </a:rPr>
              <a:t>wilcox</a:t>
            </a:r>
            <a:r>
              <a:rPr lang="en-US" sz="2400" dirty="0">
                <a:solidFill>
                  <a:srgbClr val="FF0000"/>
                </a:solidFill>
              </a:rPr>
              <a:t>-test</a:t>
            </a:r>
          </a:p>
          <a:p>
            <a:pPr marL="342900" algn="l"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C</a:t>
            </a:r>
            <a:r>
              <a:rPr lang="en-US" sz="2400" dirty="0" smtClean="0">
                <a:solidFill>
                  <a:schemeClr val="tx1"/>
                </a:solidFill>
              </a:rPr>
              <a:t>ompare distribution</a:t>
            </a:r>
          </a:p>
          <a:p>
            <a:pPr marL="0" indent="0" algn="l"/>
            <a:r>
              <a:rPr lang="en-US" sz="2400" dirty="0" err="1" smtClean="0">
                <a:solidFill>
                  <a:srgbClr val="FF0000"/>
                </a:solidFill>
              </a:rPr>
              <a:t>ks</a:t>
            </a:r>
            <a:r>
              <a:rPr lang="en-US" sz="2400" dirty="0" smtClean="0">
                <a:solidFill>
                  <a:srgbClr val="FF0000"/>
                </a:solidFill>
              </a:rPr>
              <a:t>-test</a:t>
            </a:r>
            <a:endParaRPr lang="en-US" sz="2400" dirty="0">
              <a:solidFill>
                <a:srgbClr val="FF0000"/>
              </a:solidFill>
            </a:endParaRPr>
          </a:p>
          <a:p>
            <a:pPr marL="342900" algn="l">
              <a:buFont typeface="Arial" charset="0"/>
              <a:buChar char="•"/>
            </a:pPr>
            <a:r>
              <a:rPr lang="is-IS" altLang="zh-CN" sz="2400" dirty="0" smtClean="0">
                <a:solidFill>
                  <a:schemeClr val="tx1"/>
                </a:solidFill>
              </a:rPr>
              <a:t>…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algn="l">
              <a:buFont typeface="Arial" charset="0"/>
              <a:buChar char="•"/>
            </a:pPr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11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Software Packages</a:t>
            </a:r>
            <a:br>
              <a:rPr lang="en-GB"/>
            </a:b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400" b="1" dirty="0">
                <a:solidFill>
                  <a:srgbClr val="4C94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library(foreign</a:t>
            </a:r>
            <a:r>
              <a:rPr lang="en-GB" sz="2400" b="1" dirty="0" smtClean="0">
                <a:solidFill>
                  <a:srgbClr val="4C94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/>
            <a:r>
              <a:rPr lang="en-GB" sz="2400" b="1" dirty="0" smtClean="0">
                <a:solidFill>
                  <a:srgbClr val="4C94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library(caret)</a:t>
            </a:r>
          </a:p>
          <a:p>
            <a:pPr lvl="0"/>
            <a:r>
              <a:rPr lang="en-GB" sz="2400" b="1" dirty="0" smtClean="0">
                <a:solidFill>
                  <a:srgbClr val="4C94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library(car)</a:t>
            </a:r>
          </a:p>
          <a:p>
            <a:pPr lvl="0"/>
            <a:r>
              <a:rPr lang="en-GB" sz="2400" b="1" dirty="0" smtClean="0">
                <a:solidFill>
                  <a:srgbClr val="4C94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library(</a:t>
            </a:r>
            <a:r>
              <a:rPr lang="en-GB" sz="2400" b="1" dirty="0" err="1" smtClean="0">
                <a:solidFill>
                  <a:srgbClr val="4C94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nlme</a:t>
            </a:r>
            <a:r>
              <a:rPr lang="en-GB" sz="2400" b="1" dirty="0" smtClean="0">
                <a:solidFill>
                  <a:srgbClr val="4C94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/>
            <a:r>
              <a:rPr lang="en-GB" sz="2400" b="1" dirty="0" smtClean="0">
                <a:solidFill>
                  <a:srgbClr val="4C94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library(</a:t>
            </a:r>
            <a:r>
              <a:rPr lang="en-GB" sz="2400" b="1" dirty="0" err="1" smtClean="0">
                <a:solidFill>
                  <a:srgbClr val="4C94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rms</a:t>
            </a:r>
            <a:r>
              <a:rPr lang="en-GB" sz="2400" b="1" dirty="0" smtClean="0">
                <a:solidFill>
                  <a:srgbClr val="4C94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/>
            <a:r>
              <a:rPr lang="en-GB" sz="2400" b="1" dirty="0" smtClean="0">
                <a:solidFill>
                  <a:srgbClr val="4C94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library(e1071)</a:t>
            </a:r>
          </a:p>
          <a:p>
            <a:pPr lvl="0"/>
            <a:r>
              <a:rPr lang="en-GB" sz="2400" b="1" dirty="0" smtClean="0">
                <a:solidFill>
                  <a:srgbClr val="4C94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library(</a:t>
            </a:r>
            <a:r>
              <a:rPr lang="en-GB" sz="2400" b="1" dirty="0" err="1" smtClean="0">
                <a:solidFill>
                  <a:srgbClr val="4C94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BiodiversityR</a:t>
            </a:r>
            <a:r>
              <a:rPr lang="en-GB" sz="2400" b="1" dirty="0" smtClean="0">
                <a:solidFill>
                  <a:srgbClr val="4C94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/>
            <a:r>
              <a:rPr lang="en-GB" sz="2400" b="1" dirty="0" smtClean="0">
                <a:solidFill>
                  <a:srgbClr val="4C94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library(moments</a:t>
            </a:r>
            <a:r>
              <a:rPr lang="en-GB" sz="2400" b="1" dirty="0">
                <a:solidFill>
                  <a:srgbClr val="4C94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31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CN" sz="4800" dirty="0" smtClean="0"/>
              <a:t>Effect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size-How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big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difference?</a:t>
            </a:r>
            <a:endParaRPr sz="4800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477107"/>
            <a:ext cx="8520600" cy="3381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Font typeface="Arial" charset="0"/>
              <a:buChar char="•"/>
            </a:pPr>
            <a:r>
              <a:rPr lang="en-US" sz="2400" dirty="0" err="1" smtClean="0">
                <a:solidFill>
                  <a:srgbClr val="FF0000"/>
                </a:solidFill>
              </a:rPr>
              <a:t>cohen.d</a:t>
            </a:r>
            <a:endParaRPr lang="en-US" sz="2400" dirty="0">
              <a:solidFill>
                <a:srgbClr val="FF0000"/>
              </a:solidFill>
            </a:endParaRPr>
          </a:p>
          <a:p>
            <a:pPr marL="342900" algn="l">
              <a:buFont typeface="Arial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Cliff’s </a:t>
            </a:r>
            <a:r>
              <a:rPr lang="en-US" sz="2400" dirty="0">
                <a:solidFill>
                  <a:srgbClr val="FF0000"/>
                </a:solidFill>
              </a:rPr>
              <a:t>delta</a:t>
            </a:r>
          </a:p>
          <a:p>
            <a:pPr marL="342900" algn="l">
              <a:buFont typeface="Arial" charset="0"/>
              <a:buChar char="•"/>
            </a:pPr>
            <a:endParaRPr lang="en-US" altLang="zh-CN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 data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477109"/>
            <a:ext cx="8520600" cy="981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altLang="zh-CN" dirty="0" smtClean="0">
                <a:solidFill>
                  <a:schemeClr val="tx1"/>
                </a:solidFill>
              </a:rPr>
              <a:t>#d</a:t>
            </a:r>
            <a:r>
              <a:rPr lang="en-GB" dirty="0" err="1" smtClean="0">
                <a:solidFill>
                  <a:schemeClr val="tx1"/>
                </a:solidFill>
              </a:rPr>
              <a:t>ata</a:t>
            </a:r>
            <a:r>
              <a:rPr lang="en-GB" dirty="0" smtClean="0">
                <a:solidFill>
                  <a:schemeClr val="tx1"/>
                </a:solidFill>
              </a:rPr>
              <a:t> &lt;- </a:t>
            </a:r>
            <a:r>
              <a:rPr lang="en-GB" dirty="0" err="1" smtClean="0">
                <a:solidFill>
                  <a:schemeClr val="tx1"/>
                </a:solidFill>
              </a:rPr>
              <a:t>read.csv</a:t>
            </a:r>
            <a:r>
              <a:rPr lang="en-GB" dirty="0" smtClean="0">
                <a:solidFill>
                  <a:schemeClr val="tx1"/>
                </a:solidFill>
              </a:rPr>
              <a:t>(</a:t>
            </a:r>
            <a:r>
              <a:rPr lang="en-GB" dirty="0" err="1" smtClean="0">
                <a:solidFill>
                  <a:schemeClr val="tx1"/>
                </a:solidFill>
              </a:rPr>
              <a:t>file.choose</a:t>
            </a:r>
            <a:r>
              <a:rPr lang="en-GB" dirty="0" smtClean="0">
                <a:solidFill>
                  <a:schemeClr val="tx1"/>
                </a:solidFill>
              </a:rPr>
              <a:t>()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</a:p>
          <a:p>
            <a:pPr marL="0" indent="0" algn="l"/>
            <a:r>
              <a:rPr lang="en-US" altLang="zh-CN" dirty="0">
                <a:solidFill>
                  <a:schemeClr val="tx1"/>
                </a:solidFill>
              </a:rPr>
              <a:t>d</a:t>
            </a:r>
            <a:r>
              <a:rPr lang="en-US" altLang="zh-CN" dirty="0" smtClean="0">
                <a:solidFill>
                  <a:schemeClr val="tx1"/>
                </a:solidFill>
              </a:rPr>
              <a:t>ata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&lt;-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read.csv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zh-CN" altLang="en-US" dirty="0" smtClean="0">
                <a:solidFill>
                  <a:schemeClr val="tx1"/>
                </a:solidFill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</a:rPr>
              <a:t>model.csv</a:t>
            </a:r>
            <a:r>
              <a:rPr lang="en-US" altLang="zh-CN" dirty="0">
                <a:solidFill>
                  <a:schemeClr val="tx1"/>
                </a:solidFill>
              </a:rPr>
              <a:t>")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" name="Google Shape;68;p15"/>
          <p:cNvSpPr txBox="1">
            <a:spLocks/>
          </p:cNvSpPr>
          <p:nvPr/>
        </p:nvSpPr>
        <p:spPr>
          <a:xfrm>
            <a:off x="266700" y="3304905"/>
            <a:ext cx="8520600" cy="117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modelling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tutorial</a:t>
            </a:r>
          </a:p>
          <a:p>
            <a:pPr marL="0" indent="0"/>
            <a:r>
              <a:rPr lang="en-US" altLang="zh-CN" dirty="0" smtClean="0">
                <a:solidFill>
                  <a:schemeClr val="tx1"/>
                </a:solidFill>
                <a:hlinkClick r:id="rId3"/>
              </a:rPr>
              <a:t>https://github.com/jinfuchen/R-model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/>
              <a:t>Dataframe</a:t>
            </a:r>
            <a:r>
              <a:rPr lang="en-GB" dirty="0" smtClean="0"/>
              <a:t> handle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051224"/>
            <a:ext cx="8520600" cy="11408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b="1" dirty="0" smtClean="0">
                <a:solidFill>
                  <a:schemeClr val="tx1"/>
                </a:solidFill>
              </a:rPr>
              <a:t>1.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tx1"/>
                </a:solidFill>
              </a:rPr>
              <a:t>dplyr</a:t>
            </a:r>
            <a:endParaRPr lang="en-US" b="1" dirty="0">
              <a:solidFill>
                <a:schemeClr val="tx1"/>
              </a:solidFill>
            </a:endParaRPr>
          </a:p>
          <a:p>
            <a:pPr marL="0" indent="0" algn="l"/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ilter, select, </a:t>
            </a:r>
            <a:r>
              <a:rPr lang="en-US" dirty="0" err="1" smtClean="0">
                <a:solidFill>
                  <a:schemeClr val="tx1"/>
                </a:solidFill>
              </a:rPr>
              <a:t>group_by</a:t>
            </a:r>
            <a:r>
              <a:rPr lang="en-US" dirty="0" smtClean="0">
                <a:solidFill>
                  <a:schemeClr val="tx1"/>
                </a:solidFill>
              </a:rPr>
              <a:t>, join, </a:t>
            </a:r>
            <a:r>
              <a:rPr lang="en-US" dirty="0" err="1" smtClean="0">
                <a:solidFill>
                  <a:schemeClr val="tx1"/>
                </a:solidFill>
              </a:rPr>
              <a:t>summarise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ddply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00" y="3156560"/>
            <a:ext cx="8401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3.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tx1"/>
                </a:solidFill>
              </a:rPr>
              <a:t>ggplot2</a:t>
            </a:r>
          </a:p>
          <a:p>
            <a:r>
              <a:rPr lang="en-US" altLang="zh-CN" sz="2800" dirty="0" err="1">
                <a:solidFill>
                  <a:schemeClr val="tx1"/>
                </a:solidFill>
              </a:rPr>
              <a:t>ggplot</a:t>
            </a:r>
            <a:r>
              <a:rPr lang="en-US" altLang="zh-CN" sz="2800" dirty="0">
                <a:solidFill>
                  <a:schemeClr val="tx1"/>
                </a:solidFill>
              </a:rPr>
              <a:t>,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geom_abline</a:t>
            </a:r>
            <a:r>
              <a:rPr lang="en-US" altLang="zh-CN" sz="2800" dirty="0">
                <a:solidFill>
                  <a:schemeClr val="tx1"/>
                </a:solidFill>
              </a:rPr>
              <a:t>,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geom_</a:t>
            </a:r>
            <a:r>
              <a:rPr lang="en-US" altLang="zh-CN" sz="2800" dirty="0" err="1">
                <a:solidFill>
                  <a:schemeClr val="tx1"/>
                </a:solidFill>
              </a:rPr>
              <a:t>point</a:t>
            </a:r>
            <a:r>
              <a:rPr lang="en-US" altLang="zh-CN" sz="2800" dirty="0">
                <a:solidFill>
                  <a:schemeClr val="tx1"/>
                </a:solidFill>
              </a:rPr>
              <a:t>,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geom_histogram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700" y="2102245"/>
            <a:ext cx="840131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2"/>
              </a:buClr>
              <a:buSzPts val="2800"/>
              <a:buNone/>
              <a:defRPr sz="2800">
                <a:solidFill>
                  <a:schemeClr val="tx1"/>
                </a:solidFill>
              </a:defRPr>
            </a:lvl1pPr>
            <a:lvl2pPr marL="914400" indent="-317500" algn="ctr"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marL="1371600" indent="-317500" algn="ctr"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marL="1828800" indent="-317500" algn="ctr"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marL="2286000" indent="-317500" algn="ctr"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marL="2743200" indent="-317500" algn="ctr"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marL="3200400" indent="-317500" algn="ctr"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marL="3657600" indent="-317500" algn="ctr"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marL="4114800" indent="-317500" algn="ctr"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r>
              <a:rPr lang="en-US" altLang="zh-CN" b="1" dirty="0"/>
              <a:t>2.</a:t>
            </a:r>
            <a:r>
              <a:rPr lang="zh-CN" altLang="en-US" b="1" dirty="0"/>
              <a:t> </a:t>
            </a:r>
            <a:r>
              <a:rPr lang="en-US" b="1" dirty="0" err="1"/>
              <a:t>tidyr</a:t>
            </a:r>
            <a:endParaRPr lang="en-US" b="1" dirty="0"/>
          </a:p>
          <a:p>
            <a:r>
              <a:rPr lang="en-US" altLang="zh-CN" dirty="0"/>
              <a:t>g</a:t>
            </a:r>
            <a:r>
              <a:rPr lang="en-US" dirty="0"/>
              <a:t>ather, spread, separate, unite</a:t>
            </a:r>
          </a:p>
        </p:txBody>
      </p:sp>
      <p:sp>
        <p:nvSpPr>
          <p:cNvPr id="6" name="Google Shape;68;p15"/>
          <p:cNvSpPr txBox="1">
            <a:spLocks/>
          </p:cNvSpPr>
          <p:nvPr/>
        </p:nvSpPr>
        <p:spPr>
          <a:xfrm>
            <a:off x="207055" y="4326111"/>
            <a:ext cx="8520600" cy="67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  <a:hlinkClick r:id="rId3"/>
              </a:rPr>
              <a:t>http://hadley.nz/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6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1.Examine</a:t>
            </a:r>
            <a:r>
              <a:rPr lang="zh-CN" altLang="en-US" dirty="0" smtClean="0"/>
              <a:t> </a:t>
            </a:r>
            <a:r>
              <a:rPr lang="en-GB" dirty="0" smtClean="0"/>
              <a:t>data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477108"/>
            <a:ext cx="8520600" cy="6272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</a:rPr>
              <a:t>ames</a:t>
            </a:r>
            <a:r>
              <a:rPr lang="en-US" altLang="zh-CN" dirty="0" smtClean="0">
                <a:solidFill>
                  <a:schemeClr val="tx1"/>
                </a:solidFill>
              </a:rPr>
              <a:t>(data)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#</a:t>
            </a:r>
            <a:r>
              <a:rPr lang="zh-CN" altLang="en-US" sz="2000" dirty="0" smtClean="0">
                <a:solidFill>
                  <a:schemeClr val="tx1"/>
                </a:solidFill>
              </a:rPr>
              <a:t>查看属性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4" name="Google Shape;68;p15"/>
          <p:cNvSpPr txBox="1">
            <a:spLocks/>
          </p:cNvSpPr>
          <p:nvPr/>
        </p:nvSpPr>
        <p:spPr>
          <a:xfrm>
            <a:off x="266700" y="2104373"/>
            <a:ext cx="8520600" cy="62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US" altLang="zh-CN" dirty="0" smtClean="0">
                <a:solidFill>
                  <a:srgbClr val="FF0000"/>
                </a:solidFill>
              </a:rPr>
              <a:t>summary</a:t>
            </a:r>
            <a:r>
              <a:rPr lang="en-US" altLang="zh-CN" dirty="0" smtClean="0">
                <a:solidFill>
                  <a:schemeClr val="tx1"/>
                </a:solidFill>
              </a:rPr>
              <a:t>(data) </a:t>
            </a:r>
            <a:r>
              <a:rPr lang="en-US" altLang="zh-CN" sz="2000" dirty="0" smtClean="0">
                <a:solidFill>
                  <a:schemeClr val="tx1"/>
                </a:solidFill>
              </a:rPr>
              <a:t>#</a:t>
            </a:r>
            <a:r>
              <a:rPr lang="zh-CN" altLang="en-US" sz="2000" dirty="0" smtClean="0">
                <a:solidFill>
                  <a:schemeClr val="tx1"/>
                </a:solidFill>
              </a:rPr>
              <a:t>查看分布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" name="Google Shape;68;p15"/>
          <p:cNvSpPr txBox="1">
            <a:spLocks/>
          </p:cNvSpPr>
          <p:nvPr/>
        </p:nvSpPr>
        <p:spPr>
          <a:xfrm>
            <a:off x="266700" y="2730675"/>
            <a:ext cx="8520600" cy="62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US" dirty="0" smtClean="0">
                <a:solidFill>
                  <a:srgbClr val="FF0000"/>
                </a:solidFill>
              </a:rPr>
              <a:t>skewness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data$post_bugs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#</a:t>
            </a:r>
            <a:r>
              <a:rPr lang="zh-CN" altLang="en-US" sz="2000" dirty="0" smtClean="0">
                <a:solidFill>
                  <a:schemeClr val="tx1"/>
                </a:solidFill>
              </a:rPr>
              <a:t>数据倾斜性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" name="Google Shape;68;p15"/>
          <p:cNvSpPr txBox="1">
            <a:spLocks/>
          </p:cNvSpPr>
          <p:nvPr/>
        </p:nvSpPr>
        <p:spPr>
          <a:xfrm>
            <a:off x="266700" y="3357939"/>
            <a:ext cx="8520600" cy="83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US" dirty="0" smtClean="0">
                <a:solidFill>
                  <a:srgbClr val="FF0000"/>
                </a:solidFill>
              </a:rPr>
              <a:t>kurtosis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data$post_bugs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#</a:t>
            </a:r>
            <a:r>
              <a:rPr lang="zh-CN" altLang="en-US" sz="2000" dirty="0" smtClean="0">
                <a:solidFill>
                  <a:schemeClr val="tx1"/>
                </a:solidFill>
              </a:rPr>
              <a:t>数据是否满足正太分布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1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2.Normality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adjustment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477108"/>
            <a:ext cx="8520600" cy="1015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altLang="zh-CN" dirty="0" smtClean="0">
                <a:solidFill>
                  <a:srgbClr val="FF0000"/>
                </a:solidFill>
              </a:rPr>
              <a:t>1.&gt;</a:t>
            </a:r>
            <a:r>
              <a:rPr lang="en-US" dirty="0" smtClean="0">
                <a:solidFill>
                  <a:srgbClr val="FF0000"/>
                </a:solidFill>
              </a:rPr>
              <a:t>skewness(</a:t>
            </a:r>
            <a:r>
              <a:rPr lang="en-US" dirty="0" err="1" smtClean="0">
                <a:solidFill>
                  <a:srgbClr val="FF0000"/>
                </a:solidFill>
              </a:rPr>
              <a:t>data$post_bugs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 algn="l"/>
            <a:r>
              <a:rPr lang="pt-BR" altLang="zh-CN" dirty="0">
                <a:solidFill>
                  <a:schemeClr val="tx1"/>
                </a:solidFill>
              </a:rPr>
              <a:t>[1] </a:t>
            </a:r>
            <a:r>
              <a:rPr lang="pt-BR" altLang="zh-CN" dirty="0" smtClean="0">
                <a:solidFill>
                  <a:schemeClr val="tx1"/>
                </a:solidFill>
              </a:rPr>
              <a:t>10.36102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#right-skewed</a:t>
            </a:r>
          </a:p>
        </p:txBody>
      </p:sp>
      <p:sp>
        <p:nvSpPr>
          <p:cNvPr id="4" name="Google Shape;68;p15"/>
          <p:cNvSpPr txBox="1">
            <a:spLocks/>
          </p:cNvSpPr>
          <p:nvPr/>
        </p:nvSpPr>
        <p:spPr>
          <a:xfrm>
            <a:off x="266700" y="2592889"/>
            <a:ext cx="8520600" cy="1114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US" altLang="zh-CN" dirty="0" smtClean="0">
                <a:solidFill>
                  <a:srgbClr val="FF0000"/>
                </a:solidFill>
              </a:rPr>
              <a:t>2.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&gt; kurtosis(</a:t>
            </a:r>
            <a:r>
              <a:rPr lang="en-US" altLang="zh-CN" dirty="0" err="1" smtClean="0">
                <a:solidFill>
                  <a:srgbClr val="FF0000"/>
                </a:solidFill>
              </a:rPr>
              <a:t>data$post_bugs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marL="0" indent="0" algn="l"/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1] 144.8113 </a:t>
            </a:r>
            <a:r>
              <a:rPr lang="en-US" altLang="zh-CN" dirty="0" smtClean="0">
                <a:solidFill>
                  <a:schemeClr val="tx1"/>
                </a:solidFill>
              </a:rPr>
              <a:t>#</a:t>
            </a:r>
            <a:r>
              <a:rPr lang="en-US" dirty="0" smtClean="0">
                <a:solidFill>
                  <a:schemeClr val="tx1"/>
                </a:solidFill>
              </a:rPr>
              <a:t>leptokurtic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Google Shape;68;p15"/>
          <p:cNvSpPr txBox="1">
            <a:spLocks/>
          </p:cNvSpPr>
          <p:nvPr/>
        </p:nvSpPr>
        <p:spPr>
          <a:xfrm>
            <a:off x="266700" y="3809036"/>
            <a:ext cx="8520600" cy="103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US" altLang="zh-CN" dirty="0" smtClean="0">
                <a:solidFill>
                  <a:srgbClr val="FF0000"/>
                </a:solidFill>
              </a:rPr>
              <a:t>3.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log </a:t>
            </a:r>
            <a:r>
              <a:rPr lang="en-US" dirty="0">
                <a:solidFill>
                  <a:srgbClr val="000000"/>
                </a:solidFill>
              </a:rPr>
              <a:t>transformation [</a:t>
            </a:r>
            <a:r>
              <a:rPr lang="en-US" i="1" dirty="0">
                <a:solidFill>
                  <a:srgbClr val="000000"/>
                </a:solidFill>
              </a:rPr>
              <a:t>ln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000000"/>
                </a:solidFill>
              </a:rPr>
              <a:t>x </a:t>
            </a:r>
            <a:r>
              <a:rPr lang="en-US" dirty="0">
                <a:solidFill>
                  <a:srgbClr val="000000"/>
                </a:solidFill>
              </a:rPr>
              <a:t>+ 1)] to lessen the </a:t>
            </a:r>
            <a:r>
              <a:rPr lang="en-US" dirty="0" smtClean="0">
                <a:solidFill>
                  <a:srgbClr val="000000"/>
                </a:solidFill>
              </a:rPr>
              <a:t>skew</a:t>
            </a:r>
          </a:p>
          <a:p>
            <a:pPr marL="0" indent="0" algn="l"/>
            <a:r>
              <a:rPr lang="en-US" altLang="zh-CN" dirty="0">
                <a:solidFill>
                  <a:srgbClr val="FF0000"/>
                </a:solidFill>
              </a:rPr>
              <a:t>log10(data+1)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89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CN" sz="3400" dirty="0" smtClean="0"/>
              <a:t>3.</a:t>
            </a:r>
            <a:r>
              <a:rPr lang="en-US" sz="3400" dirty="0" smtClean="0"/>
              <a:t>Estimate </a:t>
            </a:r>
            <a:r>
              <a:rPr lang="en-US" sz="3400" dirty="0"/>
              <a:t>Budget for Degrees of Freedom </a:t>
            </a:r>
            <a:endParaRPr lang="en-US" sz="3400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477108"/>
            <a:ext cx="8520600" cy="15166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critical concern is that of </a:t>
            </a:r>
            <a:r>
              <a:rPr lang="en-US" dirty="0" smtClean="0">
                <a:solidFill>
                  <a:schemeClr val="tx1"/>
                </a:solidFill>
              </a:rPr>
              <a:t>over-fitting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alculate </a:t>
            </a:r>
            <a:r>
              <a:rPr lang="en-US" dirty="0">
                <a:solidFill>
                  <a:srgbClr val="000000"/>
                </a:solidFill>
              </a:rPr>
              <a:t>a budget of degrees of freedom that a dataset can support before attempting to fit a </a:t>
            </a:r>
            <a:r>
              <a:rPr lang="en-US" dirty="0" smtClean="0">
                <a:solidFill>
                  <a:srgbClr val="000000"/>
                </a:solidFill>
              </a:rPr>
              <a:t>model</a:t>
            </a:r>
            <a:r>
              <a:rPr lang="en-US" altLang="zh-CN" dirty="0" smtClean="0">
                <a:solidFill>
                  <a:srgbClr val="000000"/>
                </a:solidFill>
              </a:rPr>
              <a:t>.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" name="Google Shape;68;p15"/>
          <p:cNvSpPr txBox="1">
            <a:spLocks/>
          </p:cNvSpPr>
          <p:nvPr/>
        </p:nvSpPr>
        <p:spPr>
          <a:xfrm>
            <a:off x="266700" y="3045249"/>
            <a:ext cx="8520600" cy="975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  <a:r>
              <a:rPr lang="en-US" dirty="0" smtClean="0">
                <a:solidFill>
                  <a:srgbClr val="FF0000"/>
                </a:solidFill>
              </a:rPr>
              <a:t>floor (</a:t>
            </a:r>
            <a:r>
              <a:rPr lang="en-US" altLang="zh-CN" dirty="0" err="1" smtClean="0">
                <a:solidFill>
                  <a:srgbClr val="FF0000"/>
                </a:solidFill>
              </a:rPr>
              <a:t>nrow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/15)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l"/>
            <a:r>
              <a:rPr lang="pt-BR" dirty="0">
                <a:solidFill>
                  <a:srgbClr val="FF0000"/>
                </a:solidFill>
              </a:rPr>
              <a:t>[1] </a:t>
            </a:r>
            <a:r>
              <a:rPr lang="pt-BR" dirty="0" smtClean="0">
                <a:solidFill>
                  <a:srgbClr val="FF0000"/>
                </a:solidFill>
              </a:rPr>
              <a:t>89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#support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89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independent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variables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5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66700" y="294700"/>
            <a:ext cx="8520600" cy="7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Drop</a:t>
            </a:r>
            <a:r>
              <a:rPr lang="zh-CN" altLang="en-US" dirty="0" smtClean="0"/>
              <a:t> </a:t>
            </a:r>
            <a:r>
              <a:rPr lang="en-GB" dirty="0" smtClean="0"/>
              <a:t>data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6700" y="1477108"/>
            <a:ext cx="8520600" cy="128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Remove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inf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data</a:t>
            </a:r>
          </a:p>
          <a:p>
            <a:pPr marL="0" indent="0" algn="l"/>
            <a:r>
              <a:rPr lang="en-US" altLang="zh-CN" sz="2100" dirty="0" smtClean="0">
                <a:solidFill>
                  <a:srgbClr val="FF0000"/>
                </a:solidFill>
              </a:rPr>
              <a:t>d</a:t>
            </a:r>
            <a:r>
              <a:rPr lang="en-US" sz="2100" dirty="0" smtClean="0">
                <a:solidFill>
                  <a:srgbClr val="FF0000"/>
                </a:solidFill>
              </a:rPr>
              <a:t>rop</a:t>
            </a:r>
            <a:r>
              <a:rPr lang="en-US" altLang="zh-CN" sz="2100" dirty="0" smtClean="0">
                <a:solidFill>
                  <a:srgbClr val="FF0000"/>
                </a:solidFill>
              </a:rPr>
              <a:t>1&lt;-</a:t>
            </a:r>
            <a:r>
              <a:rPr lang="en-US" sz="2100" dirty="0" smtClean="0">
                <a:solidFill>
                  <a:srgbClr val="FF0000"/>
                </a:solidFill>
              </a:rPr>
              <a:t>c</a:t>
            </a:r>
            <a:r>
              <a:rPr lang="en-US" sz="2100" dirty="0">
                <a:solidFill>
                  <a:srgbClr val="FF0000"/>
                </a:solidFill>
              </a:rPr>
              <a:t>("comp","subsystem</a:t>
            </a:r>
            <a:r>
              <a:rPr lang="en-US" sz="2100" dirty="0" smtClean="0">
                <a:solidFill>
                  <a:srgbClr val="FF0000"/>
                </a:solidFill>
              </a:rPr>
              <a:t>","</a:t>
            </a:r>
            <a:r>
              <a:rPr lang="en-US" sz="2100" dirty="0">
                <a:solidFill>
                  <a:srgbClr val="FF0000"/>
                </a:solidFill>
              </a:rPr>
              <a:t>mean_discussion","</a:t>
            </a:r>
            <a:r>
              <a:rPr lang="en-US" sz="2100" dirty="0" err="1">
                <a:solidFill>
                  <a:srgbClr val="FF0000"/>
                </a:solidFill>
              </a:rPr>
              <a:t>mean_revspeed</a:t>
            </a:r>
            <a:r>
              <a:rPr lang="en-US" sz="2100" dirty="0" smtClean="0">
                <a:solidFill>
                  <a:srgbClr val="FF0000"/>
                </a:solidFill>
              </a:rPr>
              <a:t>")</a:t>
            </a:r>
          </a:p>
          <a:p>
            <a:pPr marL="0" indent="0" algn="l"/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ata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&lt;-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>
                <a:solidFill>
                  <a:srgbClr val="FF0000"/>
                </a:solidFill>
              </a:rPr>
              <a:t>[,!(names(data) %in% </a:t>
            </a:r>
            <a:r>
              <a:rPr lang="en-US" dirty="0" smtClean="0">
                <a:solidFill>
                  <a:srgbClr val="FF0000"/>
                </a:solidFill>
              </a:rPr>
              <a:t>drop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)]</a:t>
            </a:r>
          </a:p>
        </p:txBody>
      </p:sp>
      <p:sp>
        <p:nvSpPr>
          <p:cNvPr id="4" name="Google Shape;68;p15"/>
          <p:cNvSpPr txBox="1">
            <a:spLocks/>
          </p:cNvSpPr>
          <p:nvPr/>
        </p:nvSpPr>
        <p:spPr>
          <a:xfrm>
            <a:off x="266700" y="3059150"/>
            <a:ext cx="8520600" cy="1525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57200" algn="l"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Drop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class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data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 algn="l"/>
            <a:r>
              <a:rPr lang="en-US" dirty="0" smtClean="0">
                <a:solidFill>
                  <a:srgbClr val="FF0000"/>
                </a:solidFill>
              </a:rPr>
              <a:t>drop</a:t>
            </a:r>
            <a:r>
              <a:rPr lang="en-US" altLang="zh-CN" dirty="0" smtClean="0">
                <a:solidFill>
                  <a:srgbClr val="FF0000"/>
                </a:solidFill>
              </a:rPr>
              <a:t>2 </a:t>
            </a:r>
            <a:r>
              <a:rPr lang="en-US" altLang="zh-CN" dirty="0">
                <a:solidFill>
                  <a:srgbClr val="FF0000"/>
                </a:solidFill>
              </a:rPr>
              <a:t>&lt;-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("</a:t>
            </a:r>
            <a:r>
              <a:rPr lang="en-US" dirty="0" err="1">
                <a:solidFill>
                  <a:srgbClr val="FF0000"/>
                </a:solidFill>
              </a:rPr>
              <a:t>post_bugs</a:t>
            </a:r>
            <a:r>
              <a:rPr lang="en-US" dirty="0">
                <a:solidFill>
                  <a:srgbClr val="FF0000"/>
                </a:solidFill>
              </a:rPr>
              <a:t>")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 algn="l"/>
            <a:r>
              <a:rPr lang="en-US" dirty="0" err="1" smtClean="0">
                <a:solidFill>
                  <a:srgbClr val="FF0000"/>
                </a:solidFill>
              </a:rPr>
              <a:t>independant</a:t>
            </a:r>
            <a:r>
              <a:rPr lang="en-US" altLang="zh-CN" dirty="0">
                <a:solidFill>
                  <a:srgbClr val="FF0000"/>
                </a:solidFill>
              </a:rPr>
              <a:t> &lt;- 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>
                <a:solidFill>
                  <a:srgbClr val="FF0000"/>
                </a:solidFill>
              </a:rPr>
              <a:t>[,!(names(data) %in% drop2)]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3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4989</TotalTime>
  <Words>1279</Words>
  <Application>Microsoft Macintosh PowerPoint</Application>
  <PresentationFormat>On-screen Show (16:9)</PresentationFormat>
  <Paragraphs>165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Verdana</vt:lpstr>
      <vt:lpstr>Arial</vt:lpstr>
      <vt:lpstr>Simple Light</vt:lpstr>
      <vt:lpstr>R building model</vt:lpstr>
      <vt:lpstr>R Software Packages </vt:lpstr>
      <vt:lpstr>R Software Packages </vt:lpstr>
      <vt:lpstr>Import data</vt:lpstr>
      <vt:lpstr>Dataframe handle</vt:lpstr>
      <vt:lpstr>1.Examine data</vt:lpstr>
      <vt:lpstr>2.Normality adjustment</vt:lpstr>
      <vt:lpstr>3.Estimate Budget for Degrees of Freedom </vt:lpstr>
      <vt:lpstr>Drop data</vt:lpstr>
      <vt:lpstr>4.Correlation analysis</vt:lpstr>
      <vt:lpstr>Variable clustering analysis</vt:lpstr>
      <vt:lpstr>Variable clustering analysis</vt:lpstr>
      <vt:lpstr>Redundancy analysis</vt:lpstr>
      <vt:lpstr>Model building</vt:lpstr>
      <vt:lpstr>PowerPoint Presentation</vt:lpstr>
      <vt:lpstr>PowerPoint Presentation</vt:lpstr>
      <vt:lpstr>Model building</vt:lpstr>
      <vt:lpstr>Model validation</vt:lpstr>
      <vt:lpstr>Model more…</vt:lpstr>
      <vt:lpstr>AUC</vt:lpstr>
      <vt:lpstr>AUC</vt:lpstr>
      <vt:lpstr>AUC</vt:lpstr>
      <vt:lpstr>Assessment of model stability</vt:lpstr>
      <vt:lpstr>Estimate power of variable</vt:lpstr>
      <vt:lpstr>PowerPoint Presentation</vt:lpstr>
      <vt:lpstr>Estimate power of variable</vt:lpstr>
      <vt:lpstr>data rebalance</vt:lpstr>
      <vt:lpstr>data rebalance</vt:lpstr>
      <vt:lpstr>Hypothesis test-significant difference</vt:lpstr>
      <vt:lpstr>Effect size-How big difference?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building model</dc:title>
  <cp:lastModifiedBy>Jinfu Chen</cp:lastModifiedBy>
  <cp:revision>78</cp:revision>
  <dcterms:modified xsi:type="dcterms:W3CDTF">2018-09-13T02:05:50Z</dcterms:modified>
</cp:coreProperties>
</file>