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0" r:id="rId2"/>
    <p:sldId id="256" r:id="rId3"/>
    <p:sldId id="264" r:id="rId4"/>
    <p:sldId id="258" r:id="rId5"/>
    <p:sldId id="265" r:id="rId6"/>
    <p:sldId id="266" r:id="rId7"/>
    <p:sldId id="259" r:id="rId8"/>
    <p:sldId id="262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8"/>
    <p:restoredTop sz="86409"/>
  </p:normalViewPr>
  <p:slideViewPr>
    <p:cSldViewPr snapToGrid="0" snapToObjects="1">
      <p:cViewPr varScale="1">
        <p:scale>
          <a:sx n="82" d="100"/>
          <a:sy n="82" d="100"/>
        </p:scale>
        <p:origin x="176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3C1F4-6387-3B4D-8E57-248978C8E4F3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E8090-FDB8-3540-A664-05683DBA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9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E8090-FDB8-3540-A664-05683DBA1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56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111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F18244-2061-AB46-A8BE-C9838F4B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32D4FF-80D9-884B-9D55-EE7FEF98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74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AE846-EDC5-6846-8733-524E5F13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6D0340-5EF8-D74C-A9DB-708D2CA66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06033" y="1139700"/>
            <a:ext cx="6869600" cy="4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▪"/>
              <a:defRPr sz="4267" i="1"/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4267" i="1"/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 i="1"/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 i="1"/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/>
          <p:nvPr/>
        </p:nvSpPr>
        <p:spPr>
          <a:xfrm>
            <a:off x="823667" y="804500"/>
            <a:ext cx="1264000" cy="126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1078928" y="1139700"/>
            <a:ext cx="753477" cy="593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5332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79318" y="563463"/>
            <a:ext cx="11031614" cy="801698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79318" y="1455313"/>
            <a:ext cx="11031614" cy="482957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57968" y="621820"/>
            <a:ext cx="11076063" cy="701687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57967" y="1380872"/>
            <a:ext cx="5559497" cy="48653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117463" y="1380872"/>
            <a:ext cx="5516567" cy="486538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08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53560" y="563462"/>
            <a:ext cx="11057372" cy="75018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67161" y="1409646"/>
            <a:ext cx="3670710" cy="484948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245660" y="1409646"/>
            <a:ext cx="3670710" cy="484948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928296" y="1409646"/>
            <a:ext cx="3670710" cy="484948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734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14922" y="605306"/>
            <a:ext cx="11096009" cy="1208293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645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49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449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1436" y="61187"/>
            <a:ext cx="11926068" cy="98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1436" y="1159099"/>
            <a:ext cx="11926068" cy="569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2673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mslee.net/airbnb-data-collection-get-the-data" TargetMode="External"/><Relationship Id="rId4" Type="http://schemas.openxmlformats.org/officeDocument/2006/relationships/hyperlink" Target="https://data.medicare.gov/data/" TargetMode="External"/><Relationship Id="rId5" Type="http://schemas.openxmlformats.org/officeDocument/2006/relationships/hyperlink" Target="http://data.imf.org/?sk=388DFA60-1D26-4ADE-B505-A05A558D9A42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yelp.com/dataset/challeng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bta.com/developers/v3-api" TargetMode="External"/><Relationship Id="rId4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ata.boston.go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66" y="365125"/>
            <a:ext cx="9953467" cy="62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300" y="4078167"/>
            <a:ext cx="8050500" cy="1546400"/>
          </a:xfrm>
        </p:spPr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7200" dirty="0"/>
              <a:t>Midterm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9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A161189-D8BA-3144-964E-EE83532A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</a:t>
            </a:r>
            <a:r>
              <a:rPr lang="en-US" dirty="0" smtClean="0"/>
              <a:t>Project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C95776-36CF-8E44-AF9B-A36981C3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318" y="1455313"/>
            <a:ext cx="10904926" cy="4829577"/>
          </a:xfrm>
        </p:spPr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/>
              <a:t>Analysis Project</a:t>
            </a:r>
            <a:r>
              <a:rPr lang="en-US" dirty="0"/>
              <a:t>: Choose a dataset that is </a:t>
            </a:r>
            <a:r>
              <a:rPr lang="en-US" b="1" dirty="0">
                <a:solidFill>
                  <a:srgbClr val="C00000"/>
                </a:solidFill>
              </a:rPr>
              <a:t>relevant to your career goals </a:t>
            </a:r>
            <a:r>
              <a:rPr lang="en-US" dirty="0"/>
              <a:t>or your personal interest and propose an analysis that includes fitting at least a multilevel model.</a:t>
            </a:r>
          </a:p>
          <a:p>
            <a:r>
              <a:rPr lang="en-US" b="1" dirty="0"/>
              <a:t>Simulation based project</a:t>
            </a:r>
            <a:r>
              <a:rPr lang="en-US" dirty="0"/>
              <a:t>: Choose a phenomenon of interest that you can quantify, devise a simulation scheme to quantify the uncertainty in the process and validate your result.</a:t>
            </a:r>
          </a:p>
        </p:txBody>
      </p:sp>
    </p:spTree>
    <p:extLst>
      <p:ext uri="{BB962C8B-B14F-4D97-AF65-F5344CB8AC3E}">
        <p14:creationId xmlns:p14="http://schemas.microsoft.com/office/powerpoint/2010/main" val="40714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data:</a:t>
            </a:r>
          </a:p>
          <a:p>
            <a:pPr lvl="1"/>
            <a:r>
              <a:rPr lang="en-US" dirty="0"/>
              <a:t>Tech: </a:t>
            </a:r>
            <a:endParaRPr lang="en-US" dirty="0" smtClean="0"/>
          </a:p>
          <a:p>
            <a:pPr lvl="2"/>
            <a:r>
              <a:rPr lang="en-US" dirty="0" smtClean="0"/>
              <a:t>Yelp Data challenge: </a:t>
            </a:r>
            <a:r>
              <a:rPr lang="en-US" dirty="0" smtClean="0">
                <a:hlinkClick r:id="rId2"/>
              </a:rPr>
              <a:t>https://www.yelp.com/dataset/challenge</a:t>
            </a:r>
            <a:endParaRPr lang="en-US" dirty="0" smtClean="0"/>
          </a:p>
          <a:p>
            <a:pPr lvl="2"/>
            <a:r>
              <a:rPr lang="en-US" dirty="0" smtClean="0"/>
              <a:t>AirBnB: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://tomslee.net/airbnb-data-collection-get-the-data</a:t>
            </a:r>
            <a:endParaRPr lang="en-US" dirty="0"/>
          </a:p>
          <a:p>
            <a:pPr lvl="1"/>
            <a:r>
              <a:rPr lang="en-US" dirty="0"/>
              <a:t>Consumer: </a:t>
            </a:r>
            <a:endParaRPr lang="en-US" dirty="0" smtClean="0"/>
          </a:p>
          <a:p>
            <a:pPr lvl="2"/>
            <a:r>
              <a:rPr lang="en-US" dirty="0" smtClean="0"/>
              <a:t>Customer </a:t>
            </a:r>
            <a:r>
              <a:rPr lang="en-US" dirty="0"/>
              <a:t>Revenue </a:t>
            </a:r>
            <a:r>
              <a:rPr lang="en-US" dirty="0" smtClean="0"/>
              <a:t>prediction: </a:t>
            </a:r>
            <a:r>
              <a:rPr lang="en-US" sz="1800" dirty="0" smtClean="0"/>
              <a:t>https</a:t>
            </a:r>
            <a:r>
              <a:rPr lang="en-US" sz="1800" dirty="0"/>
              <a:t>://</a:t>
            </a:r>
            <a:r>
              <a:rPr lang="en-US" sz="1800" dirty="0" err="1"/>
              <a:t>www.kaggle.com</a:t>
            </a:r>
            <a:r>
              <a:rPr lang="en-US" sz="1800" dirty="0"/>
              <a:t>/c/</a:t>
            </a:r>
            <a:r>
              <a:rPr lang="en-US" sz="1800" dirty="0" err="1"/>
              <a:t>ga</a:t>
            </a:r>
            <a:r>
              <a:rPr lang="en-US" sz="1800" dirty="0"/>
              <a:t>-customer-revenue-prediction</a:t>
            </a:r>
          </a:p>
          <a:p>
            <a:pPr lvl="1"/>
            <a:r>
              <a:rPr lang="en-US" dirty="0"/>
              <a:t>Medical: </a:t>
            </a:r>
            <a:endParaRPr lang="en-US" dirty="0" smtClean="0"/>
          </a:p>
          <a:p>
            <a:pPr lvl="2"/>
            <a:r>
              <a:rPr lang="en-US" dirty="0" smtClean="0"/>
              <a:t>Medicare</a:t>
            </a:r>
            <a:r>
              <a:rPr lang="en-US" dirty="0"/>
              <a:t>, </a:t>
            </a:r>
            <a:r>
              <a:rPr lang="en-US" dirty="0" smtClean="0"/>
              <a:t>CDC: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://data.medicare.gov/data/</a:t>
            </a:r>
            <a:r>
              <a:rPr lang="en-US" dirty="0"/>
              <a:t>. https://</a:t>
            </a:r>
            <a:r>
              <a:rPr lang="en-US" dirty="0" err="1"/>
              <a:t>wonder.cdc.gov</a:t>
            </a:r>
            <a:endParaRPr lang="en-US" dirty="0"/>
          </a:p>
          <a:p>
            <a:pPr lvl="1"/>
            <a:r>
              <a:rPr lang="en-US" dirty="0"/>
              <a:t>Financial: </a:t>
            </a:r>
            <a:endParaRPr lang="en-US" dirty="0" smtClean="0"/>
          </a:p>
          <a:p>
            <a:pPr lvl="2"/>
            <a:r>
              <a:rPr lang="en-US" dirty="0" smtClean="0"/>
              <a:t>IMF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mr-IN" dirty="0" smtClean="0">
                <a:hlinkClick r:id="rId5"/>
              </a:rPr>
              <a:t>http</a:t>
            </a:r>
            <a:r>
              <a:rPr lang="mr-IN" dirty="0">
                <a:hlinkClick r:id="rId5"/>
              </a:rPr>
              <a:t>://data.imf.org/?sk=388DFA60-1D26-4ADE-B505-A05A558D9A42</a:t>
            </a:r>
            <a:endParaRPr lang="en-US" dirty="0"/>
          </a:p>
          <a:p>
            <a:pPr lvl="2"/>
            <a:r>
              <a:rPr lang="en-US" dirty="0"/>
              <a:t>Lending </a:t>
            </a:r>
            <a:r>
              <a:rPr lang="en-US" dirty="0" smtClean="0"/>
              <a:t>club: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www.lendingclub.com</a:t>
            </a:r>
            <a:r>
              <a:rPr lang="en-US" dirty="0"/>
              <a:t>/info/download-</a:t>
            </a:r>
            <a:r>
              <a:rPr lang="en-US" dirty="0" err="1"/>
              <a:t>data.action</a:t>
            </a:r>
            <a:endParaRPr lang="en-US" dirty="0"/>
          </a:p>
          <a:p>
            <a:pPr lvl="1"/>
            <a:r>
              <a:rPr lang="en-US" dirty="0"/>
              <a:t>Music: </a:t>
            </a:r>
            <a:endParaRPr lang="en-US" dirty="0" smtClean="0"/>
          </a:p>
          <a:p>
            <a:pPr lvl="2"/>
            <a:r>
              <a:rPr lang="en-US" dirty="0" smtClean="0"/>
              <a:t>Million Songs: https</a:t>
            </a:r>
            <a:r>
              <a:rPr lang="en-US" dirty="0"/>
              <a:t>://</a:t>
            </a:r>
            <a:r>
              <a:rPr lang="en-US" dirty="0" err="1"/>
              <a:t>labrosa.ee.columbia.edu</a:t>
            </a:r>
            <a:r>
              <a:rPr lang="en-US" dirty="0"/>
              <a:t>/</a:t>
            </a:r>
            <a:r>
              <a:rPr lang="en-US" dirty="0" err="1"/>
              <a:t>millionsong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etc. + extra bonus if you can combine different datasets.</a:t>
            </a:r>
          </a:p>
          <a:p>
            <a:r>
              <a:rPr lang="en-US" dirty="0"/>
              <a:t>Criteria: A “LARGE” dataset with at least 10 groups that’s “Interesting”.</a:t>
            </a:r>
          </a:p>
        </p:txBody>
      </p:sp>
    </p:spTree>
    <p:extLst>
      <p:ext uri="{BB962C8B-B14F-4D97-AF65-F5344CB8AC3E}">
        <p14:creationId xmlns:p14="http://schemas.microsoft.com/office/powerpoint/2010/main" val="736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0A872B-E553-094F-8FD7-2F1E94A9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A667D1-C997-EE4E-89EA-99DF0A332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Criteria: you need to be able to quantify the outcome of interest and validate it using a real </a:t>
            </a:r>
            <a:r>
              <a:rPr lang="en-US" dirty="0" smtClean="0"/>
              <a:t>data that you can collect from various sources.</a:t>
            </a:r>
            <a:endParaRPr lang="en-US" dirty="0"/>
          </a:p>
          <a:p>
            <a:pPr lvl="1"/>
            <a:r>
              <a:rPr lang="en-US" dirty="0"/>
              <a:t>Analyze Boston: </a:t>
            </a:r>
            <a:r>
              <a:rPr lang="en-US" dirty="0">
                <a:hlinkClick r:id="rId2"/>
              </a:rPr>
              <a:t>https://data.boston.gov/</a:t>
            </a:r>
            <a:endParaRPr lang="en-US" dirty="0"/>
          </a:p>
          <a:p>
            <a:pPr lvl="1"/>
            <a:r>
              <a:rPr lang="en-US" dirty="0"/>
              <a:t>MBTA API: </a:t>
            </a:r>
            <a:r>
              <a:rPr lang="en-US" dirty="0">
                <a:hlinkClick r:id="rId3"/>
              </a:rPr>
              <a:t>https://www.mbta.com/developers/v3-api</a:t>
            </a:r>
            <a:endParaRPr lang="en-US" dirty="0"/>
          </a:p>
          <a:p>
            <a:pPr lvl="1"/>
            <a:r>
              <a:rPr lang="en-US" dirty="0"/>
              <a:t>Weather API: </a:t>
            </a:r>
            <a:r>
              <a:rPr lang="en-US" dirty="0">
                <a:hlinkClick r:id="rId4"/>
              </a:rPr>
              <a:t>https://openweathermap.org/api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Nov 13</a:t>
            </a:r>
            <a:r>
              <a:rPr lang="en-US" baseline="30000" dirty="0" smtClean="0"/>
              <a:t>th</a:t>
            </a:r>
            <a:r>
              <a:rPr lang="en-US" dirty="0" smtClean="0"/>
              <a:t>: Proposal Due</a:t>
            </a:r>
          </a:p>
          <a:p>
            <a:pPr lvl="1"/>
            <a:r>
              <a:rPr lang="en-US" dirty="0" smtClean="0"/>
              <a:t> You </a:t>
            </a:r>
            <a:r>
              <a:rPr lang="en-US" dirty="0"/>
              <a:t>are to chose from the two options below and propose a project that will help you showcase your skills to your future employee.</a:t>
            </a:r>
          </a:p>
          <a:p>
            <a:r>
              <a:rPr lang="en-US" dirty="0" smtClean="0"/>
              <a:t>Nov 30</a:t>
            </a:r>
            <a:r>
              <a:rPr lang="en-US" baseline="30000" dirty="0" smtClean="0"/>
              <a:t>th</a:t>
            </a:r>
            <a:r>
              <a:rPr lang="en-US" dirty="0" smtClean="0"/>
              <a:t>: Recommended submission date</a:t>
            </a:r>
          </a:p>
          <a:p>
            <a:r>
              <a:rPr lang="en-US" dirty="0" smtClean="0"/>
              <a:t>Dec 6</a:t>
            </a:r>
            <a:r>
              <a:rPr lang="en-US" baseline="30000" dirty="0" smtClean="0"/>
              <a:t>th </a:t>
            </a:r>
            <a:r>
              <a:rPr lang="en-US" dirty="0" smtClean="0"/>
              <a:t>: Final submission date (Mid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2ED99F5D-E48B-364E-9F42-517945B82183}"/>
              </a:ext>
            </a:extLst>
          </p:cNvPr>
          <p:cNvSpPr/>
          <p:nvPr/>
        </p:nvSpPr>
        <p:spPr>
          <a:xfrm>
            <a:off x="929899" y="5478977"/>
            <a:ext cx="1286358" cy="805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  <a:p>
            <a:pPr algn="ctr"/>
            <a:r>
              <a:rPr lang="en-US" dirty="0"/>
              <a:t>11/13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E73C0A-05AC-6A44-9A9E-2C318B76891F}"/>
              </a:ext>
            </a:extLst>
          </p:cNvPr>
          <p:cNvSpPr/>
          <p:nvPr/>
        </p:nvSpPr>
        <p:spPr>
          <a:xfrm>
            <a:off x="2340244" y="5478978"/>
            <a:ext cx="3214576" cy="8059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  <a:p>
            <a:pPr algn="ctr"/>
            <a:r>
              <a:rPr lang="en-US" dirty="0"/>
              <a:t>Hard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B1CC98C-D7BC-B14D-B7B4-2BA97C800B5A}"/>
              </a:ext>
            </a:extLst>
          </p:cNvPr>
          <p:cNvSpPr/>
          <p:nvPr/>
        </p:nvSpPr>
        <p:spPr>
          <a:xfrm>
            <a:off x="10050191" y="5478978"/>
            <a:ext cx="1322981" cy="805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Deadline</a:t>
            </a:r>
          </a:p>
          <a:p>
            <a:pPr algn="ctr"/>
            <a:r>
              <a:rPr lang="en-US" dirty="0"/>
              <a:t>12/6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FF27F3A-3C92-3046-981F-545BDD52A532}"/>
              </a:ext>
            </a:extLst>
          </p:cNvPr>
          <p:cNvSpPr/>
          <p:nvPr/>
        </p:nvSpPr>
        <p:spPr>
          <a:xfrm>
            <a:off x="5554822" y="5478977"/>
            <a:ext cx="1156806" cy="805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Thanks Giving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469EAFE-A104-C446-AB2C-6B996BFC56E5}"/>
              </a:ext>
            </a:extLst>
          </p:cNvPr>
          <p:cNvSpPr/>
          <p:nvPr/>
        </p:nvSpPr>
        <p:spPr>
          <a:xfrm>
            <a:off x="6711627" y="5478978"/>
            <a:ext cx="3338564" cy="8059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</a:p>
          <a:p>
            <a:pPr algn="ctr"/>
            <a:r>
              <a:rPr lang="en-US" dirty="0"/>
              <a:t>Polish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892B28-E4D3-D34F-AE77-FE2B68A6EFC1}"/>
              </a:ext>
            </a:extLst>
          </p:cNvPr>
          <p:cNvSpPr txBox="1"/>
          <p:nvPr/>
        </p:nvSpPr>
        <p:spPr>
          <a:xfrm>
            <a:off x="746501" y="4926636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 Timeline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52FBA7A-27C2-904A-B227-58FFD9AF3D75}"/>
              </a:ext>
            </a:extLst>
          </p:cNvPr>
          <p:cNvSpPr/>
          <p:nvPr/>
        </p:nvSpPr>
        <p:spPr>
          <a:xfrm>
            <a:off x="8673978" y="4221857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 Projects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899F926-0198-2448-A07C-E66BB83F8E5C}"/>
              </a:ext>
            </a:extLst>
          </p:cNvPr>
          <p:cNvSpPr/>
          <p:nvPr/>
        </p:nvSpPr>
        <p:spPr>
          <a:xfrm>
            <a:off x="8673978" y="4651565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Consulting Projects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661784A-F908-B446-8461-A95F46A2AACD}"/>
              </a:ext>
            </a:extLst>
          </p:cNvPr>
          <p:cNvSpPr/>
          <p:nvPr/>
        </p:nvSpPr>
        <p:spPr>
          <a:xfrm>
            <a:off x="8673978" y="5082759"/>
            <a:ext cx="2819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MA615 Projects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xmlns="" id="{E990F819-8F74-724E-AC43-D3195A789528}"/>
              </a:ext>
            </a:extLst>
          </p:cNvPr>
          <p:cNvSpPr/>
          <p:nvPr/>
        </p:nvSpPr>
        <p:spPr>
          <a:xfrm>
            <a:off x="8203068" y="4212580"/>
            <a:ext cx="470910" cy="1203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104054-7F83-1D4D-B389-860DD8D93FCA}"/>
              </a:ext>
            </a:extLst>
          </p:cNvPr>
          <p:cNvSpPr/>
          <p:nvPr/>
        </p:nvSpPr>
        <p:spPr>
          <a:xfrm>
            <a:off x="7719319" y="3658565"/>
            <a:ext cx="3764925" cy="491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Recommended  Submission 11/30</a:t>
            </a:r>
          </a:p>
        </p:txBody>
      </p:sp>
    </p:spTree>
    <p:extLst>
      <p:ext uri="{BB962C8B-B14F-4D97-AF65-F5344CB8AC3E}">
        <p14:creationId xmlns:p14="http://schemas.microsoft.com/office/powerpoint/2010/main" val="15211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Rubric for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(10) Overall Format: Can you confidently show it to a recruiter?</a:t>
            </a:r>
          </a:p>
          <a:p>
            <a:r>
              <a:rPr lang="en-US" dirty="0"/>
              <a:t>(10) Novelty: New in some ways and interesting?</a:t>
            </a:r>
          </a:p>
          <a:p>
            <a:r>
              <a:rPr lang="en-US" dirty="0"/>
              <a:t>(40) Accuracy: Model choice reasonable? Interpretations correct?</a:t>
            </a:r>
          </a:p>
          <a:p>
            <a:r>
              <a:rPr lang="en-US" dirty="0"/>
              <a:t>(30) Validation: Detailed model checking to justify the result?</a:t>
            </a:r>
          </a:p>
          <a:p>
            <a:r>
              <a:rPr lang="en-US" dirty="0"/>
              <a:t>(10) Discussions: Assessment of the result. Limitations? Future directions?</a:t>
            </a:r>
          </a:p>
          <a:p>
            <a:r>
              <a:rPr lang="en-US" dirty="0"/>
              <a:t>(+10) Technical: </a:t>
            </a:r>
          </a:p>
          <a:p>
            <a:pPr lvl="1"/>
            <a:r>
              <a:rPr lang="en-US" dirty="0"/>
              <a:t>How did you deal with the big data challenge? </a:t>
            </a:r>
          </a:p>
          <a:p>
            <a:pPr lvl="1"/>
            <a:r>
              <a:rPr lang="en-US" dirty="0"/>
              <a:t>Did you integrate data from multiple sources?</a:t>
            </a:r>
          </a:p>
          <a:p>
            <a:r>
              <a:rPr lang="en-US" dirty="0"/>
              <a:t>(∞) Passion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Yelp Data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12</a:t>
            </a:r>
            <a:r>
              <a:rPr lang="en-US" baseline="30000" dirty="0"/>
              <a:t>th</a:t>
            </a:r>
            <a:r>
              <a:rPr lang="en-US" dirty="0"/>
              <a:t> installment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www.yelp.com</a:t>
            </a:r>
            <a:r>
              <a:rPr lang="en-US" dirty="0"/>
              <a:t>/dataset/challenge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806" y="0"/>
            <a:ext cx="5333194" cy="2822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09CDCC-9A79-5D44-B02B-1532E0784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10" y="2747006"/>
            <a:ext cx="7351093" cy="411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Yelp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find JSON file as well as SQL file.</a:t>
            </a:r>
          </a:p>
          <a:p>
            <a:r>
              <a:rPr lang="en-US" dirty="0"/>
              <a:t>You can install the data on your local database.</a:t>
            </a:r>
          </a:p>
          <a:p>
            <a:r>
              <a:rPr lang="en-US" dirty="0"/>
              <a:t>Alternatively, Iris has kindly put the data on a database in the cloud.</a:t>
            </a:r>
          </a:p>
          <a:p>
            <a:r>
              <a:rPr lang="en-US" dirty="0"/>
              <a:t>Please go to her discussion section if you want to use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82221" y="788222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dirty="0" err="1">
                <a:effectLst/>
                <a:latin typeface="Andale Mono" charset="0"/>
              </a:rPr>
              <a:t>mysql</a:t>
            </a:r>
            <a:r>
              <a:rPr lang="sk-SK" dirty="0">
                <a:effectLst/>
                <a:latin typeface="Andale Mono" charset="0"/>
              </a:rPr>
              <a:t> -h 45.63.90.29 -u </a:t>
            </a:r>
            <a:r>
              <a:rPr lang="sk-SK" dirty="0" err="1">
                <a:effectLst/>
                <a:latin typeface="Andale Mono" charset="0"/>
              </a:rPr>
              <a:t>mssp</a:t>
            </a:r>
            <a:endParaRPr lang="sk-SK" dirty="0">
              <a:effectLst/>
              <a:latin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LogisticBInomial</Template>
  <TotalTime>825</TotalTime>
  <Words>444</Words>
  <Application>Microsoft Macintosh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Andale Mono</vt:lpstr>
      <vt:lpstr>Calibri</vt:lpstr>
      <vt:lpstr>Work Sans</vt:lpstr>
      <vt:lpstr>Work Sans Light</vt:lpstr>
      <vt:lpstr>Arial</vt:lpstr>
      <vt:lpstr>Jacquenetta template</vt:lpstr>
      <vt:lpstr>PowerPoint Presentation</vt:lpstr>
      <vt:lpstr>Midterm Project </vt:lpstr>
      <vt:lpstr>Midterm Project</vt:lpstr>
      <vt:lpstr> Data Analysis Project</vt:lpstr>
      <vt:lpstr>Simulation Project</vt:lpstr>
      <vt:lpstr>Timeline</vt:lpstr>
      <vt:lpstr>Grading Rubric for the project</vt:lpstr>
      <vt:lpstr>Yelp Data Challenge</vt:lpstr>
      <vt:lpstr>For Yelp data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Yajima, Masanao</dc:creator>
  <cp:lastModifiedBy>Yajima, Masanao</cp:lastModifiedBy>
  <cp:revision>13</cp:revision>
  <dcterms:created xsi:type="dcterms:W3CDTF">2017-11-07T14:11:18Z</dcterms:created>
  <dcterms:modified xsi:type="dcterms:W3CDTF">2018-11-08T18:55:25Z</dcterms:modified>
</cp:coreProperties>
</file>