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5" r:id="rId2"/>
    <p:sldId id="286" r:id="rId3"/>
    <p:sldId id="287" r:id="rId4"/>
    <p:sldId id="281" r:id="rId5"/>
    <p:sldId id="282" r:id="rId6"/>
    <p:sldId id="283" r:id="rId7"/>
    <p:sldId id="284" r:id="rId8"/>
    <p:sldId id="274" r:id="rId9"/>
    <p:sldId id="280" r:id="rId10"/>
    <p:sldId id="279" r:id="rId11"/>
    <p:sldId id="289" r:id="rId12"/>
    <p:sldId id="290" r:id="rId13"/>
    <p:sldId id="288"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285"/>
            <p14:sldId id="286"/>
            <p14:sldId id="287"/>
            <p14:sldId id="281"/>
            <p14:sldId id="282"/>
            <p14:sldId id="283"/>
            <p14:sldId id="284"/>
            <p14:sldId id="274"/>
            <p14:sldId id="280"/>
            <p14:sldId id="279"/>
            <p14:sldId id="289"/>
            <p14:sldId id="290"/>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7" d="100"/>
          <a:sy n="87" d="100"/>
        </p:scale>
        <p:origin x="658"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2021-08-19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스플래시</a:t>
            </a:r>
            <a:r>
              <a:rPr lang="en-US" altLang="ko-KR" dirty="0" smtClean="0"/>
              <a:t>(001)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001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71581195"/>
              </p:ext>
            </p:extLst>
          </p:nvPr>
        </p:nvGraphicFramePr>
        <p:xfrm>
          <a:off x="8688288" y="476672"/>
          <a:ext cx="3384376" cy="299595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스플래시</a:t>
                      </a:r>
                      <a:endParaRPr lang="en-US" altLang="ko-KR" sz="850" dirty="0" smtClean="0"/>
                    </a:p>
                    <a:p>
                      <a:pPr marL="171450" indent="-171450">
                        <a:buFontTx/>
                        <a:buChar char="-"/>
                      </a:pPr>
                      <a:r>
                        <a:rPr lang="ko-KR" altLang="en-US" sz="850" dirty="0" smtClean="0"/>
                        <a:t>앱 </a:t>
                      </a:r>
                      <a:r>
                        <a:rPr lang="ko-KR" altLang="en-US" sz="850" dirty="0" err="1" smtClean="0"/>
                        <a:t>로딩시</a:t>
                      </a:r>
                      <a:r>
                        <a:rPr lang="ko-KR" altLang="en-US" sz="850" dirty="0" smtClean="0"/>
                        <a:t> 가꿈 로고 화면 제공</a:t>
                      </a:r>
                      <a:endParaRPr lang="en-US" altLang="ko-KR" sz="850" dirty="0" smtClean="0"/>
                    </a:p>
                    <a:p>
                      <a:pPr marL="171450" indent="-171450">
                        <a:buFontTx/>
                        <a:buChar char="-"/>
                      </a:pPr>
                      <a:r>
                        <a:rPr lang="ko-KR" altLang="en-US" sz="850" dirty="0" err="1" smtClean="0"/>
                        <a:t>로딩완료시</a:t>
                      </a:r>
                      <a:r>
                        <a:rPr lang="ko-KR" altLang="en-US" sz="850" dirty="0" smtClean="0"/>
                        <a:t> 로그인 페이지로 전환</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6" name="그림 5"/>
          <p:cNvPicPr>
            <a:picLocks noChangeAspect="1"/>
          </p:cNvPicPr>
          <p:nvPr/>
        </p:nvPicPr>
        <p:blipFill>
          <a:blip r:embed="rId2"/>
          <a:stretch>
            <a:fillRect/>
          </a:stretch>
        </p:blipFill>
        <p:spPr>
          <a:xfrm>
            <a:off x="407368" y="494728"/>
            <a:ext cx="3429000" cy="6096000"/>
          </a:xfrm>
          <a:prstGeom prst="rect">
            <a:avLst/>
          </a:prstGeom>
        </p:spPr>
      </p:pic>
      <p:sp>
        <p:nvSpPr>
          <p:cNvPr id="15" name="직사각형 14"/>
          <p:cNvSpPr/>
          <p:nvPr/>
        </p:nvSpPr>
        <p:spPr>
          <a:xfrm>
            <a:off x="451176" y="6206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Tree>
    <p:extLst>
      <p:ext uri="{BB962C8B-B14F-4D97-AF65-F5344CB8AC3E}">
        <p14:creationId xmlns:p14="http://schemas.microsoft.com/office/powerpoint/2010/main" val="377033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검색 </a:t>
            </a:r>
            <a:r>
              <a:rPr lang="en-US" altLang="ko-KR" dirty="0" smtClean="0"/>
              <a:t>– </a:t>
            </a:r>
            <a:r>
              <a:rPr lang="ko-KR" altLang="en-US" dirty="0" err="1" smtClean="0"/>
              <a:t>검색완료</a:t>
            </a:r>
            <a:r>
              <a:rPr lang="en-US" altLang="ko-KR" dirty="0" smtClean="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22390854"/>
              </p:ext>
            </p:extLst>
          </p:nvPr>
        </p:nvGraphicFramePr>
        <p:xfrm>
          <a:off x="8688288" y="476672"/>
          <a:ext cx="3384376" cy="4638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검색창</a:t>
                      </a:r>
                      <a:endParaRPr lang="en-US" altLang="ko-KR" sz="850" b="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현재 검색한 키워드가 </a:t>
                      </a:r>
                      <a:r>
                        <a:rPr lang="ko-KR" altLang="en-US" sz="850" b="0" baseline="0" dirty="0" err="1" smtClean="0">
                          <a:latin typeface="+mn-ea"/>
                          <a:ea typeface="+mn-ea"/>
                        </a:rPr>
                        <a:t>쓰여있음</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err="1" smtClean="0">
                          <a:latin typeface="+mn-ea"/>
                          <a:ea typeface="+mn-ea"/>
                        </a:rPr>
                        <a:t>클릭시</a:t>
                      </a:r>
                      <a:r>
                        <a:rPr lang="ko-KR" altLang="en-US" sz="850" b="0" baseline="0" dirty="0" smtClean="0">
                          <a:latin typeface="+mn-ea"/>
                          <a:ea typeface="+mn-ea"/>
                        </a:rPr>
                        <a:t> 현재 검색한 키워드를 수정 할 수 있음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QR/</a:t>
                      </a:r>
                      <a:r>
                        <a:rPr kumimoji="1" lang="ko-KR" altLang="en-US" sz="850" dirty="0" smtClean="0">
                          <a:solidFill>
                            <a:schemeClr val="tx1"/>
                          </a:solidFill>
                          <a:latin typeface="+mn-ea"/>
                        </a:rPr>
                        <a:t>바코드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카메라 활성화 및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바코드를 스캔할 수 있는 카메라화면으로 전환</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친환경 제품 리스트에 있을 경우 해당 제품의 상세 페이지로 이동</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제품 리스트에 없는 경우 해당 제품은 친환경 제품이 아님을 알리는 내용</a:t>
                      </a:r>
                      <a:r>
                        <a:rPr kumimoji="1" lang="en-US" altLang="ko-KR" sz="850" dirty="0" smtClean="0">
                          <a:solidFill>
                            <a:schemeClr val="tx1"/>
                          </a:solidFill>
                          <a:latin typeface="+mn-ea"/>
                        </a:rPr>
                        <a:t>(</a:t>
                      </a:r>
                      <a:r>
                        <a:rPr kumimoji="1" lang="ko-KR" altLang="en-US" sz="850" dirty="0" smtClean="0">
                          <a:solidFill>
                            <a:schemeClr val="tx1"/>
                          </a:solidFill>
                          <a:latin typeface="+mn-ea"/>
                        </a:rPr>
                        <a:t>검색</a:t>
                      </a:r>
                      <a:r>
                        <a:rPr kumimoji="1" lang="en-US" altLang="ko-KR" sz="850" dirty="0" smtClean="0">
                          <a:solidFill>
                            <a:schemeClr val="tx1"/>
                          </a:solidFill>
                          <a:latin typeface="+mn-ea"/>
                        </a:rPr>
                        <a:t>- </a:t>
                      </a:r>
                      <a:r>
                        <a:rPr kumimoji="1" lang="ko-KR" altLang="en-US" sz="850" dirty="0" smtClean="0">
                          <a:solidFill>
                            <a:schemeClr val="tx1"/>
                          </a:solidFill>
                          <a:latin typeface="+mn-ea"/>
                        </a:rPr>
                        <a:t>검색완료페이지 중 검색결과 없음</a:t>
                      </a:r>
                      <a:r>
                        <a:rPr kumimoji="1" lang="en-US" altLang="ko-KR" sz="850" dirty="0" smtClean="0">
                          <a:solidFill>
                            <a:schemeClr val="tx1"/>
                          </a:solidFill>
                          <a:latin typeface="+mn-ea"/>
                        </a:rPr>
                        <a:t>)</a:t>
                      </a:r>
                      <a:r>
                        <a:rPr kumimoji="1" lang="ko-KR" altLang="en-US" sz="850" dirty="0" smtClean="0">
                          <a:solidFill>
                            <a:schemeClr val="tx1"/>
                          </a:solidFill>
                          <a:latin typeface="+mn-ea"/>
                        </a:rPr>
                        <a:t> 노출</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검색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11" name="그림 10"/>
          <p:cNvPicPr>
            <a:picLocks noChangeAspect="1"/>
          </p:cNvPicPr>
          <p:nvPr/>
        </p:nvPicPr>
        <p:blipFill rotWithShape="1">
          <a:blip r:embed="rId2"/>
          <a:srcRect l="2000" r="2002" b="527"/>
          <a:stretch/>
        </p:blipFill>
        <p:spPr>
          <a:xfrm>
            <a:off x="263352" y="657880"/>
            <a:ext cx="3456384" cy="6120680"/>
          </a:xfrm>
          <a:prstGeom prst="rect">
            <a:avLst/>
          </a:prstGeom>
        </p:spPr>
      </p:pic>
      <p:pic>
        <p:nvPicPr>
          <p:cNvPr id="12" name="그림 11"/>
          <p:cNvPicPr>
            <a:picLocks noChangeAspect="1"/>
          </p:cNvPicPr>
          <p:nvPr/>
        </p:nvPicPr>
        <p:blipFill rotWithShape="1">
          <a:blip r:embed="rId3"/>
          <a:srcRect l="2000" r="2002" b="709"/>
          <a:stretch/>
        </p:blipFill>
        <p:spPr>
          <a:xfrm>
            <a:off x="3863752" y="669068"/>
            <a:ext cx="3456384" cy="6109492"/>
          </a:xfrm>
          <a:prstGeom prst="rect">
            <a:avLst/>
          </a:prstGeom>
        </p:spPr>
      </p:pic>
      <p:sp>
        <p:nvSpPr>
          <p:cNvPr id="13" name="직사각형 12"/>
          <p:cNvSpPr/>
          <p:nvPr/>
        </p:nvSpPr>
        <p:spPr>
          <a:xfrm>
            <a:off x="407368"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3190800" y="95036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3960640" y="9414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6" name="직사각형 15"/>
          <p:cNvSpPr/>
          <p:nvPr/>
        </p:nvSpPr>
        <p:spPr>
          <a:xfrm>
            <a:off x="6744072"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8" name="직사각형 17"/>
          <p:cNvSpPr/>
          <p:nvPr/>
        </p:nvSpPr>
        <p:spPr>
          <a:xfrm>
            <a:off x="405900" y="1600176"/>
            <a:ext cx="1225604" cy="475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344285" y="152197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2" name="직사각형 1"/>
          <p:cNvSpPr/>
          <p:nvPr/>
        </p:nvSpPr>
        <p:spPr>
          <a:xfrm>
            <a:off x="137240" y="409973"/>
            <a:ext cx="194796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a:t>
            </a:r>
            <a:endParaRPr lang="ko-KR" altLang="en-US" sz="1200" dirty="0">
              <a:solidFill>
                <a:srgbClr val="FF0000"/>
              </a:solidFill>
            </a:endParaRPr>
          </a:p>
        </p:txBody>
      </p:sp>
      <p:sp>
        <p:nvSpPr>
          <p:cNvPr id="3" name="직사각형 2"/>
          <p:cNvSpPr/>
          <p:nvPr/>
        </p:nvSpPr>
        <p:spPr>
          <a:xfrm>
            <a:off x="3863752" y="392069"/>
            <a:ext cx="2297424"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 없음</a:t>
            </a:r>
            <a:endParaRPr lang="ko-KR" altLang="en-US" sz="1200" dirty="0">
              <a:solidFill>
                <a:srgbClr val="FF0000"/>
              </a:solidFill>
            </a:endParaRPr>
          </a:p>
        </p:txBody>
      </p:sp>
    </p:spTree>
    <p:extLst>
      <p:ext uri="{BB962C8B-B14F-4D97-AF65-F5344CB8AC3E}">
        <p14:creationId xmlns:p14="http://schemas.microsoft.com/office/powerpoint/2010/main" val="25387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게이미피케이션</a:t>
            </a:r>
            <a:r>
              <a:rPr lang="ko-KR" altLang="en-US" dirty="0" smtClean="0"/>
              <a:t> </a:t>
            </a:r>
            <a:r>
              <a:rPr lang="en-US" altLang="ko-KR" dirty="0" smtClean="0"/>
              <a:t>– </a:t>
            </a:r>
            <a:r>
              <a:rPr lang="ko-KR" altLang="en-US" dirty="0" smtClean="0"/>
              <a:t>시작</a:t>
            </a:r>
            <a:r>
              <a:rPr lang="en-US" altLang="ko-KR" dirty="0" smtClean="0"/>
              <a:t>(005)</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49554528"/>
              </p:ext>
            </p:extLst>
          </p:nvPr>
        </p:nvGraphicFramePr>
        <p:xfrm>
          <a:off x="8688288" y="476672"/>
          <a:ext cx="3384376" cy="61838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닉네임</a:t>
                      </a:r>
                      <a:endParaRPr lang="en-US" altLang="ko-KR" sz="850" dirty="0" smtClean="0"/>
                    </a:p>
                    <a:p>
                      <a:pPr marL="171450" indent="-171450">
                        <a:buFontTx/>
                        <a:buChar char="-"/>
                      </a:pPr>
                      <a:r>
                        <a:rPr lang="ko-KR" altLang="en-US" sz="850" dirty="0" err="1" smtClean="0"/>
                        <a:t>회원가입시</a:t>
                      </a:r>
                      <a:r>
                        <a:rPr lang="ko-KR" altLang="en-US" sz="850" dirty="0" smtClean="0"/>
                        <a:t> 입력한 닉네임으로 </a:t>
                      </a:r>
                      <a:r>
                        <a:rPr lang="en-US" altLang="ko-KR" sz="850" dirty="0" smtClean="0"/>
                        <a:t>‘’</a:t>
                      </a:r>
                      <a:r>
                        <a:rPr lang="ko-KR" altLang="en-US" sz="850" dirty="0" smtClean="0"/>
                        <a:t>닉네임</a:t>
                      </a:r>
                      <a:r>
                        <a:rPr lang="en-US" altLang="ko-KR" sz="850" dirty="0" smtClean="0"/>
                        <a:t>’</a:t>
                      </a:r>
                      <a:r>
                        <a:rPr lang="ko-KR" altLang="en-US" sz="850" dirty="0" smtClean="0"/>
                        <a:t>님</a:t>
                      </a:r>
                      <a:r>
                        <a:rPr lang="en-US" altLang="ko-KR" sz="850" dirty="0" smtClean="0"/>
                        <a:t>,</a:t>
                      </a:r>
                      <a:r>
                        <a:rPr lang="en-US" altLang="ko-KR" sz="850" baseline="0" dirty="0" smtClean="0"/>
                        <a:t> </a:t>
                      </a:r>
                      <a:r>
                        <a:rPr lang="ko-KR" altLang="en-US" sz="850" baseline="0" dirty="0" smtClean="0"/>
                        <a:t>반가워요</a:t>
                      </a:r>
                      <a:r>
                        <a:rPr lang="en-US" altLang="ko-KR" sz="850" baseline="0" dirty="0" smtClean="0"/>
                        <a:t>!’ </a:t>
                      </a:r>
                      <a:r>
                        <a:rPr lang="ko-KR" altLang="en-US" sz="850" baseline="0" dirty="0" smtClean="0"/>
                        <a:t>문구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안내 문구</a:t>
                      </a:r>
                      <a:endParaRPr lang="en-US" altLang="ko-KR" sz="850" dirty="0" smtClean="0"/>
                    </a:p>
                    <a:p>
                      <a:pPr marL="171450" indent="-171450">
                        <a:buFontTx/>
                        <a:buChar char="-"/>
                      </a:pPr>
                      <a:r>
                        <a:rPr lang="en-US" altLang="ko-KR" sz="850" baseline="0" dirty="0" smtClean="0"/>
                        <a:t>‘</a:t>
                      </a:r>
                      <a:r>
                        <a:rPr lang="ko-KR" altLang="en-US" sz="850" baseline="0" dirty="0" smtClean="0"/>
                        <a:t>새로운 씨앗을 심어볼까요</a:t>
                      </a:r>
                      <a:r>
                        <a:rPr lang="en-US" altLang="ko-KR" sz="850" baseline="0" dirty="0" smtClean="0"/>
                        <a:t>?’ </a:t>
                      </a:r>
                      <a:r>
                        <a:rPr lang="ko-KR" altLang="en-US" sz="850" baseline="0" dirty="0" smtClean="0"/>
                        <a:t>문구를 노출하여 </a:t>
                      </a:r>
                      <a:r>
                        <a:rPr lang="ko-KR" altLang="en-US" sz="850" baseline="0" dirty="0" err="1" smtClean="0"/>
                        <a:t>씨앗심기</a:t>
                      </a:r>
                      <a:r>
                        <a:rPr lang="ko-KR" altLang="en-US" sz="850" baseline="0" dirty="0" smtClean="0"/>
                        <a:t> 버튼을 클릭하도록 유도</a:t>
                      </a:r>
                      <a:endParaRPr lang="en-US" altLang="ko-KR" sz="850" baseline="0" dirty="0" smtClean="0"/>
                    </a:p>
                    <a:p>
                      <a:pPr marL="171450" indent="-171450">
                        <a:buFontTx/>
                        <a:buChar char="-"/>
                      </a:pPr>
                      <a:r>
                        <a:rPr lang="ko-KR" altLang="en-US" sz="850" baseline="0" dirty="0" err="1" smtClean="0"/>
                        <a:t>씨앗심기</a:t>
                      </a:r>
                      <a:r>
                        <a:rPr lang="ko-KR" altLang="en-US" sz="850" baseline="0" dirty="0" smtClean="0"/>
                        <a:t> 버튼 </a:t>
                      </a:r>
                      <a:r>
                        <a:rPr lang="ko-KR" altLang="en-US" sz="850" baseline="0" dirty="0" err="1" smtClean="0"/>
                        <a:t>클릭시</a:t>
                      </a:r>
                      <a:r>
                        <a:rPr lang="ko-KR" altLang="en-US" sz="850" baseline="0" dirty="0" smtClean="0"/>
                        <a:t> 문구가 </a:t>
                      </a:r>
                      <a:r>
                        <a:rPr lang="en-US" altLang="ko-KR" sz="850" baseline="0" dirty="0" smtClean="0"/>
                        <a:t>‘</a:t>
                      </a:r>
                      <a:r>
                        <a:rPr lang="ko-KR" altLang="en-US" sz="850" baseline="0" dirty="0" smtClean="0"/>
                        <a:t>이번에 어떤 식물이 자랄까</a:t>
                      </a:r>
                      <a:r>
                        <a:rPr lang="en-US" altLang="ko-KR" sz="850" baseline="0" dirty="0" smtClean="0"/>
                        <a:t>..!’</a:t>
                      </a:r>
                      <a:r>
                        <a:rPr lang="ko-KR" altLang="en-US" sz="850" baseline="0" dirty="0" smtClean="0"/>
                        <a:t>로 변경되어 </a:t>
                      </a:r>
                      <a:r>
                        <a:rPr lang="ko-KR" altLang="en-US" sz="850" baseline="0" dirty="0" err="1" smtClean="0"/>
                        <a:t>랜덤카드</a:t>
                      </a:r>
                      <a:r>
                        <a:rPr lang="ko-KR" altLang="en-US" sz="850" baseline="0" dirty="0" smtClean="0"/>
                        <a:t> 클릭 유도</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씨앗심기</a:t>
                      </a:r>
                      <a:endParaRPr lang="en-US" altLang="ko-KR" sz="850" dirty="0" smtClean="0"/>
                    </a:p>
                    <a:p>
                      <a:pPr marL="171450" indent="-171450">
                        <a:buFontTx/>
                        <a:buChar char="-"/>
                      </a:pPr>
                      <a:r>
                        <a:rPr lang="ko-KR" altLang="en-US" sz="850" dirty="0" err="1" smtClean="0"/>
                        <a:t>클릭시</a:t>
                      </a:r>
                      <a:r>
                        <a:rPr lang="ko-KR" altLang="en-US" sz="850" dirty="0" smtClean="0"/>
                        <a:t> </a:t>
                      </a:r>
                      <a:r>
                        <a:rPr lang="en-US" altLang="ko-KR" sz="850" dirty="0" smtClean="0"/>
                        <a:t>7.</a:t>
                      </a:r>
                      <a:r>
                        <a:rPr lang="ko-KR" altLang="en-US" sz="850" dirty="0" err="1" smtClean="0"/>
                        <a:t>랜덤카드로</a:t>
                      </a:r>
                      <a:r>
                        <a:rPr lang="ko-KR" altLang="en-US" sz="850" dirty="0" smtClean="0"/>
                        <a:t> 변경</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나무 레벨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총 </a:t>
                      </a:r>
                      <a:r>
                        <a:rPr kumimoji="1" lang="en-US" altLang="ko-KR" sz="850" dirty="0" smtClean="0">
                          <a:solidFill>
                            <a:schemeClr val="tx1"/>
                          </a:solidFill>
                          <a:latin typeface="+mn-ea"/>
                        </a:rPr>
                        <a:t>5 </a:t>
                      </a:r>
                      <a:r>
                        <a:rPr kumimoji="1" lang="ko-KR" altLang="en-US" sz="850" dirty="0" smtClean="0">
                          <a:solidFill>
                            <a:schemeClr val="tx1"/>
                          </a:solidFill>
                          <a:latin typeface="+mn-ea"/>
                        </a:rPr>
                        <a:t>단계로 나무 레벨이 </a:t>
                      </a:r>
                      <a:r>
                        <a:rPr kumimoji="1" lang="ko-KR" altLang="en-US" sz="850" dirty="0" err="1" smtClean="0">
                          <a:solidFill>
                            <a:schemeClr val="tx1"/>
                          </a:solidFill>
                          <a:latin typeface="+mn-ea"/>
                        </a:rPr>
                        <a:t>올라갈때마다</a:t>
                      </a:r>
                      <a:r>
                        <a:rPr kumimoji="1" lang="ko-KR" altLang="en-US" sz="850" dirty="0" smtClean="0">
                          <a:solidFill>
                            <a:schemeClr val="tx1"/>
                          </a:solidFill>
                          <a:latin typeface="+mn-ea"/>
                        </a:rPr>
                        <a:t> 하트가 오른쪽으로 이</a:t>
                      </a:r>
                      <a:r>
                        <a:rPr kumimoji="1" lang="ko-KR" altLang="en-US" sz="850" dirty="0" smtClean="0">
                          <a:solidFill>
                            <a:schemeClr val="tx1"/>
                          </a:solidFill>
                          <a:latin typeface="+mn-ea"/>
                        </a:rPr>
                        <a:t>동</a:t>
                      </a:r>
                      <a:r>
                        <a:rPr kumimoji="1" lang="ko-KR" altLang="en-US" sz="850" dirty="0" smtClean="0">
                          <a:solidFill>
                            <a:schemeClr val="tx1"/>
                          </a:solidFill>
                          <a:latin typeface="+mn-ea"/>
                        </a:rPr>
                        <a:t>하며 지나온 자리에 게이지가 차오름</a:t>
                      </a:r>
                      <a:r>
                        <a:rPr kumimoji="1" lang="en-US" altLang="ko-KR" sz="850" dirty="0" smtClean="0">
                          <a:solidFill>
                            <a:schemeClr val="tx1"/>
                          </a:solidFill>
                          <a:latin typeface="+mn-ea"/>
                        </a:rPr>
                        <a:t>(</a:t>
                      </a:r>
                      <a:r>
                        <a:rPr kumimoji="1" lang="ko-KR" altLang="en-US" sz="850" dirty="0" err="1" smtClean="0">
                          <a:solidFill>
                            <a:schemeClr val="tx1"/>
                          </a:solidFill>
                          <a:latin typeface="+mn-ea"/>
                        </a:rPr>
                        <a:t>게이미피케이션</a:t>
                      </a:r>
                      <a:r>
                        <a:rPr kumimoji="1" lang="ko-KR" altLang="en-US" sz="850" dirty="0" smtClean="0">
                          <a:solidFill>
                            <a:schemeClr val="tx1"/>
                          </a:solidFill>
                          <a:latin typeface="+mn-ea"/>
                        </a:rPr>
                        <a:t> </a:t>
                      </a:r>
                      <a:r>
                        <a:rPr kumimoji="1" lang="en-US" altLang="ko-KR" sz="850" dirty="0" smtClean="0">
                          <a:solidFill>
                            <a:schemeClr val="tx1"/>
                          </a:solidFill>
                          <a:latin typeface="+mn-ea"/>
                        </a:rPr>
                        <a:t>– </a:t>
                      </a:r>
                      <a:r>
                        <a:rPr kumimoji="1" lang="ko-KR" altLang="en-US" sz="850" dirty="0" smtClean="0">
                          <a:solidFill>
                            <a:schemeClr val="tx1"/>
                          </a:solidFill>
                          <a:latin typeface="+mn-ea"/>
                        </a:rPr>
                        <a:t>성장 페이지 참고</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나무 레벨은 </a:t>
                      </a:r>
                      <a:r>
                        <a:rPr kumimoji="1" lang="en-US" altLang="ko-KR" sz="850" dirty="0" smtClean="0">
                          <a:solidFill>
                            <a:schemeClr val="tx1"/>
                          </a:solidFill>
                          <a:latin typeface="+mn-ea"/>
                        </a:rPr>
                        <a:t>0</a:t>
                      </a:r>
                      <a:r>
                        <a:rPr kumimoji="1" lang="ko-KR" altLang="en-US" sz="850" dirty="0" smtClean="0">
                          <a:solidFill>
                            <a:schemeClr val="tx1"/>
                          </a:solidFill>
                          <a:latin typeface="+mn-ea"/>
                        </a:rPr>
                        <a:t>단계가 디폴트</a:t>
                      </a:r>
                      <a:r>
                        <a:rPr kumimoji="1" lang="en-US" altLang="ko-KR" sz="850" dirty="0" smtClean="0">
                          <a:solidFill>
                            <a:schemeClr val="tx1"/>
                          </a:solidFill>
                          <a:latin typeface="+mn-ea"/>
                        </a:rPr>
                        <a:t>(</a:t>
                      </a:r>
                      <a:r>
                        <a:rPr kumimoji="1" lang="ko-KR" altLang="en-US" sz="850" dirty="0" smtClean="0">
                          <a:solidFill>
                            <a:schemeClr val="tx1"/>
                          </a:solidFill>
                          <a:latin typeface="+mn-ea"/>
                        </a:rPr>
                        <a:t>하트가 가장 왼쪽에 있음</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나무 레벨 </a:t>
                      </a:r>
                      <a:r>
                        <a:rPr kumimoji="1" lang="en-US" altLang="ko-KR" sz="850" dirty="0" smtClean="0">
                          <a:solidFill>
                            <a:schemeClr val="tx1"/>
                          </a:solidFill>
                          <a:latin typeface="+mn-ea"/>
                        </a:rPr>
                        <a:t>5</a:t>
                      </a:r>
                      <a:r>
                        <a:rPr kumimoji="1" lang="ko-KR" altLang="en-US" sz="850" dirty="0" smtClean="0">
                          <a:solidFill>
                            <a:schemeClr val="tx1"/>
                          </a:solidFill>
                          <a:latin typeface="+mn-ea"/>
                        </a:rPr>
                        <a:t>단계의 경우 하트가 가장 오른쪽에 있으며 게이지가 꽉 </a:t>
                      </a:r>
                      <a:r>
                        <a:rPr kumimoji="1" lang="ko-KR" altLang="en-US" sz="850" dirty="0" err="1" smtClean="0">
                          <a:solidFill>
                            <a:schemeClr val="tx1"/>
                          </a:solidFill>
                          <a:latin typeface="+mn-ea"/>
                        </a:rPr>
                        <a:t>차있음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친환경 소비 인증하기</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친환경</a:t>
                      </a:r>
                      <a:r>
                        <a:rPr lang="en-US" altLang="ko-KR" sz="850" b="0" baseline="0" dirty="0" smtClean="0">
                          <a:latin typeface="+mn-ea"/>
                          <a:ea typeface="+mn-ea"/>
                        </a:rPr>
                        <a:t> </a:t>
                      </a:r>
                      <a:r>
                        <a:rPr lang="ko-KR" altLang="en-US" sz="850" b="0" baseline="0" dirty="0" smtClean="0">
                          <a:latin typeface="+mn-ea"/>
                          <a:ea typeface="+mn-ea"/>
                        </a:rPr>
                        <a:t>인증 마크를 스캔할 수 있는 카메라 앱으로 전환</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친환경 인증 마크 </a:t>
                      </a:r>
                      <a:r>
                        <a:rPr lang="en-US" altLang="ko-KR" sz="850" b="0" baseline="0" dirty="0" smtClean="0">
                          <a:latin typeface="+mn-ea"/>
                          <a:ea typeface="+mn-ea"/>
                        </a:rPr>
                        <a:t>1</a:t>
                      </a:r>
                      <a:r>
                        <a:rPr lang="ko-KR" altLang="en-US" sz="850" b="0" baseline="0" dirty="0" smtClean="0">
                          <a:latin typeface="+mn-ea"/>
                          <a:ea typeface="+mn-ea"/>
                        </a:rPr>
                        <a:t>개 </a:t>
                      </a:r>
                      <a:r>
                        <a:rPr lang="ko-KR" altLang="en-US" sz="850" b="0" baseline="0" dirty="0" err="1" smtClean="0">
                          <a:latin typeface="+mn-ea"/>
                          <a:ea typeface="+mn-ea"/>
                        </a:rPr>
                        <a:t>스캔시</a:t>
                      </a:r>
                      <a:r>
                        <a:rPr lang="ko-KR" altLang="en-US" sz="850" b="0" baseline="0" dirty="0" smtClean="0">
                          <a:latin typeface="+mn-ea"/>
                          <a:ea typeface="+mn-ea"/>
                        </a:rPr>
                        <a:t> 나무의 레벨이 </a:t>
                      </a:r>
                      <a:r>
                        <a:rPr lang="en-US" altLang="ko-KR" sz="850" b="0" baseline="0" dirty="0" smtClean="0">
                          <a:latin typeface="+mn-ea"/>
                          <a:ea typeface="+mn-ea"/>
                        </a:rPr>
                        <a:t>1</a:t>
                      </a:r>
                      <a:r>
                        <a:rPr lang="ko-KR" altLang="en-US" sz="850" b="0" baseline="0" dirty="0" smtClean="0">
                          <a:latin typeface="+mn-ea"/>
                          <a:ea typeface="+mn-ea"/>
                        </a:rPr>
                        <a:t>단계 올라감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숲으로 가기</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err="1" smtClean="0">
                          <a:latin typeface="+mn-ea"/>
                          <a:ea typeface="+mn-ea"/>
                        </a:rPr>
                        <a:t>게이미피케이션</a:t>
                      </a:r>
                      <a:r>
                        <a:rPr lang="ko-KR" altLang="en-US" sz="850" b="0" dirty="0" smtClean="0">
                          <a:latin typeface="+mn-ea"/>
                          <a:ea typeface="+mn-ea"/>
                        </a:rPr>
                        <a:t> </a:t>
                      </a:r>
                      <a:r>
                        <a:rPr lang="en-US" altLang="ko-KR" sz="850" b="0" dirty="0" smtClean="0">
                          <a:latin typeface="+mn-ea"/>
                          <a:ea typeface="+mn-ea"/>
                        </a:rPr>
                        <a:t>– </a:t>
                      </a:r>
                      <a:r>
                        <a:rPr lang="ko-KR" altLang="en-US" sz="850" b="0" dirty="0" smtClean="0">
                          <a:latin typeface="+mn-ea"/>
                          <a:ea typeface="+mn-ea"/>
                        </a:rPr>
                        <a:t>숲</a:t>
                      </a:r>
                      <a:r>
                        <a:rPr lang="en-US" altLang="ko-KR" sz="850" b="0" dirty="0" smtClean="0">
                          <a:latin typeface="+mn-ea"/>
                          <a:ea typeface="+mn-ea"/>
                        </a:rPr>
                        <a:t>1 </a:t>
                      </a:r>
                      <a:r>
                        <a:rPr lang="ko-KR" altLang="en-US" sz="850" b="0" dirty="0" smtClean="0">
                          <a:latin typeface="+mn-ea"/>
                          <a:ea typeface="+mn-ea"/>
                        </a:rPr>
                        <a:t>페이지</a:t>
                      </a:r>
                      <a:r>
                        <a:rPr lang="en-US" altLang="ko-KR" sz="850" b="0" dirty="0" smtClean="0">
                          <a:latin typeface="+mn-ea"/>
                          <a:ea typeface="+mn-ea"/>
                        </a:rPr>
                        <a:t>)</a:t>
                      </a:r>
                      <a:r>
                        <a:rPr lang="ko-KR" altLang="en-US" sz="850" b="0" dirty="0" smtClean="0">
                          <a:latin typeface="+mn-ea"/>
                          <a:ea typeface="+mn-ea"/>
                        </a:rPr>
                        <a:t>로 전환</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랜덤카드</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랜덤 카드는 총 </a:t>
                      </a:r>
                      <a:r>
                        <a:rPr lang="en-US" altLang="ko-KR" sz="850" b="0" dirty="0" smtClean="0">
                          <a:latin typeface="+mn-ea"/>
                          <a:ea typeface="+mn-ea"/>
                        </a:rPr>
                        <a:t>3</a:t>
                      </a:r>
                      <a:r>
                        <a:rPr lang="ko-KR" altLang="en-US" sz="850" b="0" dirty="0" smtClean="0">
                          <a:latin typeface="+mn-ea"/>
                          <a:ea typeface="+mn-ea"/>
                        </a:rPr>
                        <a:t>개 등장하여 </a:t>
                      </a:r>
                      <a:r>
                        <a:rPr lang="en-US" altLang="ko-KR" sz="850" b="0" dirty="0" smtClean="0">
                          <a:latin typeface="+mn-ea"/>
                          <a:ea typeface="+mn-ea"/>
                        </a:rPr>
                        <a:t>3</a:t>
                      </a:r>
                      <a:r>
                        <a:rPr lang="ko-KR" altLang="en-US" sz="850" b="0" dirty="0" smtClean="0">
                          <a:latin typeface="+mn-ea"/>
                          <a:ea typeface="+mn-ea"/>
                        </a:rPr>
                        <a:t>개중 </a:t>
                      </a:r>
                      <a:r>
                        <a:rPr lang="en-US" altLang="ko-KR" sz="850" b="0" dirty="0" smtClean="0">
                          <a:latin typeface="+mn-ea"/>
                          <a:ea typeface="+mn-ea"/>
                        </a:rPr>
                        <a:t>1</a:t>
                      </a:r>
                      <a:r>
                        <a:rPr lang="ko-KR" altLang="en-US" sz="850" b="0" dirty="0" smtClean="0">
                          <a:latin typeface="+mn-ea"/>
                          <a:ea typeface="+mn-ea"/>
                        </a:rPr>
                        <a:t>개를 클릭하게 유도</a:t>
                      </a:r>
                      <a:endParaRPr lang="en-US" altLang="ko-KR" sz="850" b="0" dirty="0" smtClean="0">
                        <a:latin typeface="+mn-ea"/>
                        <a:ea typeface="+mn-ea"/>
                      </a:endParaRPr>
                    </a:p>
                    <a:p>
                      <a:pPr marL="171450" indent="-171450" algn="just" latinLnBrk="1">
                        <a:lnSpc>
                          <a:spcPct val="120000"/>
                        </a:lnSpc>
                        <a:buFontTx/>
                        <a:buChar char="-"/>
                      </a:pPr>
                      <a:r>
                        <a:rPr lang="en-US" altLang="ko-KR" sz="850" b="0" dirty="0" smtClean="0">
                          <a:latin typeface="+mn-ea"/>
                          <a:ea typeface="+mn-ea"/>
                        </a:rPr>
                        <a:t>1</a:t>
                      </a:r>
                      <a:r>
                        <a:rPr lang="ko-KR" altLang="en-US" sz="850" b="0" dirty="0" smtClean="0">
                          <a:latin typeface="+mn-ea"/>
                          <a:ea typeface="+mn-ea"/>
                        </a:rPr>
                        <a:t>개의 카드 </a:t>
                      </a:r>
                      <a:r>
                        <a:rPr lang="ko-KR" altLang="en-US" sz="850" b="0" dirty="0" err="1" smtClean="0">
                          <a:latin typeface="+mn-ea"/>
                          <a:ea typeface="+mn-ea"/>
                        </a:rPr>
                        <a:t>선택시</a:t>
                      </a:r>
                      <a:r>
                        <a:rPr lang="ko-KR" altLang="en-US" sz="850" b="0" dirty="0" smtClean="0">
                          <a:latin typeface="+mn-ea"/>
                          <a:ea typeface="+mn-ea"/>
                        </a:rPr>
                        <a:t> 카드가 모두 뒤집어지며 카드 </a:t>
                      </a:r>
                      <a:r>
                        <a:rPr lang="en-US" altLang="ko-KR" sz="850" b="0" dirty="0" smtClean="0">
                          <a:latin typeface="+mn-ea"/>
                          <a:ea typeface="+mn-ea"/>
                        </a:rPr>
                        <a:t>3</a:t>
                      </a:r>
                      <a:r>
                        <a:rPr lang="ko-KR" altLang="en-US" sz="850" b="0" dirty="0" smtClean="0">
                          <a:latin typeface="+mn-ea"/>
                          <a:ea typeface="+mn-ea"/>
                        </a:rPr>
                        <a:t>개의 결과가</a:t>
                      </a:r>
                      <a:r>
                        <a:rPr lang="ko-KR" altLang="en-US" sz="850" b="0" baseline="0" dirty="0" smtClean="0">
                          <a:latin typeface="+mn-ea"/>
                          <a:ea typeface="+mn-ea"/>
                        </a:rPr>
                        <a:t> 모두 보여지는데 선택한 카드만 </a:t>
                      </a:r>
                      <a:r>
                        <a:rPr lang="ko-KR" altLang="en-US" sz="850" b="0" baseline="0" dirty="0" err="1" smtClean="0">
                          <a:latin typeface="+mn-ea"/>
                          <a:ea typeface="+mn-ea"/>
                        </a:rPr>
                        <a:t>색상카드고</a:t>
                      </a:r>
                      <a:r>
                        <a:rPr lang="ko-KR" altLang="en-US" sz="850" b="0" baseline="0" dirty="0" smtClean="0">
                          <a:latin typeface="+mn-ea"/>
                          <a:ea typeface="+mn-ea"/>
                        </a:rPr>
                        <a:t> 선택하지 않은 카드는 흑백으로 보여짐</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카드 공개 </a:t>
                      </a:r>
                      <a:r>
                        <a:rPr lang="en-US" altLang="ko-KR" sz="850" b="0" baseline="0" dirty="0" smtClean="0">
                          <a:latin typeface="+mn-ea"/>
                          <a:ea typeface="+mn-ea"/>
                        </a:rPr>
                        <a:t>2</a:t>
                      </a:r>
                      <a:r>
                        <a:rPr lang="ko-KR" altLang="en-US" sz="850" b="0" baseline="0" dirty="0" smtClean="0">
                          <a:latin typeface="+mn-ea"/>
                          <a:ea typeface="+mn-ea"/>
                        </a:rPr>
                        <a:t>초 후 해당 식물의 </a:t>
                      </a:r>
                      <a:r>
                        <a:rPr lang="en-US" altLang="ko-KR" sz="850" b="0" baseline="0" dirty="0" smtClean="0">
                          <a:latin typeface="+mn-ea"/>
                          <a:ea typeface="+mn-ea"/>
                        </a:rPr>
                        <a:t>1</a:t>
                      </a:r>
                      <a:r>
                        <a:rPr lang="ko-KR" altLang="en-US" sz="850" b="0" baseline="0" dirty="0" smtClean="0">
                          <a:latin typeface="+mn-ea"/>
                          <a:ea typeface="+mn-ea"/>
                        </a:rPr>
                        <a:t>단계 이미지가 보여짐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12" name="그림 11"/>
          <p:cNvPicPr>
            <a:picLocks noChangeAspect="1"/>
          </p:cNvPicPr>
          <p:nvPr/>
        </p:nvPicPr>
        <p:blipFill>
          <a:blip r:embed="rId2"/>
          <a:stretch>
            <a:fillRect/>
          </a:stretch>
        </p:blipFill>
        <p:spPr>
          <a:xfrm>
            <a:off x="3960640" y="620688"/>
            <a:ext cx="3429000" cy="6096000"/>
          </a:xfrm>
          <a:prstGeom prst="rect">
            <a:avLst/>
          </a:prstGeom>
        </p:spPr>
      </p:pic>
      <p:pic>
        <p:nvPicPr>
          <p:cNvPr id="19" name="그림 18"/>
          <p:cNvPicPr>
            <a:picLocks noChangeAspect="1"/>
          </p:cNvPicPr>
          <p:nvPr/>
        </p:nvPicPr>
        <p:blipFill>
          <a:blip r:embed="rId3"/>
          <a:stretch>
            <a:fillRect/>
          </a:stretch>
        </p:blipFill>
        <p:spPr>
          <a:xfrm>
            <a:off x="332639" y="620688"/>
            <a:ext cx="3429000" cy="6096000"/>
          </a:xfrm>
          <a:prstGeom prst="rect">
            <a:avLst/>
          </a:prstGeom>
        </p:spPr>
      </p:pic>
      <p:sp>
        <p:nvSpPr>
          <p:cNvPr id="13" name="직사각형 12"/>
          <p:cNvSpPr/>
          <p:nvPr/>
        </p:nvSpPr>
        <p:spPr>
          <a:xfrm>
            <a:off x="319638" y="10850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1487488" y="31409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19638" y="14708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4439816"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767408"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4395555" y="31409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0" name="직사각형 19"/>
          <p:cNvSpPr/>
          <p:nvPr/>
        </p:nvSpPr>
        <p:spPr>
          <a:xfrm>
            <a:off x="1102569" y="494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1" name="직사각형 20"/>
          <p:cNvSpPr/>
          <p:nvPr/>
        </p:nvSpPr>
        <p:spPr>
          <a:xfrm>
            <a:off x="4703622" y="49494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2" name="직사각형 21"/>
          <p:cNvSpPr/>
          <p:nvPr/>
        </p:nvSpPr>
        <p:spPr>
          <a:xfrm>
            <a:off x="4703622"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3" name="직사각형 22"/>
          <p:cNvSpPr/>
          <p:nvPr/>
        </p:nvSpPr>
        <p:spPr>
          <a:xfrm>
            <a:off x="1102569"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4" name="직사각형 23"/>
          <p:cNvSpPr/>
          <p:nvPr/>
        </p:nvSpPr>
        <p:spPr>
          <a:xfrm>
            <a:off x="3960640" y="10850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5" name="직사각형 24"/>
          <p:cNvSpPr/>
          <p:nvPr/>
        </p:nvSpPr>
        <p:spPr>
          <a:xfrm>
            <a:off x="3960640" y="14708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6" name="TextBox 25"/>
          <p:cNvSpPr txBox="1"/>
          <p:nvPr/>
        </p:nvSpPr>
        <p:spPr>
          <a:xfrm>
            <a:off x="303927" y="410180"/>
            <a:ext cx="2160240" cy="276999"/>
          </a:xfrm>
          <a:prstGeom prst="rect">
            <a:avLst/>
          </a:prstGeom>
          <a:noFill/>
        </p:spPr>
        <p:txBody>
          <a:bodyPr wrap="square" rtlCol="0">
            <a:spAutoFit/>
          </a:bodyPr>
          <a:lstStyle/>
          <a:p>
            <a:r>
              <a:rPr lang="en-US" altLang="ko-KR" sz="1200" dirty="0">
                <a:solidFill>
                  <a:srgbClr val="FF0000"/>
                </a:solidFill>
              </a:rPr>
              <a:t>005 </a:t>
            </a:r>
            <a:r>
              <a:rPr lang="ko-KR" altLang="en-US" sz="1200" dirty="0">
                <a:solidFill>
                  <a:srgbClr val="FF0000"/>
                </a:solidFill>
              </a:rPr>
              <a:t>홈</a:t>
            </a:r>
            <a:endParaRPr lang="ko-KR" altLang="en-US" sz="1000" dirty="0">
              <a:solidFill>
                <a:srgbClr val="FF0000"/>
              </a:solidFill>
            </a:endParaRPr>
          </a:p>
        </p:txBody>
      </p:sp>
      <p:sp>
        <p:nvSpPr>
          <p:cNvPr id="27" name="TextBox 26"/>
          <p:cNvSpPr txBox="1"/>
          <p:nvPr/>
        </p:nvSpPr>
        <p:spPr>
          <a:xfrm>
            <a:off x="3960640" y="410179"/>
            <a:ext cx="271142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랜덤 씨앗 카드 활성화</a:t>
            </a:r>
            <a:endParaRPr lang="ko-KR" altLang="en-US" sz="1000" dirty="0">
              <a:solidFill>
                <a:srgbClr val="FF0000"/>
              </a:solidFill>
            </a:endParaRPr>
          </a:p>
        </p:txBody>
      </p:sp>
    </p:spTree>
    <p:extLst>
      <p:ext uri="{BB962C8B-B14F-4D97-AF65-F5344CB8AC3E}">
        <p14:creationId xmlns:p14="http://schemas.microsoft.com/office/powerpoint/2010/main" val="350864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게이미피케이션</a:t>
            </a:r>
            <a:r>
              <a:rPr lang="ko-KR" altLang="en-US" dirty="0" smtClean="0"/>
              <a:t> </a:t>
            </a:r>
            <a:r>
              <a:rPr lang="en-US" altLang="ko-KR" dirty="0" smtClean="0"/>
              <a:t>– </a:t>
            </a:r>
            <a:r>
              <a:rPr lang="ko-KR" altLang="en-US" dirty="0" smtClean="0"/>
              <a:t>성장</a:t>
            </a:r>
            <a:r>
              <a:rPr lang="en-US" altLang="ko-KR" dirty="0" smtClean="0"/>
              <a:t>(005)</a:t>
            </a:r>
            <a:r>
              <a:rPr lang="ko-KR" altLang="en-US" dirty="0" smtClean="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91013262"/>
              </p:ext>
            </p:extLst>
          </p:nvPr>
        </p:nvGraphicFramePr>
        <p:xfrm>
          <a:off x="8688288" y="476672"/>
          <a:ext cx="3384376" cy="600247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닉네임</a:t>
                      </a:r>
                      <a:endParaRPr lang="en-US" altLang="ko-KR" sz="850" dirty="0" smtClean="0"/>
                    </a:p>
                    <a:p>
                      <a:pPr marL="171450" indent="-171450">
                        <a:buFontTx/>
                        <a:buChar char="-"/>
                      </a:pPr>
                      <a:r>
                        <a:rPr lang="ko-KR" altLang="en-US" sz="850" dirty="0" err="1" smtClean="0"/>
                        <a:t>회원가입시</a:t>
                      </a:r>
                      <a:r>
                        <a:rPr lang="ko-KR" altLang="en-US" sz="850" dirty="0" smtClean="0"/>
                        <a:t> 입력한 닉네임으로 </a:t>
                      </a:r>
                      <a:r>
                        <a:rPr lang="en-US" altLang="ko-KR" sz="850" dirty="0" smtClean="0"/>
                        <a:t>‘’</a:t>
                      </a:r>
                      <a:r>
                        <a:rPr lang="ko-KR" altLang="en-US" sz="850" dirty="0" smtClean="0"/>
                        <a:t>닉네임</a:t>
                      </a:r>
                      <a:r>
                        <a:rPr lang="en-US" altLang="ko-KR" sz="850" dirty="0" smtClean="0"/>
                        <a:t>’</a:t>
                      </a:r>
                      <a:r>
                        <a:rPr lang="ko-KR" altLang="en-US" sz="850" dirty="0" smtClean="0"/>
                        <a:t>님</a:t>
                      </a:r>
                      <a:r>
                        <a:rPr lang="en-US" altLang="ko-KR" sz="850" dirty="0" smtClean="0"/>
                        <a:t>,</a:t>
                      </a:r>
                      <a:r>
                        <a:rPr lang="en-US" altLang="ko-KR" sz="850" baseline="0" dirty="0" smtClean="0"/>
                        <a:t> </a:t>
                      </a:r>
                      <a:r>
                        <a:rPr lang="ko-KR" altLang="en-US" sz="850" baseline="0" dirty="0" smtClean="0"/>
                        <a:t>반가워요</a:t>
                      </a:r>
                      <a:r>
                        <a:rPr lang="en-US" altLang="ko-KR" sz="850" baseline="0" dirty="0" smtClean="0"/>
                        <a:t>!’ </a:t>
                      </a:r>
                      <a:r>
                        <a:rPr lang="ko-KR" altLang="en-US" sz="850" baseline="0" dirty="0" smtClean="0"/>
                        <a:t>문구 노출</a:t>
                      </a:r>
                      <a:endParaRPr lang="ko-KR" altLang="en-US"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안내 문구</a:t>
                      </a:r>
                      <a:endParaRPr lang="en-US" altLang="ko-KR" sz="850" dirty="0" smtClean="0"/>
                    </a:p>
                    <a:p>
                      <a:pPr marL="171450" indent="-171450">
                        <a:buFontTx/>
                        <a:buChar char="-"/>
                      </a:pPr>
                      <a:r>
                        <a:rPr lang="en-US" altLang="ko-KR" sz="850" baseline="0" dirty="0" smtClean="0"/>
                        <a:t>‘</a:t>
                      </a:r>
                      <a:r>
                        <a:rPr lang="ko-KR" altLang="en-US" sz="850" baseline="0" dirty="0" smtClean="0"/>
                        <a:t>새로운 씨앗을 심어볼까요</a:t>
                      </a:r>
                      <a:r>
                        <a:rPr lang="en-US" altLang="ko-KR" sz="850" baseline="0" dirty="0" smtClean="0"/>
                        <a:t>?’ </a:t>
                      </a:r>
                      <a:r>
                        <a:rPr lang="ko-KR" altLang="en-US" sz="850" baseline="0" dirty="0" smtClean="0"/>
                        <a:t>문구를 노출하여 </a:t>
                      </a:r>
                      <a:r>
                        <a:rPr lang="ko-KR" altLang="en-US" sz="850" baseline="0" dirty="0" err="1" smtClean="0"/>
                        <a:t>씨앗심기</a:t>
                      </a:r>
                      <a:r>
                        <a:rPr lang="ko-KR" altLang="en-US" sz="850" baseline="0" dirty="0" smtClean="0"/>
                        <a:t> 버튼을 클릭하도록 유도</a:t>
                      </a:r>
                      <a:endParaRPr lang="en-US" altLang="ko-KR" sz="850" baseline="0" dirty="0" smtClean="0"/>
                    </a:p>
                    <a:p>
                      <a:pPr marL="171450" indent="-171450">
                        <a:buFontTx/>
                        <a:buChar char="-"/>
                      </a:pPr>
                      <a:r>
                        <a:rPr lang="ko-KR" altLang="en-US" sz="850" baseline="0" dirty="0" err="1" smtClean="0"/>
                        <a:t>씨앗심기</a:t>
                      </a:r>
                      <a:r>
                        <a:rPr lang="ko-KR" altLang="en-US" sz="850" baseline="0" dirty="0" smtClean="0"/>
                        <a:t> 버튼 </a:t>
                      </a:r>
                      <a:r>
                        <a:rPr lang="ko-KR" altLang="en-US" sz="850" baseline="0" dirty="0" err="1" smtClean="0"/>
                        <a:t>클릭시</a:t>
                      </a:r>
                      <a:r>
                        <a:rPr lang="ko-KR" altLang="en-US" sz="850" baseline="0" dirty="0" smtClean="0"/>
                        <a:t> 문구가 </a:t>
                      </a:r>
                      <a:r>
                        <a:rPr lang="en-US" altLang="ko-KR" sz="850" baseline="0" dirty="0" smtClean="0"/>
                        <a:t>‘</a:t>
                      </a:r>
                      <a:r>
                        <a:rPr lang="ko-KR" altLang="en-US" sz="850" baseline="0" dirty="0" smtClean="0"/>
                        <a:t>이번에 어떤 식물이 자랄까</a:t>
                      </a:r>
                      <a:r>
                        <a:rPr lang="en-US" altLang="ko-KR" sz="850" baseline="0" dirty="0" smtClean="0"/>
                        <a:t>..!’</a:t>
                      </a:r>
                      <a:r>
                        <a:rPr lang="ko-KR" altLang="en-US" sz="850" baseline="0" dirty="0" smtClean="0"/>
                        <a:t>로 변경되어 </a:t>
                      </a:r>
                      <a:r>
                        <a:rPr lang="ko-KR" altLang="en-US" sz="850" baseline="0" dirty="0" err="1" smtClean="0"/>
                        <a:t>랜덤카드</a:t>
                      </a:r>
                      <a:r>
                        <a:rPr lang="ko-KR" altLang="en-US" sz="850" baseline="0" dirty="0" smtClean="0"/>
                        <a:t> 클릭 유도</a:t>
                      </a:r>
                      <a:endParaRPr lang="ko-KR" altLang="en-US"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식물 성장 이미지</a:t>
                      </a:r>
                      <a:endParaRPr lang="en-US" altLang="ko-KR" sz="850" dirty="0" smtClean="0"/>
                    </a:p>
                    <a:p>
                      <a:r>
                        <a:rPr lang="en-US" altLang="ko-KR" sz="850" dirty="0" smtClean="0"/>
                        <a:t>- </a:t>
                      </a:r>
                      <a:r>
                        <a:rPr lang="ko-KR" altLang="en-US" sz="850" dirty="0" err="1" smtClean="0"/>
                        <a:t>랜덤카드로</a:t>
                      </a:r>
                      <a:r>
                        <a:rPr lang="ko-KR" altLang="en-US" sz="850" dirty="0" smtClean="0"/>
                        <a:t> 선택한 식물의</a:t>
                      </a:r>
                      <a:r>
                        <a:rPr lang="ko-KR" altLang="en-US" sz="850" baseline="0" dirty="0" smtClean="0"/>
                        <a:t> 해당 단계별 지정된 이미지를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나무 레벨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총 </a:t>
                      </a:r>
                      <a:r>
                        <a:rPr kumimoji="1" lang="en-US" altLang="ko-KR" sz="850" dirty="0" smtClean="0">
                          <a:solidFill>
                            <a:schemeClr val="tx1"/>
                          </a:solidFill>
                          <a:latin typeface="+mn-ea"/>
                        </a:rPr>
                        <a:t>5 </a:t>
                      </a:r>
                      <a:r>
                        <a:rPr kumimoji="1" lang="ko-KR" altLang="en-US" sz="850" dirty="0" smtClean="0">
                          <a:solidFill>
                            <a:schemeClr val="tx1"/>
                          </a:solidFill>
                          <a:latin typeface="+mn-ea"/>
                        </a:rPr>
                        <a:t>단계로 나무 레벨이 </a:t>
                      </a:r>
                      <a:r>
                        <a:rPr kumimoji="1" lang="ko-KR" altLang="en-US" sz="850" dirty="0" err="1" smtClean="0">
                          <a:solidFill>
                            <a:schemeClr val="tx1"/>
                          </a:solidFill>
                          <a:latin typeface="+mn-ea"/>
                        </a:rPr>
                        <a:t>올라갈때마다</a:t>
                      </a:r>
                      <a:r>
                        <a:rPr kumimoji="1" lang="ko-KR" altLang="en-US" sz="850" dirty="0" smtClean="0">
                          <a:solidFill>
                            <a:schemeClr val="tx1"/>
                          </a:solidFill>
                          <a:latin typeface="+mn-ea"/>
                        </a:rPr>
                        <a:t> 하트가 오른쪽으로 이동하며 지나온 자리에 게이지가 차오름</a:t>
                      </a:r>
                      <a:r>
                        <a:rPr kumimoji="1" lang="en-US" altLang="ko-KR" sz="850" dirty="0" smtClean="0">
                          <a:solidFill>
                            <a:schemeClr val="tx1"/>
                          </a:solidFill>
                          <a:latin typeface="+mn-ea"/>
                        </a:rPr>
                        <a:t>(</a:t>
                      </a:r>
                      <a:r>
                        <a:rPr kumimoji="1" lang="ko-KR" altLang="en-US" sz="850" dirty="0" err="1" smtClean="0">
                          <a:solidFill>
                            <a:schemeClr val="tx1"/>
                          </a:solidFill>
                          <a:latin typeface="+mn-ea"/>
                        </a:rPr>
                        <a:t>게이미피케이션</a:t>
                      </a:r>
                      <a:r>
                        <a:rPr kumimoji="1" lang="ko-KR" altLang="en-US" sz="850" dirty="0" smtClean="0">
                          <a:solidFill>
                            <a:schemeClr val="tx1"/>
                          </a:solidFill>
                          <a:latin typeface="+mn-ea"/>
                        </a:rPr>
                        <a:t> </a:t>
                      </a:r>
                      <a:r>
                        <a:rPr kumimoji="1" lang="en-US" altLang="ko-KR" sz="850" dirty="0" smtClean="0">
                          <a:solidFill>
                            <a:schemeClr val="tx1"/>
                          </a:solidFill>
                          <a:latin typeface="+mn-ea"/>
                        </a:rPr>
                        <a:t>– </a:t>
                      </a:r>
                      <a:r>
                        <a:rPr kumimoji="1" lang="ko-KR" altLang="en-US" sz="850" dirty="0" smtClean="0">
                          <a:solidFill>
                            <a:schemeClr val="tx1"/>
                          </a:solidFill>
                          <a:latin typeface="+mn-ea"/>
                        </a:rPr>
                        <a:t>시작 페이지 참고</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나무 레벨은 </a:t>
                      </a:r>
                      <a:r>
                        <a:rPr kumimoji="1" lang="en-US" altLang="ko-KR" sz="850" dirty="0" smtClean="0">
                          <a:solidFill>
                            <a:schemeClr val="tx1"/>
                          </a:solidFill>
                          <a:latin typeface="+mn-ea"/>
                        </a:rPr>
                        <a:t>0</a:t>
                      </a:r>
                      <a:r>
                        <a:rPr kumimoji="1" lang="ko-KR" altLang="en-US" sz="850" dirty="0" smtClean="0">
                          <a:solidFill>
                            <a:schemeClr val="tx1"/>
                          </a:solidFill>
                          <a:latin typeface="+mn-ea"/>
                        </a:rPr>
                        <a:t>단계가 디폴트</a:t>
                      </a:r>
                      <a:r>
                        <a:rPr kumimoji="1" lang="en-US" altLang="ko-KR" sz="850" dirty="0" smtClean="0">
                          <a:solidFill>
                            <a:schemeClr val="tx1"/>
                          </a:solidFill>
                          <a:latin typeface="+mn-ea"/>
                        </a:rPr>
                        <a:t>(</a:t>
                      </a:r>
                      <a:r>
                        <a:rPr kumimoji="1" lang="ko-KR" altLang="en-US" sz="850" dirty="0" smtClean="0">
                          <a:solidFill>
                            <a:schemeClr val="tx1"/>
                          </a:solidFill>
                          <a:latin typeface="+mn-ea"/>
                        </a:rPr>
                        <a:t>하트가 가장 왼쪽에 있음</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나무 레벨 </a:t>
                      </a:r>
                      <a:r>
                        <a:rPr kumimoji="1" lang="en-US" altLang="ko-KR" sz="850" dirty="0" smtClean="0">
                          <a:solidFill>
                            <a:schemeClr val="tx1"/>
                          </a:solidFill>
                          <a:latin typeface="+mn-ea"/>
                        </a:rPr>
                        <a:t>5</a:t>
                      </a:r>
                      <a:r>
                        <a:rPr kumimoji="1" lang="ko-KR" altLang="en-US" sz="850" dirty="0" smtClean="0">
                          <a:solidFill>
                            <a:schemeClr val="tx1"/>
                          </a:solidFill>
                          <a:latin typeface="+mn-ea"/>
                        </a:rPr>
                        <a:t>단계의 경우 하트가 가장 오른쪽에 있으며 게이지가 꽉 </a:t>
                      </a:r>
                      <a:r>
                        <a:rPr kumimoji="1" lang="ko-KR" altLang="en-US" sz="850" dirty="0" err="1" smtClean="0">
                          <a:solidFill>
                            <a:schemeClr val="tx1"/>
                          </a:solidFill>
                          <a:latin typeface="+mn-ea"/>
                        </a:rPr>
                        <a:t>차있음</a:t>
                      </a:r>
                      <a:endParaRPr kumimoji="1" lang="ko-KR" altLang="en-US"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친환경 소비 인증하기</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친환경</a:t>
                      </a:r>
                      <a:r>
                        <a:rPr lang="en-US" altLang="ko-KR" sz="850" b="0" baseline="0" dirty="0" smtClean="0">
                          <a:latin typeface="+mn-ea"/>
                          <a:ea typeface="+mn-ea"/>
                        </a:rPr>
                        <a:t> </a:t>
                      </a:r>
                      <a:r>
                        <a:rPr lang="ko-KR" altLang="en-US" sz="850" b="0" baseline="0" dirty="0" smtClean="0">
                          <a:latin typeface="+mn-ea"/>
                          <a:ea typeface="+mn-ea"/>
                        </a:rPr>
                        <a:t>인증 마크를 스캔할 수 있는 카메라 앱으로 전환</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친환경 인증 마크 </a:t>
                      </a:r>
                      <a:r>
                        <a:rPr lang="en-US" altLang="ko-KR" sz="850" b="0" baseline="0" dirty="0" smtClean="0">
                          <a:latin typeface="+mn-ea"/>
                          <a:ea typeface="+mn-ea"/>
                        </a:rPr>
                        <a:t>1</a:t>
                      </a:r>
                      <a:r>
                        <a:rPr lang="ko-KR" altLang="en-US" sz="850" b="0" baseline="0" dirty="0" smtClean="0">
                          <a:latin typeface="+mn-ea"/>
                          <a:ea typeface="+mn-ea"/>
                        </a:rPr>
                        <a:t>개 </a:t>
                      </a:r>
                      <a:r>
                        <a:rPr lang="ko-KR" altLang="en-US" sz="850" b="0" baseline="0" dirty="0" err="1" smtClean="0">
                          <a:latin typeface="+mn-ea"/>
                          <a:ea typeface="+mn-ea"/>
                        </a:rPr>
                        <a:t>스캔시</a:t>
                      </a:r>
                      <a:r>
                        <a:rPr lang="ko-KR" altLang="en-US" sz="850" b="0" baseline="0" dirty="0" smtClean="0">
                          <a:latin typeface="+mn-ea"/>
                          <a:ea typeface="+mn-ea"/>
                        </a:rPr>
                        <a:t> 나무의 레벨이 </a:t>
                      </a:r>
                      <a:r>
                        <a:rPr lang="en-US" altLang="ko-KR" sz="850" b="0" baseline="0" dirty="0" smtClean="0">
                          <a:latin typeface="+mn-ea"/>
                          <a:ea typeface="+mn-ea"/>
                        </a:rPr>
                        <a:t>1</a:t>
                      </a:r>
                      <a:r>
                        <a:rPr lang="ko-KR" altLang="en-US" sz="850" b="0" baseline="0" dirty="0" smtClean="0">
                          <a:latin typeface="+mn-ea"/>
                          <a:ea typeface="+mn-ea"/>
                        </a:rPr>
                        <a:t>단계 올라감</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숲으로 가기</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err="1" smtClean="0">
                          <a:latin typeface="+mn-ea"/>
                          <a:ea typeface="+mn-ea"/>
                        </a:rPr>
                        <a:t>게이미피케이션</a:t>
                      </a:r>
                      <a:r>
                        <a:rPr lang="ko-KR" altLang="en-US" sz="850" b="0" dirty="0" smtClean="0">
                          <a:latin typeface="+mn-ea"/>
                          <a:ea typeface="+mn-ea"/>
                        </a:rPr>
                        <a:t> </a:t>
                      </a:r>
                      <a:r>
                        <a:rPr lang="en-US" altLang="ko-KR" sz="850" b="0" dirty="0" smtClean="0">
                          <a:latin typeface="+mn-ea"/>
                          <a:ea typeface="+mn-ea"/>
                        </a:rPr>
                        <a:t>– </a:t>
                      </a:r>
                      <a:r>
                        <a:rPr lang="ko-KR" altLang="en-US" sz="850" b="0" dirty="0" smtClean="0">
                          <a:latin typeface="+mn-ea"/>
                          <a:ea typeface="+mn-ea"/>
                        </a:rPr>
                        <a:t>숲</a:t>
                      </a:r>
                      <a:r>
                        <a:rPr lang="en-US" altLang="ko-KR" sz="850" b="0" dirty="0" smtClean="0">
                          <a:latin typeface="+mn-ea"/>
                          <a:ea typeface="+mn-ea"/>
                        </a:rPr>
                        <a:t>1 </a:t>
                      </a:r>
                      <a:r>
                        <a:rPr lang="ko-KR" altLang="en-US" sz="850" b="0" dirty="0" smtClean="0">
                          <a:latin typeface="+mn-ea"/>
                          <a:ea typeface="+mn-ea"/>
                        </a:rPr>
                        <a:t>페이지</a:t>
                      </a:r>
                      <a:r>
                        <a:rPr lang="en-US" altLang="ko-KR" sz="850" b="0" dirty="0" smtClean="0">
                          <a:latin typeface="+mn-ea"/>
                          <a:ea typeface="+mn-ea"/>
                        </a:rPr>
                        <a:t>)</a:t>
                      </a:r>
                      <a:r>
                        <a:rPr lang="ko-KR" altLang="en-US" sz="850" b="0" dirty="0" smtClean="0">
                          <a:latin typeface="+mn-ea"/>
                          <a:ea typeface="+mn-ea"/>
                        </a:rPr>
                        <a:t>로 전환</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숲에 나무심기</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심어진 식물이 </a:t>
                      </a:r>
                      <a:r>
                        <a:rPr lang="en-US" altLang="ko-KR" sz="850" b="0" dirty="0" smtClean="0">
                          <a:latin typeface="+mn-ea"/>
                          <a:ea typeface="+mn-ea"/>
                        </a:rPr>
                        <a:t>5</a:t>
                      </a:r>
                      <a:r>
                        <a:rPr lang="ko-KR" altLang="en-US" sz="850" b="0" dirty="0" smtClean="0">
                          <a:latin typeface="+mn-ea"/>
                          <a:ea typeface="+mn-ea"/>
                        </a:rPr>
                        <a:t>단계에 도달하였을 때 </a:t>
                      </a:r>
                      <a:r>
                        <a:rPr lang="en-US" altLang="ko-KR" sz="850" b="0" baseline="0" dirty="0" smtClean="0">
                          <a:latin typeface="+mn-ea"/>
                          <a:ea typeface="+mn-ea"/>
                        </a:rPr>
                        <a:t> ‘</a:t>
                      </a:r>
                      <a:r>
                        <a:rPr lang="ko-KR" altLang="en-US" sz="850" b="0" baseline="0" dirty="0" err="1" smtClean="0">
                          <a:latin typeface="+mn-ea"/>
                          <a:ea typeface="+mn-ea"/>
                        </a:rPr>
                        <a:t>숲으로가기</a:t>
                      </a:r>
                      <a:r>
                        <a:rPr lang="en-US" altLang="ko-KR" sz="850" b="0" baseline="0" dirty="0" smtClean="0">
                          <a:latin typeface="+mn-ea"/>
                          <a:ea typeface="+mn-ea"/>
                        </a:rPr>
                        <a:t>’</a:t>
                      </a:r>
                      <a:r>
                        <a:rPr lang="ko-KR" altLang="en-US" sz="850" b="0" baseline="0" dirty="0" smtClean="0">
                          <a:latin typeface="+mn-ea"/>
                          <a:ea typeface="+mn-ea"/>
                        </a:rPr>
                        <a:t> 버튼이 </a:t>
                      </a:r>
                      <a:r>
                        <a:rPr lang="en-US" altLang="ko-KR" sz="850" b="0" baseline="0" dirty="0" smtClean="0">
                          <a:latin typeface="+mn-ea"/>
                          <a:ea typeface="+mn-ea"/>
                        </a:rPr>
                        <a:t>‘</a:t>
                      </a:r>
                      <a:r>
                        <a:rPr lang="ko-KR" altLang="en-US" sz="850" b="0" baseline="0" dirty="0" smtClean="0">
                          <a:latin typeface="+mn-ea"/>
                          <a:ea typeface="+mn-ea"/>
                        </a:rPr>
                        <a:t>숲에 나무심기</a:t>
                      </a:r>
                      <a:r>
                        <a:rPr lang="en-US" altLang="ko-KR" sz="850" b="0" baseline="0" dirty="0" smtClean="0">
                          <a:latin typeface="+mn-ea"/>
                          <a:ea typeface="+mn-ea"/>
                        </a:rPr>
                        <a:t>’</a:t>
                      </a:r>
                      <a:r>
                        <a:rPr lang="ko-KR" altLang="en-US" sz="850" b="0" baseline="0" dirty="0" smtClean="0">
                          <a:latin typeface="+mn-ea"/>
                          <a:ea typeface="+mn-ea"/>
                        </a:rPr>
                        <a:t>로 변경됨</a:t>
                      </a:r>
                      <a:endParaRPr lang="en-US" altLang="ko-KR" sz="850" b="0" baseline="0" dirty="0" smtClean="0">
                        <a:latin typeface="+mn-ea"/>
                        <a:ea typeface="+mn-ea"/>
                      </a:endParaRPr>
                    </a:p>
                    <a:p>
                      <a:pPr marL="171450" indent="-171450" algn="just" latinLnBrk="1">
                        <a:lnSpc>
                          <a:spcPct val="120000"/>
                        </a:lnSpc>
                        <a:buFontTx/>
                        <a:buChar char="-"/>
                      </a:pPr>
                      <a:r>
                        <a:rPr lang="en-US" altLang="ko-KR" sz="850" b="0" baseline="0" dirty="0" smtClean="0">
                          <a:latin typeface="+mn-ea"/>
                          <a:ea typeface="+mn-ea"/>
                        </a:rPr>
                        <a:t>‘</a:t>
                      </a:r>
                      <a:r>
                        <a:rPr lang="ko-KR" altLang="en-US" sz="850" b="0" baseline="0" dirty="0" smtClean="0">
                          <a:latin typeface="+mn-ea"/>
                          <a:ea typeface="+mn-ea"/>
                        </a:rPr>
                        <a:t>숲에 나무심기</a:t>
                      </a:r>
                      <a:r>
                        <a:rPr lang="en-US" altLang="ko-KR" sz="850" b="0" baseline="0" dirty="0" smtClean="0">
                          <a:latin typeface="+mn-ea"/>
                          <a:ea typeface="+mn-ea"/>
                        </a:rPr>
                        <a:t>‘ </a:t>
                      </a:r>
                      <a:r>
                        <a:rPr lang="ko-KR" altLang="en-US" sz="850" b="0" baseline="0" dirty="0" smtClean="0">
                          <a:latin typeface="+mn-ea"/>
                          <a:ea typeface="+mn-ea"/>
                        </a:rPr>
                        <a:t>버튼 </a:t>
                      </a:r>
                      <a:r>
                        <a:rPr lang="ko-KR" altLang="en-US" sz="850" b="0" baseline="0" dirty="0" err="1" smtClean="0">
                          <a:latin typeface="+mn-ea"/>
                          <a:ea typeface="+mn-ea"/>
                        </a:rPr>
                        <a:t>클릭시</a:t>
                      </a:r>
                      <a:r>
                        <a:rPr lang="ko-KR" altLang="en-US" sz="850" b="0" baseline="0" dirty="0" smtClean="0">
                          <a:latin typeface="+mn-ea"/>
                          <a:ea typeface="+mn-ea"/>
                        </a:rPr>
                        <a:t> 숲으로 이동되며 식물이 </a:t>
                      </a:r>
                      <a:r>
                        <a:rPr lang="en-US" altLang="ko-KR" sz="850" b="0" baseline="0" dirty="0" smtClean="0">
                          <a:latin typeface="+mn-ea"/>
                          <a:ea typeface="+mn-ea"/>
                        </a:rPr>
                        <a:t>5</a:t>
                      </a:r>
                      <a:r>
                        <a:rPr lang="ko-KR" altLang="en-US" sz="850" b="0" baseline="0" dirty="0" smtClean="0">
                          <a:latin typeface="+mn-ea"/>
                          <a:ea typeface="+mn-ea"/>
                        </a:rPr>
                        <a:t>단계 이미지가 숲의 임의의 장소에 등장함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2" name="그림 11"/>
          <p:cNvPicPr>
            <a:picLocks noChangeAspect="1"/>
          </p:cNvPicPr>
          <p:nvPr/>
        </p:nvPicPr>
        <p:blipFill>
          <a:blip r:embed="rId2"/>
          <a:stretch>
            <a:fillRect/>
          </a:stretch>
        </p:blipFill>
        <p:spPr>
          <a:xfrm>
            <a:off x="4057528" y="692696"/>
            <a:ext cx="3429000" cy="6096000"/>
          </a:xfrm>
          <a:prstGeom prst="rect">
            <a:avLst/>
          </a:prstGeom>
        </p:spPr>
      </p:pic>
      <p:pic>
        <p:nvPicPr>
          <p:cNvPr id="19" name="그림 18"/>
          <p:cNvPicPr>
            <a:picLocks noChangeAspect="1"/>
          </p:cNvPicPr>
          <p:nvPr/>
        </p:nvPicPr>
        <p:blipFill>
          <a:blip r:embed="rId3"/>
          <a:stretch>
            <a:fillRect/>
          </a:stretch>
        </p:blipFill>
        <p:spPr>
          <a:xfrm>
            <a:off x="335387" y="692696"/>
            <a:ext cx="3429000" cy="6096000"/>
          </a:xfrm>
          <a:prstGeom prst="rect">
            <a:avLst/>
          </a:prstGeom>
        </p:spPr>
      </p:pic>
      <p:sp>
        <p:nvSpPr>
          <p:cNvPr id="13" name="직사각형 12"/>
          <p:cNvSpPr/>
          <p:nvPr/>
        </p:nvSpPr>
        <p:spPr>
          <a:xfrm>
            <a:off x="348919"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4078877"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8877"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7" name="직사각형 16"/>
          <p:cNvSpPr/>
          <p:nvPr/>
        </p:nvSpPr>
        <p:spPr>
          <a:xfrm>
            <a:off x="365052"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1483147"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5038128"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911424"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1" name="직사각형 20"/>
          <p:cNvSpPr/>
          <p:nvPr/>
        </p:nvSpPr>
        <p:spPr>
          <a:xfrm>
            <a:off x="4655840"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1008312"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3" name="직사각형 22"/>
          <p:cNvSpPr/>
          <p:nvPr/>
        </p:nvSpPr>
        <p:spPr>
          <a:xfrm>
            <a:off x="1008312"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4" name="직사각형 23"/>
          <p:cNvSpPr/>
          <p:nvPr/>
        </p:nvSpPr>
        <p:spPr>
          <a:xfrm>
            <a:off x="4752728"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5" name="직사각형 24"/>
          <p:cNvSpPr/>
          <p:nvPr/>
        </p:nvSpPr>
        <p:spPr>
          <a:xfrm>
            <a:off x="4752728"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TextBox 25"/>
          <p:cNvSpPr txBox="1"/>
          <p:nvPr/>
        </p:nvSpPr>
        <p:spPr>
          <a:xfrm>
            <a:off x="303926" y="410180"/>
            <a:ext cx="327179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나무 성장 중</a:t>
            </a:r>
            <a:endParaRPr lang="ko-KR" altLang="en-US" sz="1000" dirty="0">
              <a:solidFill>
                <a:srgbClr val="FF0000"/>
              </a:solidFill>
            </a:endParaRPr>
          </a:p>
        </p:txBody>
      </p:sp>
      <p:sp>
        <p:nvSpPr>
          <p:cNvPr id="27" name="TextBox 26"/>
          <p:cNvSpPr txBox="1"/>
          <p:nvPr/>
        </p:nvSpPr>
        <p:spPr>
          <a:xfrm>
            <a:off x="3960640" y="410179"/>
            <a:ext cx="3143472"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숲에 나무심기 버튼 활성화</a:t>
            </a:r>
            <a:endParaRPr lang="ko-KR" altLang="en-US" sz="1000" dirty="0">
              <a:solidFill>
                <a:srgbClr val="FF0000"/>
              </a:solidFill>
            </a:endParaRPr>
          </a:p>
        </p:txBody>
      </p:sp>
    </p:spTree>
    <p:extLst>
      <p:ext uri="{BB962C8B-B14F-4D97-AF65-F5344CB8AC3E}">
        <p14:creationId xmlns:p14="http://schemas.microsoft.com/office/powerpoint/2010/main" val="8109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게이미피케이션</a:t>
            </a:r>
            <a:r>
              <a:rPr lang="ko-KR" altLang="en-US" dirty="0" smtClean="0"/>
              <a:t> </a:t>
            </a:r>
            <a:r>
              <a:rPr lang="en-US" altLang="ko-KR" dirty="0" smtClean="0"/>
              <a:t>– </a:t>
            </a:r>
            <a:r>
              <a:rPr lang="ko-KR" altLang="en-US" dirty="0" err="1" smtClean="0"/>
              <a:t>사용자숲</a:t>
            </a:r>
            <a:r>
              <a:rPr lang="en-US" altLang="ko-KR" dirty="0" smtClean="0"/>
              <a:t>(005-01)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7973705"/>
              </p:ext>
            </p:extLst>
          </p:nvPr>
        </p:nvGraphicFramePr>
        <p:xfrm>
          <a:off x="8688288" y="476672"/>
          <a:ext cx="3384376" cy="549644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숲 나가기</a:t>
                      </a:r>
                      <a:endParaRPr lang="en-US" altLang="ko-KR" sz="850" dirty="0" smtClean="0"/>
                    </a:p>
                    <a:p>
                      <a:pPr marL="171450" indent="-171450">
                        <a:buFontTx/>
                        <a:buChar char="-"/>
                      </a:pPr>
                      <a:r>
                        <a:rPr lang="ko-KR" altLang="en-US" sz="850" dirty="0" smtClean="0"/>
                        <a:t>직전페이지인 </a:t>
                      </a:r>
                      <a:r>
                        <a:rPr lang="en-US" altLang="ko-KR" sz="850" dirty="0" smtClean="0"/>
                        <a:t>(</a:t>
                      </a:r>
                      <a:r>
                        <a:rPr lang="ko-KR" altLang="en-US" sz="850" dirty="0" err="1" smtClean="0"/>
                        <a:t>게이미피케이션</a:t>
                      </a:r>
                      <a:r>
                        <a:rPr lang="ko-KR" altLang="en-US" sz="850" dirty="0" smtClean="0"/>
                        <a:t> </a:t>
                      </a:r>
                      <a:r>
                        <a:rPr lang="en-US" altLang="ko-KR" sz="850" dirty="0" smtClean="0"/>
                        <a:t>– </a:t>
                      </a:r>
                      <a:r>
                        <a:rPr lang="ko-KR" altLang="en-US" sz="850" dirty="0" smtClean="0"/>
                        <a:t>성장 페이지</a:t>
                      </a:r>
                      <a:r>
                        <a:rPr lang="en-US" altLang="ko-KR" sz="850" dirty="0" smtClean="0"/>
                        <a:t>)</a:t>
                      </a:r>
                      <a:r>
                        <a:rPr lang="ko-KR" altLang="en-US" sz="850" dirty="0" smtClean="0"/>
                        <a:t>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꾸미기 식물</a:t>
                      </a:r>
                      <a:endParaRPr lang="en-US" altLang="ko-KR" sz="850" dirty="0" smtClean="0"/>
                    </a:p>
                    <a:p>
                      <a:pPr marL="171450" indent="-171450">
                        <a:buFontTx/>
                        <a:buChar char="-"/>
                      </a:pPr>
                      <a:r>
                        <a:rPr lang="ko-KR" altLang="en-US" sz="850" baseline="0" dirty="0" err="1" smtClean="0"/>
                        <a:t>인벤토리에서</a:t>
                      </a:r>
                      <a:r>
                        <a:rPr lang="ko-KR" altLang="en-US" sz="850" baseline="0" dirty="0" smtClean="0"/>
                        <a:t> 선택되어 숲에 꾸며진 식물</a:t>
                      </a:r>
                      <a:endParaRPr lang="en-US" altLang="ko-KR" sz="850" baseline="0" dirty="0" smtClean="0"/>
                    </a:p>
                    <a:p>
                      <a:pPr marL="171450" indent="-171450">
                        <a:buFontTx/>
                        <a:buChar char="-"/>
                      </a:pPr>
                      <a:r>
                        <a:rPr lang="ko-KR" altLang="en-US" sz="850" baseline="0" dirty="0" smtClean="0"/>
                        <a:t>꾹 누르면 편집화면으로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인벤토리</a:t>
                      </a:r>
                      <a:r>
                        <a:rPr lang="ko-KR" altLang="en-US" sz="850" dirty="0" smtClean="0"/>
                        <a:t> 버튼</a:t>
                      </a:r>
                      <a:endParaRPr lang="en-US" altLang="ko-KR" sz="850" dirty="0" smtClean="0"/>
                    </a:p>
                    <a:p>
                      <a:pPr marL="171450" indent="-171450">
                        <a:buFontTx/>
                        <a:buChar char="-"/>
                      </a:pPr>
                      <a:r>
                        <a:rPr lang="ko-KR" altLang="en-US" sz="850" baseline="0" dirty="0" err="1" smtClean="0"/>
                        <a:t>클릭시</a:t>
                      </a:r>
                      <a:r>
                        <a:rPr lang="ko-KR" altLang="en-US" sz="850" baseline="0" dirty="0" smtClean="0"/>
                        <a:t> </a:t>
                      </a:r>
                      <a:r>
                        <a:rPr lang="ko-KR" altLang="en-US" sz="850" baseline="0" dirty="0" err="1" smtClean="0"/>
                        <a:t>인벤토리화면으로</a:t>
                      </a:r>
                      <a:r>
                        <a:rPr lang="ko-KR" altLang="en-US" sz="850" baseline="0" dirty="0" smtClean="0"/>
                        <a:t> 전환</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인벤토리</a:t>
                      </a:r>
                      <a:r>
                        <a:rPr kumimoji="1" lang="ko-KR" altLang="en-US" sz="850" dirty="0" smtClean="0">
                          <a:solidFill>
                            <a:schemeClr val="tx1"/>
                          </a:solidFill>
                          <a:latin typeface="+mn-ea"/>
                        </a:rPr>
                        <a:t> 나가기</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ko-KR" altLang="en-US" sz="850" dirty="0" err="1" smtClean="0">
                          <a:solidFill>
                            <a:schemeClr val="tx1"/>
                          </a:solidFill>
                          <a:latin typeface="+mn-ea"/>
                        </a:rPr>
                        <a:t>숲화면으로</a:t>
                      </a:r>
                      <a:r>
                        <a:rPr kumimoji="1" lang="ko-KR" altLang="en-US" sz="850" dirty="0" smtClean="0">
                          <a:solidFill>
                            <a:schemeClr val="tx1"/>
                          </a:solidFill>
                          <a:latin typeface="+mn-ea"/>
                        </a:rPr>
                        <a:t>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인벤토리</a:t>
                      </a:r>
                      <a:r>
                        <a:rPr lang="ko-KR" altLang="en-US" sz="850" b="0" dirty="0" smtClean="0">
                          <a:latin typeface="+mn-ea"/>
                          <a:ea typeface="+mn-ea"/>
                        </a:rPr>
                        <a:t> </a:t>
                      </a:r>
                      <a:r>
                        <a:rPr lang="en-US" altLang="ko-KR" sz="850" b="0" dirty="0" smtClean="0">
                          <a:latin typeface="+mn-ea"/>
                          <a:ea typeface="+mn-ea"/>
                        </a:rPr>
                        <a:t>ALL</a:t>
                      </a:r>
                    </a:p>
                    <a:p>
                      <a:pPr marL="171450" indent="-171450" algn="just" latinLnBrk="1">
                        <a:lnSpc>
                          <a:spcPct val="120000"/>
                        </a:lnSpc>
                        <a:buFontTx/>
                        <a:buChar char="-"/>
                      </a:pPr>
                      <a:r>
                        <a:rPr lang="ko-KR" altLang="en-US" sz="850" b="0" baseline="0" dirty="0" err="1" smtClean="0">
                          <a:latin typeface="+mn-ea"/>
                          <a:ea typeface="+mn-ea"/>
                        </a:rPr>
                        <a:t>인벤토리</a:t>
                      </a:r>
                      <a:r>
                        <a:rPr lang="ko-KR" altLang="en-US" sz="850" b="0" baseline="0" dirty="0" smtClean="0">
                          <a:latin typeface="+mn-ea"/>
                          <a:ea typeface="+mn-ea"/>
                        </a:rPr>
                        <a:t> 탭의 디폴트</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해당 탭이 </a:t>
                      </a:r>
                      <a:r>
                        <a:rPr lang="ko-KR" altLang="en-US" sz="850" b="0" baseline="0" dirty="0" err="1" smtClean="0">
                          <a:latin typeface="+mn-ea"/>
                          <a:ea typeface="+mn-ea"/>
                        </a:rPr>
                        <a:t>선택되었을때</a:t>
                      </a:r>
                      <a:r>
                        <a:rPr lang="ko-KR" altLang="en-US" sz="850" b="0" baseline="0" dirty="0" smtClean="0">
                          <a:latin typeface="+mn-ea"/>
                          <a:ea typeface="+mn-ea"/>
                        </a:rPr>
                        <a:t> </a:t>
                      </a:r>
                      <a:r>
                        <a:rPr lang="ko-KR" altLang="en-US" sz="850" b="0" baseline="0" dirty="0" err="1" smtClean="0">
                          <a:latin typeface="+mn-ea"/>
                          <a:ea typeface="+mn-ea"/>
                        </a:rPr>
                        <a:t>인벤토리에</a:t>
                      </a:r>
                      <a:r>
                        <a:rPr lang="ko-KR" altLang="en-US" sz="850" b="0" baseline="0" dirty="0" smtClean="0">
                          <a:latin typeface="+mn-ea"/>
                          <a:ea typeface="+mn-ea"/>
                        </a:rPr>
                        <a:t> 들어있는 모든 식물을 보여줌</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인벤토리</a:t>
                      </a:r>
                      <a:r>
                        <a:rPr lang="ko-KR" altLang="en-US" sz="850" b="0" dirty="0" smtClean="0">
                          <a:latin typeface="+mn-ea"/>
                          <a:ea typeface="+mn-ea"/>
                        </a:rPr>
                        <a:t> 나무</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a:t>
                      </a:r>
                      <a:r>
                        <a:rPr lang="ko-KR" altLang="en-US" sz="850" b="0" dirty="0" err="1" smtClean="0">
                          <a:latin typeface="+mn-ea"/>
                          <a:ea typeface="+mn-ea"/>
                        </a:rPr>
                        <a:t>인벤토리에</a:t>
                      </a:r>
                      <a:r>
                        <a:rPr lang="ko-KR" altLang="en-US" sz="850" b="0" baseline="0" dirty="0" smtClean="0">
                          <a:latin typeface="+mn-ea"/>
                          <a:ea typeface="+mn-ea"/>
                        </a:rPr>
                        <a:t> 들어있는 나무 식물을 모두 보여줌</a:t>
                      </a:r>
                      <a:endParaRPr lang="en-US" altLang="ko-KR" sz="850" b="0" baseline="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인벤토리</a:t>
                      </a:r>
                      <a:r>
                        <a:rPr lang="ko-KR" altLang="en-US" sz="850" b="0" dirty="0" smtClean="0">
                          <a:latin typeface="+mn-ea"/>
                          <a:ea typeface="+mn-ea"/>
                        </a:rPr>
                        <a:t> 꽃</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a:t>
                      </a:r>
                      <a:r>
                        <a:rPr lang="ko-KR" altLang="en-US" sz="850" b="0" dirty="0" err="1" smtClean="0">
                          <a:latin typeface="+mn-ea"/>
                          <a:ea typeface="+mn-ea"/>
                        </a:rPr>
                        <a:t>인벤토리에</a:t>
                      </a:r>
                      <a:r>
                        <a:rPr lang="ko-KR" altLang="en-US" sz="850" b="0" dirty="0" smtClean="0">
                          <a:latin typeface="+mn-ea"/>
                          <a:ea typeface="+mn-ea"/>
                        </a:rPr>
                        <a:t> 들어있는 꽃 식물을 모두 보여줌</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인벤토리</a:t>
                      </a:r>
                      <a:r>
                        <a:rPr lang="ko-KR" altLang="en-US" sz="850" b="0" dirty="0" smtClean="0">
                          <a:latin typeface="+mn-ea"/>
                          <a:ea typeface="+mn-ea"/>
                        </a:rPr>
                        <a:t>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해당 탭에 있는 리스트를 이미지와 각각 가지고 있는 개수를 보여줌</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어떤 식물의 개수 </a:t>
                      </a:r>
                      <a:r>
                        <a:rPr lang="en-US" altLang="ko-KR" sz="850" b="0" dirty="0" smtClean="0">
                          <a:latin typeface="+mn-ea"/>
                          <a:ea typeface="+mn-ea"/>
                        </a:rPr>
                        <a:t>0</a:t>
                      </a:r>
                      <a:r>
                        <a:rPr lang="ko-KR" altLang="en-US" sz="850" b="0" dirty="0" smtClean="0">
                          <a:latin typeface="+mn-ea"/>
                          <a:ea typeface="+mn-ea"/>
                        </a:rPr>
                        <a:t>개를 가지고 있을 경우 그 식물은 </a:t>
                      </a:r>
                      <a:r>
                        <a:rPr lang="ko-KR" altLang="en-US" sz="850" b="0" dirty="0" err="1" smtClean="0">
                          <a:latin typeface="+mn-ea"/>
                          <a:ea typeface="+mn-ea"/>
                        </a:rPr>
                        <a:t>인벤토리에</a:t>
                      </a:r>
                      <a:r>
                        <a:rPr lang="ko-KR" altLang="en-US" sz="850" b="0" dirty="0" smtClean="0">
                          <a:latin typeface="+mn-ea"/>
                          <a:ea typeface="+mn-ea"/>
                        </a:rPr>
                        <a:t> 존재하지 않음</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해당 탭에 해당하는 식물이 없을 경우 </a:t>
                      </a:r>
                      <a:r>
                        <a:rPr lang="en-US" altLang="ko-KR" sz="850" b="0" dirty="0" smtClean="0">
                          <a:latin typeface="+mn-ea"/>
                          <a:ea typeface="+mn-ea"/>
                        </a:rPr>
                        <a:t>‘</a:t>
                      </a:r>
                      <a:r>
                        <a:rPr lang="ko-KR" altLang="en-US" sz="850" b="0" dirty="0" err="1" smtClean="0">
                          <a:latin typeface="+mn-ea"/>
                          <a:ea typeface="+mn-ea"/>
                        </a:rPr>
                        <a:t>인벤토리가</a:t>
                      </a:r>
                      <a:r>
                        <a:rPr lang="ko-KR" altLang="en-US" sz="850" b="0" dirty="0" smtClean="0">
                          <a:latin typeface="+mn-ea"/>
                          <a:ea typeface="+mn-ea"/>
                        </a:rPr>
                        <a:t> 비었습니다</a:t>
                      </a:r>
                      <a:r>
                        <a:rPr lang="en-US" altLang="ko-KR" sz="850" b="0" dirty="0" smtClean="0">
                          <a:latin typeface="+mn-ea"/>
                          <a:ea typeface="+mn-ea"/>
                        </a:rPr>
                        <a:t>＇</a:t>
                      </a:r>
                      <a:r>
                        <a:rPr lang="ko-KR" altLang="en-US" sz="850" b="0" dirty="0" smtClean="0">
                          <a:latin typeface="+mn-ea"/>
                          <a:ea typeface="+mn-ea"/>
                        </a:rPr>
                        <a:t>문구 노출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9" name="그림 8"/>
          <p:cNvPicPr>
            <a:picLocks noChangeAspect="1"/>
          </p:cNvPicPr>
          <p:nvPr/>
        </p:nvPicPr>
        <p:blipFill>
          <a:blip r:embed="rId2"/>
          <a:stretch>
            <a:fillRect/>
          </a:stretch>
        </p:blipFill>
        <p:spPr>
          <a:xfrm>
            <a:off x="3953225" y="637468"/>
            <a:ext cx="3429000" cy="6096000"/>
          </a:xfrm>
          <a:prstGeom prst="rect">
            <a:avLst/>
          </a:prstGeom>
        </p:spPr>
      </p:pic>
      <p:pic>
        <p:nvPicPr>
          <p:cNvPr id="10" name="그림 9"/>
          <p:cNvPicPr>
            <a:picLocks noChangeAspect="1"/>
          </p:cNvPicPr>
          <p:nvPr/>
        </p:nvPicPr>
        <p:blipFill>
          <a:blip r:embed="rId3"/>
          <a:stretch>
            <a:fillRect/>
          </a:stretch>
        </p:blipFill>
        <p:spPr>
          <a:xfrm>
            <a:off x="296451" y="637468"/>
            <a:ext cx="3429000" cy="6096000"/>
          </a:xfrm>
          <a:prstGeom prst="rect">
            <a:avLst/>
          </a:prstGeom>
        </p:spPr>
      </p:pic>
      <p:sp>
        <p:nvSpPr>
          <p:cNvPr id="13" name="직사각형 12"/>
          <p:cNvSpPr/>
          <p:nvPr/>
        </p:nvSpPr>
        <p:spPr>
          <a:xfrm>
            <a:off x="392891" y="9721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5570837" y="13129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5" name="직사각형 14"/>
          <p:cNvSpPr/>
          <p:nvPr/>
        </p:nvSpPr>
        <p:spPr>
          <a:xfrm>
            <a:off x="6521641" y="13129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17" name="직사각형 16"/>
          <p:cNvSpPr/>
          <p:nvPr/>
        </p:nvSpPr>
        <p:spPr>
          <a:xfrm>
            <a:off x="759993" y="21050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6048610" y="131641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2" name="직사각형 21"/>
          <p:cNvSpPr/>
          <p:nvPr/>
        </p:nvSpPr>
        <p:spPr>
          <a:xfrm>
            <a:off x="6792335"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3" name="직사각형 22"/>
          <p:cNvSpPr/>
          <p:nvPr/>
        </p:nvSpPr>
        <p:spPr>
          <a:xfrm>
            <a:off x="4252880" y="180726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8</a:t>
            </a:r>
            <a:endParaRPr lang="ko-KR" altLang="en-US" sz="1100" dirty="0"/>
          </a:p>
        </p:txBody>
      </p:sp>
      <p:sp>
        <p:nvSpPr>
          <p:cNvPr id="25" name="직사각형 24"/>
          <p:cNvSpPr/>
          <p:nvPr/>
        </p:nvSpPr>
        <p:spPr>
          <a:xfrm>
            <a:off x="3064249" y="61374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TextBox 17"/>
          <p:cNvSpPr txBox="1"/>
          <p:nvPr/>
        </p:nvSpPr>
        <p:spPr>
          <a:xfrm>
            <a:off x="3992672" y="360469"/>
            <a:ext cx="3624741" cy="276999"/>
          </a:xfrm>
          <a:prstGeom prst="rect">
            <a:avLst/>
          </a:prstGeom>
          <a:noFill/>
        </p:spPr>
        <p:txBody>
          <a:bodyPr wrap="square" rtlCol="0">
            <a:spAutoFit/>
          </a:bodyPr>
          <a:lstStyle/>
          <a:p>
            <a:r>
              <a:rPr lang="en-US" altLang="ko-KR" sz="1200" dirty="0">
                <a:solidFill>
                  <a:srgbClr val="FF0000"/>
                </a:solidFill>
              </a:rPr>
              <a:t>005 - 01 - 01 </a:t>
            </a:r>
            <a:r>
              <a:rPr lang="ko-KR" altLang="en-US" sz="1200" dirty="0" err="1">
                <a:solidFill>
                  <a:srgbClr val="FF0000"/>
                </a:solidFill>
              </a:rPr>
              <a:t>사용자숲</a:t>
            </a:r>
            <a:r>
              <a:rPr lang="en-US" altLang="ko-KR" sz="1200" dirty="0">
                <a:solidFill>
                  <a:srgbClr val="FF0000"/>
                </a:solidFill>
              </a:rPr>
              <a:t>_</a:t>
            </a:r>
            <a:r>
              <a:rPr lang="ko-KR" altLang="en-US" sz="1200" dirty="0" err="1">
                <a:solidFill>
                  <a:srgbClr val="FF0000"/>
                </a:solidFill>
              </a:rPr>
              <a:t>아이템창</a:t>
            </a:r>
            <a:endParaRPr lang="ko-KR" altLang="en-US" sz="1200" dirty="0">
              <a:solidFill>
                <a:srgbClr val="FF0000"/>
              </a:solidFill>
            </a:endParaRPr>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005 - 01 </a:t>
            </a:r>
            <a:r>
              <a:rPr lang="ko-KR" altLang="en-US" sz="1200" dirty="0">
                <a:solidFill>
                  <a:srgbClr val="FF0000"/>
                </a:solidFill>
              </a:rPr>
              <a:t>사용자 숲</a:t>
            </a:r>
            <a:endParaRPr lang="ko-KR" altLang="en-US" sz="1200" dirty="0">
              <a:solidFill>
                <a:srgbClr val="FF0000"/>
              </a:solidFill>
            </a:endParaRPr>
          </a:p>
        </p:txBody>
      </p:sp>
    </p:spTree>
    <p:extLst>
      <p:ext uri="{BB962C8B-B14F-4D97-AF65-F5344CB8AC3E}">
        <p14:creationId xmlns:p14="http://schemas.microsoft.com/office/powerpoint/2010/main" val="424109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r>
              <a:rPr lang="en-US" altLang="ko-KR" dirty="0" smtClean="0"/>
              <a:t>(003)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75883789"/>
              </p:ext>
            </p:extLst>
          </p:nvPr>
        </p:nvGraphicFramePr>
        <p:xfrm>
          <a:off x="8673661" y="331773"/>
          <a:ext cx="3384376" cy="645816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구글 로그인</a:t>
                      </a:r>
                      <a:endParaRPr lang="en-US" altLang="ko-KR" sz="850" dirty="0" smtClean="0"/>
                    </a:p>
                    <a:p>
                      <a:pPr marL="171450" indent="-171450">
                        <a:buFontTx/>
                        <a:buChar char="-"/>
                      </a:pPr>
                      <a:r>
                        <a:rPr lang="ko-KR" altLang="en-US" sz="850" dirty="0" err="1" smtClean="0"/>
                        <a:t>클릭시</a:t>
                      </a:r>
                      <a:r>
                        <a:rPr lang="ko-KR" altLang="en-US" sz="850" dirty="0" smtClean="0"/>
                        <a:t> 구글의 로그인</a:t>
                      </a:r>
                      <a:r>
                        <a:rPr lang="ko-KR" altLang="en-US" sz="850" baseline="0" dirty="0" smtClean="0"/>
                        <a:t> 페이지로 전환</a:t>
                      </a:r>
                      <a:endParaRPr lang="en-US" altLang="ko-KR" sz="850" baseline="0" dirty="0" smtClean="0"/>
                    </a:p>
                    <a:p>
                      <a:pPr marL="171450" indent="-171450">
                        <a:buFontTx/>
                        <a:buChar char="-"/>
                      </a:pPr>
                      <a:r>
                        <a:rPr lang="ko-KR" altLang="en-US" sz="850" baseline="0" dirty="0" smtClean="0"/>
                        <a:t>구글 로그인 </a:t>
                      </a:r>
                      <a:r>
                        <a:rPr lang="ko-KR" altLang="en-US" sz="850" baseline="0" dirty="0" err="1" smtClean="0"/>
                        <a:t>성공시</a:t>
                      </a:r>
                      <a:r>
                        <a:rPr lang="ko-KR" altLang="en-US" sz="850" baseline="0" dirty="0" smtClean="0"/>
                        <a:t> 회원가입 페이지로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나가기</a:t>
                      </a:r>
                      <a:endParaRPr lang="en-US" altLang="ko-KR" sz="850" dirty="0" smtClean="0"/>
                    </a:p>
                    <a:p>
                      <a:pPr marL="171450" indent="-171450">
                        <a:buFontTx/>
                        <a:buChar char="-"/>
                      </a:pPr>
                      <a:r>
                        <a:rPr lang="ko-KR" altLang="en-US" sz="850" dirty="0" err="1" smtClean="0"/>
                        <a:t>클릭시</a:t>
                      </a:r>
                      <a:r>
                        <a:rPr lang="ko-KR" altLang="en-US" sz="850" dirty="0" smtClean="0"/>
                        <a:t> 구글 </a:t>
                      </a:r>
                      <a:r>
                        <a:rPr lang="ko-KR" altLang="en-US" sz="850" dirty="0" err="1" smtClean="0"/>
                        <a:t>로그인이</a:t>
                      </a:r>
                      <a:r>
                        <a:rPr lang="ko-KR" altLang="en-US" sz="850" dirty="0" smtClean="0"/>
                        <a:t> 해제되고 로그인 페이지로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이메일</a:t>
                      </a:r>
                      <a:endParaRPr lang="en-US" altLang="ko-KR" sz="850" dirty="0" smtClean="0"/>
                    </a:p>
                    <a:p>
                      <a:pPr marL="171450" indent="-171450">
                        <a:buFontTx/>
                        <a:buChar char="-"/>
                      </a:pPr>
                      <a:r>
                        <a:rPr lang="ko-KR" altLang="en-US" sz="850" dirty="0" err="1" smtClean="0"/>
                        <a:t>로그인된</a:t>
                      </a:r>
                      <a:r>
                        <a:rPr lang="ko-KR" altLang="en-US" sz="850" dirty="0" smtClean="0"/>
                        <a:t> 구글 이메일주소가 자동 기록</a:t>
                      </a:r>
                      <a:endParaRPr lang="en-US" altLang="ko-KR" sz="850" dirty="0" smtClean="0"/>
                    </a:p>
                    <a:p>
                      <a:pPr marL="171450" indent="-171450">
                        <a:buFontTx/>
                        <a:buChar char="-"/>
                      </a:pPr>
                      <a:r>
                        <a:rPr lang="en-US" altLang="ko-KR" sz="850" dirty="0" smtClean="0"/>
                        <a:t>Read</a:t>
                      </a:r>
                      <a:r>
                        <a:rPr lang="en-US" altLang="ko-KR" sz="850" baseline="0" dirty="0" smtClean="0"/>
                        <a:t> only</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닉네임</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로그인된</a:t>
                      </a:r>
                      <a:r>
                        <a:rPr kumimoji="1" lang="ko-KR" altLang="en-US" sz="850" dirty="0" smtClean="0">
                          <a:solidFill>
                            <a:schemeClr val="tx1"/>
                          </a:solidFill>
                          <a:latin typeface="+mn-ea"/>
                        </a:rPr>
                        <a:t> 구글 이메일주소가 디폴트</a:t>
                      </a:r>
                      <a:r>
                        <a:rPr kumimoji="1" lang="en-US" altLang="ko-KR" sz="850" dirty="0" smtClean="0">
                          <a:solidFill>
                            <a:schemeClr val="tx1"/>
                          </a:solidFill>
                          <a:latin typeface="+mn-ea"/>
                        </a:rPr>
                        <a:t>(</a:t>
                      </a:r>
                      <a:r>
                        <a:rPr kumimoji="1" lang="ko-KR" altLang="en-US" sz="850" dirty="0" smtClean="0">
                          <a:solidFill>
                            <a:schemeClr val="tx1"/>
                          </a:solidFill>
                          <a:latin typeface="+mn-ea"/>
                        </a:rPr>
                        <a:t>회색 글씨</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적혀있던 구글 이메일주소가 사라지고 새로 기입하도록 커서 생김</a:t>
                      </a:r>
                      <a:r>
                        <a:rPr kumimoji="1" lang="en-US" altLang="ko-KR" sz="850" dirty="0" smtClean="0">
                          <a:solidFill>
                            <a:schemeClr val="tx1"/>
                          </a:solidFill>
                          <a:latin typeface="+mn-ea"/>
                        </a:rPr>
                        <a:t>, </a:t>
                      </a:r>
                      <a:r>
                        <a:rPr kumimoji="1" lang="ko-KR" altLang="en-US" sz="850" dirty="0" smtClean="0">
                          <a:solidFill>
                            <a:schemeClr val="tx1"/>
                          </a:solidFill>
                          <a:latin typeface="+mn-ea"/>
                        </a:rPr>
                        <a:t>키보드 노출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새로 기입 중 아무것도 기입하지 않고 다른 곳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디폴트인 </a:t>
                      </a:r>
                      <a:r>
                        <a:rPr kumimoji="1" lang="ko-KR" altLang="en-US" sz="850" dirty="0" err="1" smtClean="0">
                          <a:solidFill>
                            <a:schemeClr val="tx1"/>
                          </a:solidFill>
                          <a:latin typeface="+mn-ea"/>
                        </a:rPr>
                        <a:t>로그인된</a:t>
                      </a:r>
                      <a:r>
                        <a:rPr kumimoji="1" lang="ko-KR" altLang="en-US" sz="850" dirty="0" smtClean="0">
                          <a:solidFill>
                            <a:schemeClr val="tx1"/>
                          </a:solidFill>
                          <a:latin typeface="+mn-ea"/>
                        </a:rPr>
                        <a:t> 구글 이메일주소가 다시 등장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생년월일</a:t>
                      </a:r>
                      <a:endParaRPr lang="en-US" altLang="ko-KR" sz="850" b="0" dirty="0" smtClean="0">
                        <a:latin typeface="+mn-ea"/>
                        <a:ea typeface="+mn-ea"/>
                      </a:endParaRPr>
                    </a:p>
                    <a:p>
                      <a:pPr marL="171450" indent="-171450" algn="just" latinLnBrk="1">
                        <a:lnSpc>
                          <a:spcPct val="120000"/>
                        </a:lnSpc>
                        <a:buFontTx/>
                        <a:buChar char="-"/>
                      </a:pPr>
                      <a:r>
                        <a:rPr lang="en-US" altLang="ko-KR" sz="850" b="0" baseline="0" dirty="0" smtClean="0">
                          <a:latin typeface="+mn-ea"/>
                          <a:ea typeface="+mn-ea"/>
                        </a:rPr>
                        <a:t>‘</a:t>
                      </a:r>
                      <a:r>
                        <a:rPr lang="ko-KR" altLang="en-US" sz="850" b="0" baseline="0" dirty="0" smtClean="0">
                          <a:latin typeface="+mn-ea"/>
                          <a:ea typeface="+mn-ea"/>
                        </a:rPr>
                        <a:t>생년월일</a:t>
                      </a:r>
                      <a:r>
                        <a:rPr lang="en-US" altLang="ko-KR" sz="850" b="0" baseline="0" dirty="0" smtClean="0">
                          <a:latin typeface="+mn-ea"/>
                          <a:ea typeface="+mn-ea"/>
                        </a:rPr>
                        <a:t>(8</a:t>
                      </a:r>
                      <a:r>
                        <a:rPr lang="ko-KR" altLang="en-US" sz="850" b="0" baseline="0" dirty="0" smtClean="0">
                          <a:latin typeface="+mn-ea"/>
                          <a:ea typeface="+mn-ea"/>
                        </a:rPr>
                        <a:t>자리</a:t>
                      </a:r>
                      <a:r>
                        <a:rPr lang="en-US" altLang="ko-KR" sz="850" b="0" baseline="0" dirty="0" smtClean="0">
                          <a:latin typeface="+mn-ea"/>
                          <a:ea typeface="+mn-ea"/>
                        </a:rPr>
                        <a:t>)’</a:t>
                      </a:r>
                      <a:r>
                        <a:rPr lang="ko-KR" altLang="en-US" sz="850" b="0" baseline="0" dirty="0" smtClean="0">
                          <a:latin typeface="+mn-ea"/>
                          <a:ea typeface="+mn-ea"/>
                        </a:rPr>
                        <a:t>가 디폴트</a:t>
                      </a:r>
                      <a:r>
                        <a:rPr lang="en-US" altLang="ko-KR" sz="850" b="0" baseline="0" dirty="0" smtClean="0">
                          <a:latin typeface="+mn-ea"/>
                          <a:ea typeface="+mn-ea"/>
                        </a:rPr>
                        <a:t>(</a:t>
                      </a:r>
                      <a:r>
                        <a:rPr lang="ko-KR" altLang="en-US" sz="850" b="0" baseline="0" dirty="0" err="1" smtClean="0">
                          <a:latin typeface="+mn-ea"/>
                          <a:ea typeface="+mn-ea"/>
                        </a:rPr>
                        <a:t>회색글씨</a:t>
                      </a:r>
                      <a:r>
                        <a:rPr lang="en-US" altLang="ko-KR" sz="850" b="0" baseline="0" dirty="0" smtClean="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적혀있던 문구가 사라지고 새로 기입하도록 커서 생김</a:t>
                      </a:r>
                      <a:r>
                        <a:rPr kumimoji="1" lang="en-US" altLang="ko-KR" sz="850" dirty="0" smtClean="0">
                          <a:solidFill>
                            <a:schemeClr val="tx1"/>
                          </a:solidFill>
                          <a:latin typeface="+mn-ea"/>
                        </a:rPr>
                        <a:t>, </a:t>
                      </a:r>
                      <a:r>
                        <a:rPr kumimoji="1" lang="ko-KR" altLang="en-US" sz="850" dirty="0" smtClean="0">
                          <a:solidFill>
                            <a:schemeClr val="tx1"/>
                          </a:solidFill>
                          <a:latin typeface="+mn-ea"/>
                        </a:rPr>
                        <a:t>키보드 노출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새로 기입 중 아무것도 기입하지 않고 다른 곳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디폴트 문구가 다시 등장</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숫자 </a:t>
                      </a:r>
                      <a:r>
                        <a:rPr kumimoji="1" lang="en-US" altLang="ko-KR" sz="850" dirty="0" smtClean="0">
                          <a:solidFill>
                            <a:schemeClr val="tx1"/>
                          </a:solidFill>
                          <a:latin typeface="+mn-ea"/>
                        </a:rPr>
                        <a:t>8</a:t>
                      </a:r>
                      <a:r>
                        <a:rPr kumimoji="1" lang="ko-KR" altLang="en-US" sz="850" dirty="0" smtClean="0">
                          <a:solidFill>
                            <a:schemeClr val="tx1"/>
                          </a:solidFill>
                          <a:latin typeface="+mn-ea"/>
                        </a:rPr>
                        <a:t>자리가 입력되어야지만</a:t>
                      </a:r>
                      <a:r>
                        <a:rPr kumimoji="1" lang="ko-KR" altLang="en-US" sz="850" baseline="0" dirty="0" smtClean="0">
                          <a:solidFill>
                            <a:schemeClr val="tx1"/>
                          </a:solidFill>
                          <a:latin typeface="+mn-ea"/>
                        </a:rPr>
                        <a:t> 정상적 입력</a:t>
                      </a:r>
                      <a:endParaRPr kumimoji="1" lang="ko-KR" altLang="en-US"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성별</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여성탭이</a:t>
                      </a:r>
                      <a:r>
                        <a:rPr lang="ko-KR" altLang="en-US" sz="850" b="0" dirty="0" smtClean="0">
                          <a:latin typeface="+mn-ea"/>
                          <a:ea typeface="+mn-ea"/>
                        </a:rPr>
                        <a:t> 디폴트</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선택시</a:t>
                      </a:r>
                      <a:r>
                        <a:rPr lang="ko-KR" altLang="en-US" sz="850" b="0" dirty="0" smtClean="0">
                          <a:latin typeface="+mn-ea"/>
                          <a:ea typeface="+mn-ea"/>
                        </a:rPr>
                        <a:t> 배경은 흰색</a:t>
                      </a:r>
                      <a:r>
                        <a:rPr lang="en-US" altLang="ko-KR" sz="850" b="0" dirty="0" smtClean="0">
                          <a:latin typeface="+mn-ea"/>
                          <a:ea typeface="+mn-ea"/>
                        </a:rPr>
                        <a:t>,</a:t>
                      </a:r>
                      <a:r>
                        <a:rPr lang="ko-KR" altLang="en-US" sz="850" b="0" dirty="0" smtClean="0">
                          <a:latin typeface="+mn-ea"/>
                          <a:ea typeface="+mn-ea"/>
                        </a:rPr>
                        <a:t> 글씨는 </a:t>
                      </a:r>
                      <a:r>
                        <a:rPr lang="ko-KR" altLang="en-US" sz="850" b="0" dirty="0" err="1" smtClean="0">
                          <a:latin typeface="+mn-ea"/>
                          <a:ea typeface="+mn-ea"/>
                        </a:rPr>
                        <a:t>대표색상</a:t>
                      </a:r>
                      <a:r>
                        <a:rPr lang="en-US" altLang="ko-KR" sz="850" b="0" dirty="0" smtClean="0">
                          <a:latin typeface="+mn-ea"/>
                          <a:ea typeface="+mn-ea"/>
                        </a:rPr>
                        <a:t>(</a:t>
                      </a:r>
                      <a:r>
                        <a:rPr lang="ko-KR" altLang="en-US" sz="850" b="0" dirty="0" smtClean="0">
                          <a:latin typeface="+mn-ea"/>
                          <a:ea typeface="+mn-ea"/>
                        </a:rPr>
                        <a:t>녹색</a:t>
                      </a:r>
                      <a:r>
                        <a:rPr lang="en-US" altLang="ko-KR" sz="850" b="0" dirty="0" smtClean="0">
                          <a:latin typeface="+mn-ea"/>
                          <a:ea typeface="+mn-ea"/>
                        </a:rPr>
                        <a:t>)</a:t>
                      </a:r>
                      <a:r>
                        <a:rPr lang="ko-KR" altLang="en-US" sz="850" b="0" dirty="0" smtClean="0">
                          <a:latin typeface="+mn-ea"/>
                          <a:ea typeface="+mn-ea"/>
                        </a:rPr>
                        <a:t>으로 전환</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비선택시</a:t>
                      </a:r>
                      <a:r>
                        <a:rPr lang="ko-KR" altLang="en-US" sz="850" b="0" dirty="0" smtClean="0">
                          <a:latin typeface="+mn-ea"/>
                          <a:ea typeface="+mn-ea"/>
                        </a:rPr>
                        <a:t> 배경은 회색</a:t>
                      </a:r>
                      <a:r>
                        <a:rPr lang="en-US" altLang="ko-KR" sz="850" b="0" dirty="0" smtClean="0">
                          <a:latin typeface="+mn-ea"/>
                          <a:ea typeface="+mn-ea"/>
                        </a:rPr>
                        <a:t>, </a:t>
                      </a:r>
                      <a:r>
                        <a:rPr lang="ko-KR" altLang="en-US" sz="850" b="0" dirty="0" smtClean="0">
                          <a:latin typeface="+mn-ea"/>
                          <a:ea typeface="+mn-ea"/>
                        </a:rPr>
                        <a:t>글씨는 진한회색으로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약관동의</a:t>
                      </a:r>
                      <a:endParaRPr lang="en-US" altLang="ko-KR" sz="850" b="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약관 동의 옆 작은 체크박스를 클릭함으로 약관 동의 가능</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체크박스가 비어있는 것이 디폴트</a:t>
                      </a:r>
                      <a:endParaRPr lang="en-US" altLang="ko-KR" sz="850" b="0" baseline="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문구를 </a:t>
                      </a:r>
                      <a:r>
                        <a:rPr lang="ko-KR" altLang="en-US" sz="850" b="0" dirty="0" err="1" smtClean="0">
                          <a:latin typeface="+mn-ea"/>
                          <a:ea typeface="+mn-ea"/>
                        </a:rPr>
                        <a:t>클릭시</a:t>
                      </a:r>
                      <a:r>
                        <a:rPr lang="ko-KR" altLang="en-US" sz="850" b="0" dirty="0" smtClean="0">
                          <a:latin typeface="+mn-ea"/>
                          <a:ea typeface="+mn-ea"/>
                        </a:rPr>
                        <a:t> 해당 이용약관 페이지로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 완료</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닉네임</a:t>
                      </a:r>
                      <a:r>
                        <a:rPr lang="en-US" altLang="ko-KR" sz="850" b="0" dirty="0" smtClean="0">
                          <a:latin typeface="+mn-ea"/>
                          <a:ea typeface="+mn-ea"/>
                        </a:rPr>
                        <a:t>, </a:t>
                      </a:r>
                      <a:r>
                        <a:rPr lang="ko-KR" altLang="en-US" sz="850" b="0" dirty="0" smtClean="0">
                          <a:latin typeface="+mn-ea"/>
                          <a:ea typeface="+mn-ea"/>
                        </a:rPr>
                        <a:t>생년월일</a:t>
                      </a:r>
                      <a:r>
                        <a:rPr lang="en-US" altLang="ko-KR" sz="850" b="0" dirty="0" smtClean="0">
                          <a:latin typeface="+mn-ea"/>
                          <a:ea typeface="+mn-ea"/>
                        </a:rPr>
                        <a:t>, </a:t>
                      </a:r>
                      <a:r>
                        <a:rPr lang="ko-KR" altLang="en-US" sz="850" b="0" dirty="0" smtClean="0">
                          <a:latin typeface="+mn-ea"/>
                          <a:ea typeface="+mn-ea"/>
                        </a:rPr>
                        <a:t>성별</a:t>
                      </a:r>
                      <a:r>
                        <a:rPr lang="en-US" altLang="ko-KR" sz="850" b="0" dirty="0" smtClean="0">
                          <a:latin typeface="+mn-ea"/>
                          <a:ea typeface="+mn-ea"/>
                        </a:rPr>
                        <a:t>,</a:t>
                      </a:r>
                      <a:r>
                        <a:rPr lang="en-US" altLang="ko-KR" sz="850" b="0" baseline="0" dirty="0" smtClean="0">
                          <a:latin typeface="+mn-ea"/>
                          <a:ea typeface="+mn-ea"/>
                        </a:rPr>
                        <a:t> </a:t>
                      </a:r>
                      <a:r>
                        <a:rPr lang="ko-KR" altLang="en-US" sz="850" b="0" baseline="0" dirty="0" smtClean="0">
                          <a:latin typeface="+mn-ea"/>
                          <a:ea typeface="+mn-ea"/>
                        </a:rPr>
                        <a:t>약관동의체크</a:t>
                      </a:r>
                      <a:r>
                        <a:rPr lang="en-US" altLang="ko-KR" sz="850" b="0" baseline="0" dirty="0" smtClean="0">
                          <a:latin typeface="+mn-ea"/>
                          <a:ea typeface="+mn-ea"/>
                        </a:rPr>
                        <a:t>(</a:t>
                      </a:r>
                      <a:r>
                        <a:rPr lang="ko-KR" altLang="en-US" sz="850" b="0" baseline="0" dirty="0" smtClean="0">
                          <a:latin typeface="+mn-ea"/>
                          <a:ea typeface="+mn-ea"/>
                        </a:rPr>
                        <a:t>모두</a:t>
                      </a:r>
                      <a:r>
                        <a:rPr lang="en-US" altLang="ko-KR" sz="850" b="0" baseline="0" dirty="0" smtClean="0">
                          <a:latin typeface="+mn-ea"/>
                          <a:ea typeface="+mn-ea"/>
                        </a:rPr>
                        <a:t>)</a:t>
                      </a:r>
                      <a:r>
                        <a:rPr lang="ko-KR" altLang="en-US" sz="850" b="0" baseline="0" dirty="0" smtClean="0">
                          <a:latin typeface="+mn-ea"/>
                          <a:ea typeface="+mn-ea"/>
                        </a:rPr>
                        <a:t>가 모두 정상적으로 입력되어야만 메인페이지로 전환</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생년월일 비정상적 </a:t>
                      </a:r>
                      <a:r>
                        <a:rPr lang="ko-KR" altLang="en-US" sz="850" b="0" baseline="0" dirty="0" err="1" smtClean="0">
                          <a:latin typeface="+mn-ea"/>
                          <a:ea typeface="+mn-ea"/>
                        </a:rPr>
                        <a:t>입력시</a:t>
                      </a:r>
                      <a:r>
                        <a:rPr lang="ko-KR" altLang="en-US" sz="850" b="0" baseline="0" dirty="0" smtClean="0">
                          <a:latin typeface="+mn-ea"/>
                          <a:ea typeface="+mn-ea"/>
                        </a:rPr>
                        <a:t> </a:t>
                      </a:r>
                      <a:r>
                        <a:rPr lang="en-US" altLang="ko-KR" sz="850" b="0" baseline="0" dirty="0" smtClean="0">
                          <a:latin typeface="+mn-ea"/>
                          <a:ea typeface="+mn-ea"/>
                        </a:rPr>
                        <a:t>‘</a:t>
                      </a:r>
                      <a:r>
                        <a:rPr lang="ko-KR" altLang="en-US" sz="850" b="0" baseline="0" dirty="0" smtClean="0">
                          <a:latin typeface="+mn-ea"/>
                          <a:ea typeface="+mn-ea"/>
                        </a:rPr>
                        <a:t>생년월일은 숫자 </a:t>
                      </a:r>
                      <a:r>
                        <a:rPr lang="en-US" altLang="ko-KR" sz="850" b="0" baseline="0" dirty="0" smtClean="0">
                          <a:latin typeface="+mn-ea"/>
                          <a:ea typeface="+mn-ea"/>
                        </a:rPr>
                        <a:t>8</a:t>
                      </a:r>
                      <a:r>
                        <a:rPr lang="ko-KR" altLang="en-US" sz="850" b="0" baseline="0" dirty="0" err="1" smtClean="0">
                          <a:latin typeface="+mn-ea"/>
                          <a:ea typeface="+mn-ea"/>
                        </a:rPr>
                        <a:t>자리을</a:t>
                      </a:r>
                      <a:r>
                        <a:rPr lang="ko-KR" altLang="en-US" sz="850" b="0" baseline="0" dirty="0" smtClean="0">
                          <a:latin typeface="+mn-ea"/>
                          <a:ea typeface="+mn-ea"/>
                        </a:rPr>
                        <a:t> </a:t>
                      </a:r>
                      <a:r>
                        <a:rPr lang="ko-KR" altLang="en-US" sz="850" b="0" baseline="0" dirty="0" err="1" smtClean="0">
                          <a:latin typeface="+mn-ea"/>
                          <a:ea typeface="+mn-ea"/>
                        </a:rPr>
                        <a:t>입력해야합니다</a:t>
                      </a:r>
                      <a:r>
                        <a:rPr lang="en-US" altLang="ko-KR" sz="850" b="0" baseline="0" dirty="0" smtClean="0">
                          <a:latin typeface="+mn-ea"/>
                          <a:ea typeface="+mn-ea"/>
                        </a:rPr>
                        <a:t>‘ </a:t>
                      </a:r>
                      <a:r>
                        <a:rPr lang="ko-KR" altLang="en-US" sz="850" b="0" baseline="0" dirty="0" smtClean="0">
                          <a:latin typeface="+mn-ea"/>
                          <a:ea typeface="+mn-ea"/>
                        </a:rPr>
                        <a:t>알림 메시지</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약관 동의 체크박스가 한 개라도 체크되지않은 경우 </a:t>
                      </a:r>
                      <a:r>
                        <a:rPr lang="en-US" altLang="ko-KR" sz="850" b="0" baseline="0" dirty="0" smtClean="0">
                          <a:latin typeface="+mn-ea"/>
                          <a:ea typeface="+mn-ea"/>
                        </a:rPr>
                        <a:t>‘</a:t>
                      </a:r>
                      <a:r>
                        <a:rPr lang="ko-KR" altLang="en-US" sz="850" b="0" baseline="0" dirty="0" err="1" smtClean="0">
                          <a:latin typeface="+mn-ea"/>
                          <a:ea typeface="+mn-ea"/>
                        </a:rPr>
                        <a:t>필수약관의</a:t>
                      </a:r>
                      <a:r>
                        <a:rPr lang="ko-KR" altLang="en-US" sz="850" b="0" baseline="0" dirty="0" smtClean="0">
                          <a:latin typeface="+mn-ea"/>
                          <a:ea typeface="+mn-ea"/>
                        </a:rPr>
                        <a:t> 동의가 필요합니다</a:t>
                      </a:r>
                      <a:r>
                        <a:rPr lang="en-US" altLang="ko-KR" sz="850" b="0" baseline="0" dirty="0" smtClean="0">
                          <a:latin typeface="+mn-ea"/>
                          <a:ea typeface="+mn-ea"/>
                        </a:rPr>
                        <a:t>＇</a:t>
                      </a:r>
                      <a:r>
                        <a:rPr lang="ko-KR" altLang="en-US" sz="850" b="0" baseline="0" dirty="0" smtClean="0">
                          <a:latin typeface="+mn-ea"/>
                          <a:ea typeface="+mn-ea"/>
                        </a:rPr>
                        <a:t>알림 </a:t>
                      </a:r>
                      <a:r>
                        <a:rPr lang="ko-KR" altLang="en-US" sz="850" b="0" baseline="0" dirty="0" err="1" smtClean="0">
                          <a:latin typeface="+mn-ea"/>
                          <a:ea typeface="+mn-ea"/>
                        </a:rPr>
                        <a:t>메세지</a:t>
                      </a:r>
                      <a:endParaRPr lang="en-US" altLang="ko-KR" sz="850" b="0" baseline="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2" name="그림 1"/>
          <p:cNvPicPr>
            <a:picLocks noChangeAspect="1"/>
          </p:cNvPicPr>
          <p:nvPr/>
        </p:nvPicPr>
        <p:blipFill>
          <a:blip r:embed="rId2"/>
          <a:stretch>
            <a:fillRect/>
          </a:stretch>
        </p:blipFill>
        <p:spPr>
          <a:xfrm>
            <a:off x="4097475" y="590183"/>
            <a:ext cx="3429000" cy="6096000"/>
          </a:xfrm>
          <a:prstGeom prst="rect">
            <a:avLst/>
          </a:prstGeom>
        </p:spPr>
      </p:pic>
      <p:pic>
        <p:nvPicPr>
          <p:cNvPr id="3" name="그림 2"/>
          <p:cNvPicPr>
            <a:picLocks noChangeAspect="1"/>
          </p:cNvPicPr>
          <p:nvPr/>
        </p:nvPicPr>
        <p:blipFill>
          <a:blip r:embed="rId3"/>
          <a:stretch>
            <a:fillRect/>
          </a:stretch>
        </p:blipFill>
        <p:spPr>
          <a:xfrm>
            <a:off x="367636" y="620688"/>
            <a:ext cx="3429000" cy="6096000"/>
          </a:xfrm>
          <a:prstGeom prst="rect">
            <a:avLst/>
          </a:prstGeom>
        </p:spPr>
      </p:pic>
      <p:sp>
        <p:nvSpPr>
          <p:cNvPr id="14" name="직사각형 13"/>
          <p:cNvSpPr/>
          <p:nvPr/>
        </p:nvSpPr>
        <p:spPr>
          <a:xfrm>
            <a:off x="4067900" y="85231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70821" y="54452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4164788" y="16523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7" name="직사각형 16"/>
          <p:cNvSpPr/>
          <p:nvPr/>
        </p:nvSpPr>
        <p:spPr>
          <a:xfrm>
            <a:off x="4164788" y="26549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4164788" y="34444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9" name="직사각형 18"/>
          <p:cNvSpPr/>
          <p:nvPr/>
        </p:nvSpPr>
        <p:spPr>
          <a:xfrm>
            <a:off x="4164788" y="41789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0" name="직사각형 19"/>
          <p:cNvSpPr/>
          <p:nvPr/>
        </p:nvSpPr>
        <p:spPr>
          <a:xfrm>
            <a:off x="4164788" y="491345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1" name="직사각형 20"/>
          <p:cNvSpPr/>
          <p:nvPr/>
        </p:nvSpPr>
        <p:spPr>
          <a:xfrm>
            <a:off x="4084190" y="61653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8</a:t>
            </a:r>
            <a:endParaRPr lang="ko-KR" altLang="en-US" sz="1100" dirty="0"/>
          </a:p>
        </p:txBody>
      </p:sp>
      <p:sp>
        <p:nvSpPr>
          <p:cNvPr id="23" name="TextBox 22"/>
          <p:cNvSpPr txBox="1"/>
          <p:nvPr/>
        </p:nvSpPr>
        <p:spPr>
          <a:xfrm>
            <a:off x="298911" y="352623"/>
            <a:ext cx="2160240" cy="276999"/>
          </a:xfrm>
          <a:prstGeom prst="rect">
            <a:avLst/>
          </a:prstGeom>
          <a:noFill/>
        </p:spPr>
        <p:txBody>
          <a:bodyPr wrap="square" rtlCol="0">
            <a:spAutoFit/>
          </a:bodyPr>
          <a:lstStyle/>
          <a:p>
            <a:r>
              <a:rPr lang="en-US" altLang="ko-KR" sz="1200" dirty="0">
                <a:solidFill>
                  <a:srgbClr val="FF0000"/>
                </a:solidFill>
              </a:rPr>
              <a:t>003 </a:t>
            </a:r>
            <a:r>
              <a:rPr lang="ko-KR" altLang="en-US" sz="1200" dirty="0">
                <a:solidFill>
                  <a:srgbClr val="FF0000"/>
                </a:solidFill>
              </a:rPr>
              <a:t>로그인</a:t>
            </a:r>
            <a:endParaRPr lang="ko-KR" altLang="en-US" sz="1000" dirty="0">
              <a:solidFill>
                <a:srgbClr val="FF0000"/>
              </a:solidFill>
            </a:endParaRPr>
          </a:p>
        </p:txBody>
      </p:sp>
      <p:sp>
        <p:nvSpPr>
          <p:cNvPr id="24" name="TextBox 23"/>
          <p:cNvSpPr txBox="1"/>
          <p:nvPr/>
        </p:nvSpPr>
        <p:spPr>
          <a:xfrm>
            <a:off x="3983042" y="352624"/>
            <a:ext cx="3131376" cy="276999"/>
          </a:xfrm>
          <a:prstGeom prst="rect">
            <a:avLst/>
          </a:prstGeom>
          <a:noFill/>
        </p:spPr>
        <p:txBody>
          <a:bodyPr wrap="square" rtlCol="0">
            <a:spAutoFit/>
          </a:bodyPr>
          <a:lstStyle/>
          <a:p>
            <a:r>
              <a:rPr lang="en-US" altLang="ko-KR" sz="1200" dirty="0">
                <a:solidFill>
                  <a:srgbClr val="FF0000"/>
                </a:solidFill>
              </a:rPr>
              <a:t>003 - 01 </a:t>
            </a:r>
            <a:r>
              <a:rPr lang="ko-KR" altLang="en-US" sz="1200" dirty="0">
                <a:solidFill>
                  <a:srgbClr val="FF0000"/>
                </a:solidFill>
              </a:rPr>
              <a:t>회원가입 </a:t>
            </a:r>
            <a:r>
              <a:rPr lang="en-US" altLang="ko-KR" sz="1200" dirty="0">
                <a:solidFill>
                  <a:srgbClr val="FF0000"/>
                </a:solidFill>
              </a:rPr>
              <a:t>(</a:t>
            </a:r>
            <a:r>
              <a:rPr lang="ko-KR" altLang="en-US" sz="1200" dirty="0">
                <a:solidFill>
                  <a:srgbClr val="FF0000"/>
                </a:solidFill>
              </a:rPr>
              <a:t>회원인 아닌 경우</a:t>
            </a:r>
            <a:r>
              <a:rPr lang="en-US" altLang="ko-KR" sz="1200" dirty="0">
                <a:solidFill>
                  <a:srgbClr val="FF0000"/>
                </a:solidFill>
              </a:rPr>
              <a:t>)</a:t>
            </a:r>
            <a:endParaRPr lang="ko-KR" altLang="en-US" sz="1000" dirty="0">
              <a:solidFill>
                <a:srgbClr val="FF0000"/>
              </a:solidFill>
            </a:endParaRPr>
          </a:p>
        </p:txBody>
      </p:sp>
    </p:spTree>
    <p:extLst>
      <p:ext uri="{BB962C8B-B14F-4D97-AF65-F5344CB8AC3E}">
        <p14:creationId xmlns:p14="http://schemas.microsoft.com/office/powerpoint/2010/main" val="310587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제품 상세 </a:t>
            </a:r>
            <a:r>
              <a:rPr lang="ko-KR" altLang="en-US" dirty="0" smtClean="0"/>
              <a:t>페이지</a:t>
            </a:r>
            <a:r>
              <a:rPr lang="en-US" altLang="ko-KR" dirty="0" smtClean="0"/>
              <a:t>(008)</a:t>
            </a:r>
            <a:r>
              <a:rPr lang="ko-KR" altLang="en-US" dirty="0" smtClean="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45995373"/>
              </p:ext>
            </p:extLst>
          </p:nvPr>
        </p:nvGraphicFramePr>
        <p:xfrm>
          <a:off x="8688288" y="476672"/>
          <a:ext cx="3384376" cy="480791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뒤로가기</a:t>
                      </a:r>
                      <a:endParaRPr lang="en-US" altLang="ko-KR" sz="850" dirty="0" smtClean="0"/>
                    </a:p>
                    <a:p>
                      <a:pPr marL="171450" indent="-171450">
                        <a:buFontTx/>
                        <a:buChar char="-"/>
                      </a:pPr>
                      <a:r>
                        <a:rPr lang="ko-KR" altLang="en-US" sz="850" dirty="0" err="1" smtClean="0"/>
                        <a:t>클릭시</a:t>
                      </a:r>
                      <a:r>
                        <a:rPr lang="ko-KR" altLang="en-US" sz="850" dirty="0" smtClean="0"/>
                        <a:t> 직전 페이지로 전환</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즐겨찾기</a:t>
                      </a:r>
                      <a:endParaRPr lang="en-US" altLang="ko-KR" sz="850" dirty="0" smtClean="0"/>
                    </a:p>
                    <a:p>
                      <a:pPr marL="171450" indent="-171450">
                        <a:buFontTx/>
                        <a:buChar char="-"/>
                      </a:pPr>
                      <a:r>
                        <a:rPr lang="ko-KR" altLang="en-US" sz="850" dirty="0" err="1" smtClean="0"/>
                        <a:t>즐겨찾기</a:t>
                      </a:r>
                      <a:r>
                        <a:rPr lang="ko-KR" altLang="en-US" sz="850" dirty="0" smtClean="0"/>
                        <a:t> </a:t>
                      </a:r>
                      <a:r>
                        <a:rPr lang="ko-KR" altLang="en-US" sz="850" dirty="0" err="1" smtClean="0"/>
                        <a:t>비설정</a:t>
                      </a:r>
                      <a:r>
                        <a:rPr lang="en-US" altLang="ko-KR" sz="850" dirty="0" smtClean="0"/>
                        <a:t>(</a:t>
                      </a:r>
                      <a:r>
                        <a:rPr lang="ko-KR" altLang="en-US" sz="850" dirty="0" err="1" smtClean="0"/>
                        <a:t>빈하트</a:t>
                      </a:r>
                      <a:r>
                        <a:rPr lang="en-US" altLang="ko-KR" sz="850" dirty="0" smtClean="0"/>
                        <a:t>)</a:t>
                      </a:r>
                      <a:r>
                        <a:rPr lang="ko-KR" altLang="en-US" sz="850" dirty="0" smtClean="0"/>
                        <a:t>이 디폴트</a:t>
                      </a:r>
                      <a:endParaRPr lang="en-US" altLang="ko-KR" sz="850" dirty="0" smtClean="0"/>
                    </a:p>
                    <a:p>
                      <a:pPr marL="171450" indent="-171450">
                        <a:buFontTx/>
                        <a:buChar char="-"/>
                      </a:pPr>
                      <a:r>
                        <a:rPr lang="ko-KR" altLang="en-US" sz="850" dirty="0" err="1" smtClean="0"/>
                        <a:t>클릭시</a:t>
                      </a:r>
                      <a:r>
                        <a:rPr lang="ko-KR" altLang="en-US" sz="850" dirty="0" smtClean="0"/>
                        <a:t> </a:t>
                      </a:r>
                      <a:r>
                        <a:rPr lang="ko-KR" altLang="en-US" sz="850" dirty="0" err="1" smtClean="0"/>
                        <a:t>즐기찾기</a:t>
                      </a:r>
                      <a:r>
                        <a:rPr lang="ko-KR" altLang="en-US" sz="850" dirty="0" smtClean="0"/>
                        <a:t> 설정</a:t>
                      </a:r>
                      <a:r>
                        <a:rPr lang="en-US" altLang="ko-KR" sz="850" dirty="0" smtClean="0"/>
                        <a:t>(</a:t>
                      </a:r>
                      <a:r>
                        <a:rPr lang="ko-KR" altLang="en-US" sz="850" dirty="0" err="1" smtClean="0"/>
                        <a:t>색상하트</a:t>
                      </a:r>
                      <a:r>
                        <a:rPr lang="en-US" altLang="ko-KR" sz="850" dirty="0" smtClean="0"/>
                        <a:t>)</a:t>
                      </a:r>
                      <a:r>
                        <a:rPr lang="ko-KR" altLang="en-US" sz="850" dirty="0" smtClean="0"/>
                        <a:t>으로 변경</a:t>
                      </a:r>
                      <a:r>
                        <a:rPr lang="en-US" altLang="ko-KR" sz="850" dirty="0" smtClean="0"/>
                        <a:t>, ‘</a:t>
                      </a:r>
                      <a:r>
                        <a:rPr lang="ko-KR" altLang="en-US" sz="850" dirty="0" err="1" smtClean="0"/>
                        <a:t>즐겨찾기에</a:t>
                      </a:r>
                      <a:r>
                        <a:rPr lang="ko-KR" altLang="en-US" sz="850" dirty="0" smtClean="0"/>
                        <a:t> 추가되었습니다</a:t>
                      </a:r>
                      <a:r>
                        <a:rPr lang="en-US" altLang="ko-KR" sz="850" dirty="0" smtClean="0"/>
                        <a:t>‘ </a:t>
                      </a:r>
                      <a:r>
                        <a:rPr lang="ko-KR" altLang="en-US" sz="850" dirty="0" smtClean="0"/>
                        <a:t>알림 </a:t>
                      </a:r>
                      <a:r>
                        <a:rPr lang="ko-KR" altLang="en-US" sz="850" dirty="0" err="1" smtClean="0"/>
                        <a:t>메세지</a:t>
                      </a:r>
                      <a:endParaRPr lang="en-US" altLang="ko-KR" sz="850" dirty="0" smtClean="0"/>
                    </a:p>
                    <a:p>
                      <a:pPr marL="171450" indent="-171450">
                        <a:buFontTx/>
                        <a:buChar char="-"/>
                      </a:pPr>
                      <a:r>
                        <a:rPr lang="ko-KR" altLang="en-US" sz="850" dirty="0" err="1" smtClean="0"/>
                        <a:t>즐겨찾기가</a:t>
                      </a:r>
                      <a:r>
                        <a:rPr lang="ko-KR" altLang="en-US" sz="850" dirty="0" smtClean="0"/>
                        <a:t> 설정되어있는 경우 </a:t>
                      </a:r>
                      <a:r>
                        <a:rPr lang="ko-KR" altLang="en-US" sz="850" dirty="0" err="1" smtClean="0"/>
                        <a:t>클릭시</a:t>
                      </a:r>
                      <a:r>
                        <a:rPr lang="ko-KR" altLang="en-US" sz="850" dirty="0" smtClean="0"/>
                        <a:t> </a:t>
                      </a:r>
                      <a:r>
                        <a:rPr lang="ko-KR" altLang="en-US" sz="850" dirty="0" err="1" smtClean="0"/>
                        <a:t>즐겨찾기</a:t>
                      </a:r>
                      <a:r>
                        <a:rPr lang="ko-KR" altLang="en-US" sz="850" dirty="0" smtClean="0"/>
                        <a:t> 해제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제품 이미지</a:t>
                      </a:r>
                      <a:endParaRPr lang="en-US" altLang="ko-KR" sz="850" dirty="0" smtClean="0"/>
                    </a:p>
                    <a:p>
                      <a:pPr marL="171450" indent="-171450">
                        <a:buFontTx/>
                        <a:buChar char="-"/>
                      </a:pPr>
                      <a:r>
                        <a:rPr lang="ko-KR" altLang="en-US" sz="850" dirty="0" smtClean="0"/>
                        <a:t>제품의 대표 이미지</a:t>
                      </a:r>
                      <a:r>
                        <a:rPr lang="ko-KR" altLang="en-US" sz="850" baseline="0" dirty="0" smtClean="0"/>
                        <a:t> 한 개</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제품</a:t>
                      </a:r>
                      <a:r>
                        <a:rPr kumimoji="1" lang="ko-KR" altLang="en-US" sz="850" baseline="0" dirty="0" smtClean="0">
                          <a:solidFill>
                            <a:schemeClr val="tx1"/>
                          </a:solidFill>
                          <a:latin typeface="+mn-ea"/>
                        </a:rPr>
                        <a:t>명</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제품 상세정보</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인증구분은</a:t>
                      </a:r>
                      <a:r>
                        <a:rPr kumimoji="1" lang="ko-KR" altLang="en-US" sz="850" dirty="0" smtClean="0">
                          <a:solidFill>
                            <a:schemeClr val="tx1"/>
                          </a:solidFill>
                          <a:latin typeface="+mn-ea"/>
                        </a:rPr>
                        <a:t> 환경인증로고 이미지와 함께 환경인증명이 함께 기록</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9955837"/>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동일한 브랜드 제품</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같은 브랜드의 친환경 제품을 카테고리 상관없이 </a:t>
                      </a:r>
                      <a:r>
                        <a:rPr lang="en-US" altLang="ko-KR" sz="850" b="0" dirty="0" smtClean="0">
                          <a:latin typeface="+mn-ea"/>
                          <a:ea typeface="+mn-ea"/>
                        </a:rPr>
                        <a:t>6</a:t>
                      </a:r>
                      <a:r>
                        <a:rPr lang="ko-KR" altLang="en-US" sz="850" b="0" dirty="0" smtClean="0">
                          <a:latin typeface="+mn-ea"/>
                          <a:ea typeface="+mn-ea"/>
                        </a:rPr>
                        <a:t>개까지 노출</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두개 이상일 경우 화면을 옆으로 드래그하여 확인 가능</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동일한 브랜드 제품 </a:t>
                      </a:r>
                      <a:r>
                        <a:rPr lang="ko-KR" altLang="en-US" sz="850" b="0" dirty="0" err="1" smtClean="0">
                          <a:latin typeface="+mn-ea"/>
                          <a:ea typeface="+mn-ea"/>
                        </a:rPr>
                        <a:t>더보기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a:t>
                      </a:r>
                      <a:r>
                        <a:rPr lang="en-US" altLang="ko-KR" sz="850" b="0" baseline="0" dirty="0" smtClean="0">
                          <a:latin typeface="+mn-ea"/>
                          <a:ea typeface="+mn-ea"/>
                        </a:rPr>
                        <a:t> – </a:t>
                      </a:r>
                      <a:r>
                        <a:rPr lang="ko-KR" altLang="en-US" sz="850" b="0" baseline="0" dirty="0" err="1" smtClean="0">
                          <a:latin typeface="+mn-ea"/>
                          <a:ea typeface="+mn-ea"/>
                        </a:rPr>
                        <a:t>브랜드별</a:t>
                      </a:r>
                      <a:r>
                        <a:rPr lang="ko-KR" altLang="en-US" sz="850" b="0" baseline="0" dirty="0" smtClean="0">
                          <a:latin typeface="+mn-ea"/>
                          <a:ea typeface="+mn-ea"/>
                        </a:rPr>
                        <a:t> </a:t>
                      </a:r>
                      <a:r>
                        <a:rPr lang="en-US" altLang="ko-KR" sz="850" b="0" baseline="0" dirty="0" smtClean="0">
                          <a:latin typeface="+mn-ea"/>
                          <a:ea typeface="+mn-ea"/>
                        </a:rPr>
                        <a:t>2</a:t>
                      </a:r>
                      <a:r>
                        <a:rPr lang="ko-KR" altLang="en-US" sz="850" b="0" baseline="0" dirty="0" smtClean="0">
                          <a:latin typeface="+mn-ea"/>
                          <a:ea typeface="+mn-ea"/>
                        </a:rPr>
                        <a:t>페이지</a:t>
                      </a:r>
                      <a:r>
                        <a:rPr lang="en-US" altLang="ko-KR" sz="850" b="0" baseline="0" dirty="0" smtClean="0">
                          <a:latin typeface="+mn-ea"/>
                          <a:ea typeface="+mn-ea"/>
                        </a:rPr>
                        <a:t>)</a:t>
                      </a:r>
                      <a:r>
                        <a:rPr lang="ko-KR" altLang="en-US" sz="850" b="0" baseline="0" dirty="0" smtClean="0">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9" name="그림 8"/>
          <p:cNvPicPr>
            <a:picLocks noChangeAspect="1"/>
          </p:cNvPicPr>
          <p:nvPr/>
        </p:nvPicPr>
        <p:blipFill rotWithShape="1">
          <a:blip r:embed="rId2"/>
          <a:srcRect r="49181"/>
          <a:stretch/>
        </p:blipFill>
        <p:spPr>
          <a:xfrm>
            <a:off x="4585608" y="551867"/>
            <a:ext cx="2525760" cy="5923512"/>
          </a:xfrm>
          <a:prstGeom prst="rect">
            <a:avLst/>
          </a:prstGeom>
        </p:spPr>
      </p:pic>
      <p:sp>
        <p:nvSpPr>
          <p:cNvPr id="14" name="직사각형 13"/>
          <p:cNvSpPr/>
          <p:nvPr/>
        </p:nvSpPr>
        <p:spPr>
          <a:xfrm>
            <a:off x="4495289" y="213247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5095144" y="6470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6535304" y="470677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직사각형 25"/>
          <p:cNvSpPr/>
          <p:nvPr/>
        </p:nvSpPr>
        <p:spPr>
          <a:xfrm>
            <a:off x="4689065" y="49005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pic>
        <p:nvPicPr>
          <p:cNvPr id="10" name="그림 9"/>
          <p:cNvPicPr>
            <a:picLocks noChangeAspect="1"/>
          </p:cNvPicPr>
          <p:nvPr/>
        </p:nvPicPr>
        <p:blipFill>
          <a:blip r:embed="rId3"/>
          <a:stretch>
            <a:fillRect/>
          </a:stretch>
        </p:blipFill>
        <p:spPr>
          <a:xfrm>
            <a:off x="310231" y="612613"/>
            <a:ext cx="3429000" cy="6096000"/>
          </a:xfrm>
          <a:prstGeom prst="rect">
            <a:avLst/>
          </a:prstGeom>
        </p:spPr>
      </p:pic>
      <p:sp>
        <p:nvSpPr>
          <p:cNvPr id="27" name="직사각형 26"/>
          <p:cNvSpPr/>
          <p:nvPr/>
        </p:nvSpPr>
        <p:spPr>
          <a:xfrm>
            <a:off x="213343" y="87985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3159655" y="9145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495289" y="24494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229496" y="342519"/>
            <a:ext cx="159530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008 </a:t>
            </a:r>
            <a:r>
              <a:rPr lang="ko-KR" altLang="en-US" sz="1200" dirty="0">
                <a:solidFill>
                  <a:srgbClr val="FF0000"/>
                </a:solidFill>
                <a:latin typeface="Segoe UI" panose="020B0502040204020203" pitchFamily="34" charset="0"/>
              </a:rPr>
              <a:t>제품 상세페이지</a:t>
            </a:r>
            <a:endParaRPr lang="ko-KR" altLang="en-US" sz="1200" dirty="0">
              <a:solidFill>
                <a:srgbClr val="FF0000"/>
              </a:solidFill>
            </a:endParaRPr>
          </a:p>
        </p:txBody>
      </p:sp>
    </p:spTree>
    <p:extLst>
      <p:ext uri="{BB962C8B-B14F-4D97-AF65-F5344CB8AC3E}">
        <p14:creationId xmlns:p14="http://schemas.microsoft.com/office/powerpoint/2010/main" val="16610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smtClean="0"/>
              <a:t>품목별</a:t>
            </a:r>
            <a:r>
              <a:rPr lang="en-US" altLang="ko-KR" dirty="0" smtClean="0"/>
              <a:t>(007)</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76834204"/>
              </p:ext>
            </p:extLst>
          </p:nvPr>
        </p:nvGraphicFramePr>
        <p:xfrm>
          <a:off x="8688288" y="476672"/>
          <a:ext cx="3384376" cy="47423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품목별 카테고리</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메뉴바에서</a:t>
                      </a:r>
                      <a:r>
                        <a:rPr lang="ko-KR" altLang="en-US" sz="850" b="0" dirty="0" smtClean="0">
                          <a:latin typeface="+mn-ea"/>
                          <a:ea typeface="+mn-ea"/>
                        </a:rPr>
                        <a:t> 카테고리 </a:t>
                      </a:r>
                      <a:r>
                        <a:rPr lang="ko-KR" altLang="en-US" sz="850" b="0" dirty="0" err="1" smtClean="0">
                          <a:latin typeface="+mn-ea"/>
                          <a:ea typeface="+mn-ea"/>
                        </a:rPr>
                        <a:t>선택시</a:t>
                      </a:r>
                      <a:r>
                        <a:rPr lang="ko-KR" altLang="en-US" sz="850" b="0" baseline="0" dirty="0" smtClean="0">
                          <a:latin typeface="+mn-ea"/>
                          <a:ea typeface="+mn-ea"/>
                        </a:rPr>
                        <a:t> 페이지 형태 카테고리 리스트로 이동되면서 품목 카테고리가 디폴트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대분류</a:t>
                      </a:r>
                      <a:r>
                        <a:rPr lang="ko-KR" altLang="en-US" sz="850" dirty="0" smtClean="0"/>
                        <a:t> 카테고리 리스트</a:t>
                      </a:r>
                      <a:endParaRPr lang="en-US" altLang="ko-KR" sz="850" dirty="0" smtClean="0"/>
                    </a:p>
                    <a:p>
                      <a:pPr marL="171450" indent="-171450">
                        <a:buFontTx/>
                        <a:buChar char="-"/>
                      </a:pPr>
                      <a:r>
                        <a:rPr lang="ko-KR" altLang="en-US" sz="850" dirty="0" err="1" smtClean="0"/>
                        <a:t>대분류</a:t>
                      </a:r>
                      <a:r>
                        <a:rPr lang="ko-KR" altLang="en-US" sz="850" dirty="0" smtClean="0"/>
                        <a:t> 카테고리 리스트 </a:t>
                      </a:r>
                      <a:r>
                        <a:rPr lang="ko-KR" altLang="en-US" sz="850" dirty="0" err="1" smtClean="0"/>
                        <a:t>클릭시</a:t>
                      </a:r>
                      <a:r>
                        <a:rPr lang="ko-KR" altLang="en-US" sz="850" dirty="0" smtClean="0"/>
                        <a:t> 중분류 카테고리 리스트가 드롭 다운 형태로 노출되며 화살표 방향 바뀜</a:t>
                      </a:r>
                      <a:r>
                        <a:rPr lang="en-US" altLang="ko-KR" sz="850" dirty="0" smtClean="0"/>
                        <a:t>(</a:t>
                      </a:r>
                      <a:r>
                        <a:rPr lang="ko-KR" altLang="en-US" sz="850" dirty="0" err="1" smtClean="0"/>
                        <a:t>위방향으로</a:t>
                      </a:r>
                      <a:r>
                        <a:rPr lang="en-US" altLang="ko-KR" sz="850" dirty="0" smtClean="0"/>
                        <a:t>)</a:t>
                      </a:r>
                    </a:p>
                    <a:p>
                      <a:pPr marL="171450" indent="-171450">
                        <a:buFontTx/>
                        <a:buChar char="-"/>
                      </a:pPr>
                      <a:r>
                        <a:rPr lang="ko-KR" altLang="en-US" sz="850" dirty="0" smtClean="0"/>
                        <a:t>중분류 카테고리 리스트가 노출되어 있는 </a:t>
                      </a:r>
                      <a:r>
                        <a:rPr lang="ko-KR" altLang="en-US" sz="850" dirty="0" err="1" smtClean="0"/>
                        <a:t>대분류</a:t>
                      </a:r>
                      <a:r>
                        <a:rPr lang="ko-KR" altLang="en-US" sz="850" dirty="0" smtClean="0"/>
                        <a:t> 카테고리 리스트를 </a:t>
                      </a:r>
                      <a:r>
                        <a:rPr lang="ko-KR" altLang="en-US" sz="850" dirty="0" err="1" smtClean="0"/>
                        <a:t>재클릭시</a:t>
                      </a:r>
                      <a:r>
                        <a:rPr lang="ko-KR" altLang="en-US" sz="850" dirty="0" smtClean="0"/>
                        <a:t> 중분류 카테고리 리스트가 닫히고 화살표 방향 바뀜</a:t>
                      </a:r>
                      <a:r>
                        <a:rPr lang="en-US" altLang="ko-KR" sz="850" dirty="0" smtClean="0"/>
                        <a:t>(</a:t>
                      </a:r>
                      <a:r>
                        <a:rPr lang="ko-KR" altLang="en-US" sz="850" dirty="0" smtClean="0"/>
                        <a:t>아래방향으로</a:t>
                      </a:r>
                      <a:r>
                        <a:rPr lang="en-US" altLang="ko-KR" sz="850" dirty="0" smtClean="0"/>
                        <a:t>)</a:t>
                      </a:r>
                    </a:p>
                    <a:p>
                      <a:pPr marL="171450" indent="-171450">
                        <a:buFontTx/>
                        <a:buChar char="-"/>
                      </a:pPr>
                      <a:r>
                        <a:rPr lang="ko-KR" altLang="en-US" sz="850" dirty="0" smtClean="0"/>
                        <a:t>중분류 카테고리 리스트가 노출되어 있는 상태에서 다른 </a:t>
                      </a:r>
                      <a:r>
                        <a:rPr lang="ko-KR" altLang="en-US" sz="850" dirty="0" err="1" smtClean="0"/>
                        <a:t>대분류</a:t>
                      </a:r>
                      <a:r>
                        <a:rPr lang="ko-KR" altLang="en-US" sz="850" dirty="0" smtClean="0"/>
                        <a:t> 카테고리 리스트 </a:t>
                      </a:r>
                      <a:r>
                        <a:rPr lang="ko-KR" altLang="en-US" sz="850" dirty="0" err="1" smtClean="0"/>
                        <a:t>선택시</a:t>
                      </a:r>
                      <a:r>
                        <a:rPr lang="ko-KR" altLang="en-US" sz="850" dirty="0" smtClean="0"/>
                        <a:t> 노출되어</a:t>
                      </a:r>
                      <a:r>
                        <a:rPr lang="ko-KR" altLang="en-US" sz="850" baseline="0" dirty="0" smtClean="0"/>
                        <a:t> 있던 중분류 카테고리 리스트가 닫히고 이번에 선택한 </a:t>
                      </a:r>
                      <a:r>
                        <a:rPr lang="ko-KR" altLang="en-US" sz="850" baseline="0" dirty="0" err="1" smtClean="0"/>
                        <a:t>대분류</a:t>
                      </a:r>
                      <a:r>
                        <a:rPr lang="ko-KR" altLang="en-US" sz="850" baseline="0" dirty="0" smtClean="0"/>
                        <a:t> 카테고리의 중분류 카테고리 리스트가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카테고리 리스트</a:t>
                      </a:r>
                      <a:endParaRPr lang="en-US" altLang="ko-KR" sz="850" dirty="0" smtClean="0"/>
                    </a:p>
                    <a:p>
                      <a:pPr marL="171450" indent="-171450">
                        <a:buFontTx/>
                        <a:buChar char="-"/>
                      </a:pPr>
                      <a:r>
                        <a:rPr lang="ko-KR" altLang="en-US" sz="850" dirty="0" smtClean="0"/>
                        <a:t>중분류 카테고리 리스트 </a:t>
                      </a:r>
                      <a:r>
                        <a:rPr lang="ko-KR" altLang="en-US" sz="850" dirty="0" err="1" smtClean="0"/>
                        <a:t>클릭시</a:t>
                      </a:r>
                      <a:r>
                        <a:rPr lang="ko-KR" altLang="en-US" sz="850" dirty="0" smtClean="0"/>
                        <a:t> 해당 </a:t>
                      </a:r>
                      <a:r>
                        <a:rPr lang="en-US" altLang="ko-KR" sz="850" dirty="0" smtClean="0"/>
                        <a:t>(</a:t>
                      </a:r>
                      <a:r>
                        <a:rPr lang="ko-KR" altLang="en-US" sz="850" dirty="0" smtClean="0"/>
                        <a:t>카테고리 </a:t>
                      </a:r>
                      <a:r>
                        <a:rPr lang="en-US" altLang="ko-KR" sz="850" dirty="0" smtClean="0"/>
                        <a:t>- </a:t>
                      </a:r>
                      <a:r>
                        <a:rPr lang="ko-KR" altLang="en-US" sz="850" dirty="0" smtClean="0"/>
                        <a:t>품목 리스트페이지</a:t>
                      </a:r>
                      <a:r>
                        <a:rPr lang="en-US" altLang="ko-KR" sz="850" dirty="0" smtClean="0"/>
                        <a:t>)</a:t>
                      </a:r>
                      <a:r>
                        <a:rPr lang="ko-KR" altLang="en-US" sz="850" dirty="0" smtClean="0"/>
                        <a:t>로 이동</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브랜드별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브랜드별페이지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19" name="그림 18"/>
          <p:cNvPicPr>
            <a:picLocks noChangeAspect="1"/>
          </p:cNvPicPr>
          <p:nvPr/>
        </p:nvPicPr>
        <p:blipFill rotWithShape="1">
          <a:blip r:embed="rId2"/>
          <a:srcRect l="1273" t="22" r="23907" b="528"/>
          <a:stretch/>
        </p:blipFill>
        <p:spPr>
          <a:xfrm>
            <a:off x="122048" y="637032"/>
            <a:ext cx="3456385" cy="6119325"/>
          </a:xfrm>
          <a:prstGeom prst="rect">
            <a:avLst/>
          </a:prstGeom>
        </p:spPr>
      </p:pic>
      <p:pic>
        <p:nvPicPr>
          <p:cNvPr id="20" name="그림 19"/>
          <p:cNvPicPr>
            <a:picLocks noChangeAspect="1"/>
          </p:cNvPicPr>
          <p:nvPr/>
        </p:nvPicPr>
        <p:blipFill rotWithShape="1">
          <a:blip r:embed="rId3"/>
          <a:srcRect l="3796" r="23483" b="9788"/>
          <a:stretch/>
        </p:blipFill>
        <p:spPr>
          <a:xfrm>
            <a:off x="3772209" y="647596"/>
            <a:ext cx="3456384" cy="6118048"/>
          </a:xfrm>
          <a:prstGeom prst="rect">
            <a:avLst/>
          </a:prstGeom>
        </p:spPr>
      </p:pic>
      <p:sp>
        <p:nvSpPr>
          <p:cNvPr id="13" name="직사각형 12"/>
          <p:cNvSpPr/>
          <p:nvPr/>
        </p:nvSpPr>
        <p:spPr>
          <a:xfrm>
            <a:off x="122048" y="12851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190502" y="186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3843130" y="17891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4" name="직사각형 23"/>
          <p:cNvSpPr/>
          <p:nvPr/>
        </p:nvSpPr>
        <p:spPr>
          <a:xfrm>
            <a:off x="3843130" y="22212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25" name="직사각형 24"/>
          <p:cNvSpPr/>
          <p:nvPr/>
        </p:nvSpPr>
        <p:spPr>
          <a:xfrm>
            <a:off x="5015961"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6" name="직사각형 25"/>
          <p:cNvSpPr/>
          <p:nvPr/>
        </p:nvSpPr>
        <p:spPr>
          <a:xfrm>
            <a:off x="6122277"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5</a:t>
            </a:r>
            <a:endParaRPr lang="ko-KR" altLang="en-US" sz="1100" dirty="0"/>
          </a:p>
        </p:txBody>
      </p:sp>
      <p:sp>
        <p:nvSpPr>
          <p:cNvPr id="2" name="직사각형 1"/>
          <p:cNvSpPr/>
          <p:nvPr/>
        </p:nvSpPr>
        <p:spPr>
          <a:xfrm>
            <a:off x="46257" y="384417"/>
            <a:ext cx="177484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endParaRPr lang="ko-KR" altLang="en-US" sz="1200" dirty="0">
              <a:solidFill>
                <a:srgbClr val="FF0000"/>
              </a:solidFill>
            </a:endParaRPr>
          </a:p>
        </p:txBody>
      </p:sp>
      <p:sp>
        <p:nvSpPr>
          <p:cNvPr id="3" name="직사각형 2"/>
          <p:cNvSpPr/>
          <p:nvPr/>
        </p:nvSpPr>
        <p:spPr>
          <a:xfrm>
            <a:off x="3772209" y="384417"/>
            <a:ext cx="3312125" cy="276999"/>
          </a:xfrm>
          <a:prstGeom prst="rect">
            <a:avLst/>
          </a:prstGeom>
        </p:spPr>
        <p:txBody>
          <a:bodyPr wrap="none">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007 - 01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품목 리스트 활성화</a:t>
            </a:r>
            <a:endParaRPr lang="ko-KR" altLang="en-US" sz="1000" dirty="0">
              <a:solidFill>
                <a:srgbClr val="FF0000"/>
              </a:solidFill>
            </a:endParaRPr>
          </a:p>
        </p:txBody>
      </p:sp>
    </p:spTree>
    <p:extLst>
      <p:ext uri="{BB962C8B-B14F-4D97-AF65-F5344CB8AC3E}">
        <p14:creationId xmlns:p14="http://schemas.microsoft.com/office/powerpoint/2010/main" val="14127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p:cNvPicPr>
            <a:picLocks noChangeAspect="1"/>
          </p:cNvPicPr>
          <p:nvPr/>
        </p:nvPicPr>
        <p:blipFill rotWithShape="1">
          <a:blip r:embed="rId2"/>
          <a:srcRect l="4937" r="2493" b="10203"/>
          <a:stretch/>
        </p:blipFill>
        <p:spPr>
          <a:xfrm>
            <a:off x="584871" y="581174"/>
            <a:ext cx="3456384" cy="60898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smtClean="0"/>
              <a:t>품목별 </a:t>
            </a:r>
            <a:r>
              <a:rPr lang="ko-KR" altLang="en-US" dirty="0" smtClean="0"/>
              <a:t>리스트</a:t>
            </a:r>
            <a:r>
              <a:rPr lang="en-US" altLang="ko-KR" dirty="0" smtClean="0"/>
              <a:t>(007-01)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9642584"/>
              </p:ext>
            </p:extLst>
          </p:nvPr>
        </p:nvGraphicFramePr>
        <p:xfrm>
          <a:off x="8688288" y="476672"/>
          <a:ext cx="3384376" cy="33433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뒤로가기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 </a:t>
                      </a:r>
                      <a:r>
                        <a:rPr lang="en-US" altLang="ko-KR" sz="850" b="0" dirty="0" smtClean="0">
                          <a:latin typeface="+mn-ea"/>
                          <a:ea typeface="+mn-ea"/>
                        </a:rPr>
                        <a:t>– </a:t>
                      </a:r>
                      <a:r>
                        <a:rPr lang="ko-KR" altLang="en-US" sz="850" b="0" dirty="0" smtClean="0">
                          <a:latin typeface="+mn-ea"/>
                          <a:ea typeface="+mn-ea"/>
                        </a:rPr>
                        <a:t>품목별 페이지</a:t>
                      </a:r>
                      <a:r>
                        <a:rPr lang="en-US" altLang="ko-KR" sz="850" b="0" dirty="0" smtClean="0">
                          <a:latin typeface="+mn-ea"/>
                          <a:ea typeface="+mn-ea"/>
                        </a:rPr>
                        <a:t>)</a:t>
                      </a:r>
                      <a:r>
                        <a:rPr lang="ko-KR" altLang="en-US" sz="850" b="0" dirty="0" smtClean="0">
                          <a:latin typeface="+mn-ea"/>
                          <a:ea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소분류 카테고리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리스트 제목</a:t>
                      </a:r>
                      <a:endParaRPr lang="en-US" altLang="ko-KR" sz="850" dirty="0" smtClean="0"/>
                    </a:p>
                    <a:p>
                      <a:pPr marL="171450" indent="-171450">
                        <a:buFontTx/>
                        <a:buChar char="-"/>
                      </a:pPr>
                      <a:r>
                        <a:rPr lang="ko-KR" altLang="en-US" sz="850" dirty="0" smtClean="0"/>
                        <a:t>직전에 선택한 중분류 </a:t>
                      </a:r>
                      <a:r>
                        <a:rPr lang="ko-KR" altLang="en-US" sz="850" dirty="0" err="1" smtClean="0"/>
                        <a:t>카테고리명</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14" name="직사각형 13"/>
          <p:cNvSpPr/>
          <p:nvPr/>
        </p:nvSpPr>
        <p:spPr>
          <a:xfrm>
            <a:off x="682085" y="13012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538500" y="7251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1645114" y="8641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2" name="직사각형 1"/>
          <p:cNvSpPr/>
          <p:nvPr/>
        </p:nvSpPr>
        <p:spPr>
          <a:xfrm>
            <a:off x="524890" y="291045"/>
            <a:ext cx="291938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Tree>
    <p:extLst>
      <p:ext uri="{BB962C8B-B14F-4D97-AF65-F5344CB8AC3E}">
        <p14:creationId xmlns:p14="http://schemas.microsoft.com/office/powerpoint/2010/main" val="402081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err="1" smtClean="0"/>
              <a:t>브랜드별</a:t>
            </a:r>
            <a:r>
              <a:rPr lang="en-US" altLang="ko-KR" dirty="0" smtClean="0"/>
              <a:t>(007-02)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619358937"/>
              </p:ext>
            </p:extLst>
          </p:nvPr>
        </p:nvGraphicFramePr>
        <p:xfrm>
          <a:off x="8688288" y="476672"/>
          <a:ext cx="3384376" cy="36542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품목별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품목별페이지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인증마크별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인증마크별페이지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브랜드</a:t>
                      </a:r>
                      <a:r>
                        <a:rPr lang="ko-KR" altLang="en-US" sz="850" baseline="0" dirty="0" smtClean="0"/>
                        <a:t> 리스트</a:t>
                      </a:r>
                      <a:endParaRPr lang="en-US" altLang="ko-KR" sz="850" baseline="0" dirty="0" smtClean="0"/>
                    </a:p>
                    <a:p>
                      <a:pPr marL="171450" indent="-171450">
                        <a:buFontTx/>
                        <a:buChar char="-"/>
                      </a:pPr>
                      <a:r>
                        <a:rPr lang="ko-KR" altLang="en-US" sz="850" baseline="0" dirty="0" smtClean="0"/>
                        <a:t>브랜드를 </a:t>
                      </a:r>
                      <a:r>
                        <a:rPr lang="ko-KR" altLang="en-US" sz="850" baseline="0" dirty="0" err="1" smtClean="0"/>
                        <a:t>클릭시</a:t>
                      </a:r>
                      <a:r>
                        <a:rPr lang="ko-KR" altLang="en-US" sz="850" baseline="0" dirty="0" smtClean="0"/>
                        <a:t> 브랜드 품목별 리스트페이지로 이동</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뒤로가기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 </a:t>
                      </a:r>
                      <a:r>
                        <a:rPr lang="en-US" altLang="ko-KR" sz="850" b="0" dirty="0" smtClean="0">
                          <a:latin typeface="+mn-ea"/>
                          <a:ea typeface="+mn-ea"/>
                        </a:rPr>
                        <a:t>– </a:t>
                      </a:r>
                      <a:r>
                        <a:rPr lang="ko-KR" altLang="en-US" sz="850" b="0" dirty="0" err="1" smtClean="0">
                          <a:latin typeface="+mn-ea"/>
                          <a:ea typeface="+mn-ea"/>
                        </a:rPr>
                        <a:t>브랜드별</a:t>
                      </a:r>
                      <a:r>
                        <a:rPr lang="ko-KR" altLang="en-US" sz="850" b="0" dirty="0" smtClean="0">
                          <a:latin typeface="+mn-ea"/>
                          <a:ea typeface="+mn-ea"/>
                        </a:rPr>
                        <a:t> 페이지</a:t>
                      </a:r>
                      <a:r>
                        <a:rPr lang="en-US" altLang="ko-KR" sz="850" b="0" dirty="0" smtClean="0">
                          <a:latin typeface="+mn-ea"/>
                          <a:ea typeface="+mn-ea"/>
                        </a:rPr>
                        <a:t>)</a:t>
                      </a:r>
                      <a:r>
                        <a:rPr lang="ko-KR" altLang="en-US" sz="850" b="0" dirty="0" smtClean="0">
                          <a:latin typeface="+mn-ea"/>
                          <a:ea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브랜드별</a:t>
                      </a:r>
                      <a:r>
                        <a:rPr lang="ko-KR" altLang="en-US" sz="850" b="0" dirty="0" smtClean="0">
                          <a:latin typeface="+mn-ea"/>
                          <a:ea typeface="+mn-ea"/>
                        </a:rPr>
                        <a:t> 제품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p:cNvPicPr>
            <a:picLocks noChangeAspect="1"/>
          </p:cNvPicPr>
          <p:nvPr/>
        </p:nvPicPr>
        <p:blipFill rotWithShape="1">
          <a:blip r:embed="rId2"/>
          <a:srcRect l="1639" r="2363" b="527"/>
          <a:stretch/>
        </p:blipFill>
        <p:spPr>
          <a:xfrm>
            <a:off x="263352" y="631957"/>
            <a:ext cx="3456384" cy="6120680"/>
          </a:xfrm>
          <a:prstGeom prst="rect">
            <a:avLst/>
          </a:prstGeom>
        </p:spPr>
      </p:pic>
      <p:pic>
        <p:nvPicPr>
          <p:cNvPr id="6" name="그림 5"/>
          <p:cNvPicPr>
            <a:picLocks noChangeAspect="1"/>
          </p:cNvPicPr>
          <p:nvPr/>
        </p:nvPicPr>
        <p:blipFill rotWithShape="1">
          <a:blip r:embed="rId3"/>
          <a:srcRect l="5909" r="1521" b="9749"/>
          <a:stretch/>
        </p:blipFill>
        <p:spPr>
          <a:xfrm>
            <a:off x="3863752" y="635934"/>
            <a:ext cx="3456384" cy="6120680"/>
          </a:xfrm>
          <a:prstGeom prst="rect">
            <a:avLst/>
          </a:prstGeom>
        </p:spPr>
      </p:pic>
      <p:sp>
        <p:nvSpPr>
          <p:cNvPr id="15" name="직사각형 14"/>
          <p:cNvSpPr/>
          <p:nvPr/>
        </p:nvSpPr>
        <p:spPr>
          <a:xfrm>
            <a:off x="4457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3" name="직사각형 12"/>
          <p:cNvSpPr/>
          <p:nvPr/>
        </p:nvSpPr>
        <p:spPr>
          <a:xfrm>
            <a:off x="26009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8864" y="18177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797342" y="88162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
        <p:nvSpPr>
          <p:cNvPr id="19" name="직사각형 18"/>
          <p:cNvSpPr/>
          <p:nvPr/>
        </p:nvSpPr>
        <p:spPr>
          <a:xfrm>
            <a:off x="3820348" y="143544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5038128" y="97851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3877110" y="358935"/>
            <a:ext cx="2937022" cy="276999"/>
          </a:xfrm>
          <a:prstGeom prst="rect">
            <a:avLst/>
          </a:prstGeom>
        </p:spPr>
        <p:txBody>
          <a:bodyPr wrap="none">
            <a:spAutoFit/>
          </a:bodyPr>
          <a:lstStyle/>
          <a:p>
            <a:r>
              <a:rPr lang="en-US" altLang="ko-KR" sz="1200" dirty="0">
                <a:solidFill>
                  <a:srgbClr val="FF0000"/>
                </a:solidFill>
              </a:rPr>
              <a:t>007-02-01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브랜드</a:t>
            </a:r>
            <a:r>
              <a:rPr lang="en-US" altLang="ko-KR" sz="1200" dirty="0">
                <a:solidFill>
                  <a:srgbClr val="FF0000"/>
                </a:solidFill>
              </a:rPr>
              <a:t>_</a:t>
            </a:r>
            <a:r>
              <a:rPr lang="ko-KR" altLang="en-US" sz="1200" dirty="0" err="1">
                <a:solidFill>
                  <a:srgbClr val="FF0000"/>
                </a:solidFill>
              </a:rPr>
              <a:t>제품리스트</a:t>
            </a:r>
            <a:endParaRPr lang="ko-KR" altLang="en-US" sz="1000" dirty="0">
              <a:solidFill>
                <a:srgbClr val="FF0000"/>
              </a:solidFill>
            </a:endParaRPr>
          </a:p>
        </p:txBody>
      </p:sp>
      <p:sp>
        <p:nvSpPr>
          <p:cNvPr id="9" name="직사각형 8"/>
          <p:cNvSpPr/>
          <p:nvPr/>
        </p:nvSpPr>
        <p:spPr>
          <a:xfrm>
            <a:off x="235090" y="351746"/>
            <a:ext cx="1928733"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007 - 02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브랜드</a:t>
            </a:r>
            <a:endParaRPr lang="ko-KR" altLang="en-US" sz="1200" dirty="0">
              <a:solidFill>
                <a:srgbClr val="FF0000"/>
              </a:solidFill>
            </a:endParaRPr>
          </a:p>
        </p:txBody>
      </p:sp>
    </p:spTree>
    <p:extLst>
      <p:ext uri="{BB962C8B-B14F-4D97-AF65-F5344CB8AC3E}">
        <p14:creationId xmlns:p14="http://schemas.microsoft.com/office/powerpoint/2010/main" val="82689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err="1" smtClean="0"/>
              <a:t>인증마크별</a:t>
            </a:r>
            <a:r>
              <a:rPr lang="ko-KR" altLang="en-US" dirty="0" smtClean="0"/>
              <a:t> </a:t>
            </a:r>
            <a:r>
              <a:rPr lang="ko-KR" altLang="en-US" dirty="0" smtClean="0"/>
              <a:t>리스트</a:t>
            </a:r>
            <a:r>
              <a:rPr lang="en-US" altLang="ko-KR" dirty="0" smtClean="0"/>
              <a:t>(007-03)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8151758"/>
              </p:ext>
            </p:extLst>
          </p:nvPr>
        </p:nvGraphicFramePr>
        <p:xfrm>
          <a:off x="8688288" y="476672"/>
          <a:ext cx="3384376" cy="37319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품목별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품목별페이지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브랜드별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브랜드별페이지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리스트 제목</a:t>
                      </a:r>
                      <a:endParaRPr lang="en-US" altLang="ko-KR" sz="850" dirty="0" smtClean="0"/>
                    </a:p>
                    <a:p>
                      <a:pPr marL="171450" indent="-171450">
                        <a:buFontTx/>
                        <a:buChar char="-"/>
                      </a:pPr>
                      <a:r>
                        <a:rPr lang="ko-KR" altLang="en-US" sz="850" dirty="0" smtClean="0"/>
                        <a:t>직전에 선택한 중분류 </a:t>
                      </a:r>
                      <a:r>
                        <a:rPr lang="ko-KR" altLang="en-US" sz="850" dirty="0" err="1" smtClean="0"/>
                        <a:t>카테고리명</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smtClean="0"/>
                        <a:t>인증마크 리스트</a:t>
                      </a:r>
                      <a:endParaRPr lang="en-US" altLang="ko-KR" sz="850" baseline="0" dirty="0" smtClean="0"/>
                    </a:p>
                    <a:p>
                      <a:pPr marL="171450" indent="-171450">
                        <a:buFontTx/>
                        <a:buChar char="-"/>
                      </a:pPr>
                      <a:r>
                        <a:rPr lang="ko-KR" altLang="en-US" sz="850" baseline="0" dirty="0" smtClean="0"/>
                        <a:t>인증마크를 </a:t>
                      </a:r>
                      <a:r>
                        <a:rPr lang="ko-KR" altLang="en-US" sz="850" baseline="0" dirty="0" err="1" smtClean="0"/>
                        <a:t>클릭시</a:t>
                      </a:r>
                      <a:r>
                        <a:rPr lang="ko-KR" altLang="en-US" sz="850" baseline="0" dirty="0" smtClean="0"/>
                        <a:t> 인증마크 품목별 리스트페이지로 이동</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인증마크별</a:t>
                      </a:r>
                      <a:r>
                        <a:rPr lang="ko-KR" altLang="en-US" sz="850" b="0" dirty="0" smtClean="0">
                          <a:latin typeface="+mn-ea"/>
                          <a:ea typeface="+mn-ea"/>
                        </a:rPr>
                        <a:t> 제품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p:cNvPicPr>
            <a:picLocks noChangeAspect="1"/>
          </p:cNvPicPr>
          <p:nvPr/>
        </p:nvPicPr>
        <p:blipFill rotWithShape="1">
          <a:blip r:embed="rId2"/>
          <a:srcRect l="1638" r="2362" b="932"/>
          <a:stretch/>
        </p:blipFill>
        <p:spPr>
          <a:xfrm>
            <a:off x="187982" y="646884"/>
            <a:ext cx="3456385" cy="6095800"/>
          </a:xfrm>
          <a:prstGeom prst="rect">
            <a:avLst/>
          </a:prstGeom>
        </p:spPr>
      </p:pic>
      <p:pic>
        <p:nvPicPr>
          <p:cNvPr id="6" name="그림 5"/>
          <p:cNvPicPr>
            <a:picLocks noChangeAspect="1"/>
          </p:cNvPicPr>
          <p:nvPr/>
        </p:nvPicPr>
        <p:blipFill rotWithShape="1">
          <a:blip r:embed="rId3"/>
          <a:srcRect l="5785" r="1644" b="10548"/>
          <a:stretch/>
        </p:blipFill>
        <p:spPr>
          <a:xfrm>
            <a:off x="3777032" y="646884"/>
            <a:ext cx="3456384" cy="6066442"/>
          </a:xfrm>
          <a:prstGeom prst="rect">
            <a:avLst/>
          </a:prstGeom>
        </p:spPr>
      </p:pic>
      <p:sp>
        <p:nvSpPr>
          <p:cNvPr id="14" name="직사각형 13"/>
          <p:cNvSpPr/>
          <p:nvPr/>
        </p:nvSpPr>
        <p:spPr>
          <a:xfrm>
            <a:off x="148748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36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504256" y="19392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7" name="직사각형 16"/>
          <p:cNvSpPr/>
          <p:nvPr/>
        </p:nvSpPr>
        <p:spPr>
          <a:xfrm>
            <a:off x="3680144" y="9087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5002351"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9" name="직사각형 18"/>
          <p:cNvSpPr/>
          <p:nvPr/>
        </p:nvSpPr>
        <p:spPr>
          <a:xfrm>
            <a:off x="3796875" y="14176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158146" y="395635"/>
            <a:ext cx="2082621" cy="276999"/>
          </a:xfrm>
          <a:prstGeom prst="rect">
            <a:avLst/>
          </a:prstGeom>
        </p:spPr>
        <p:txBody>
          <a:bodyPr wrap="none">
            <a:spAutoFit/>
          </a:bodyPr>
          <a:lstStyle/>
          <a:p>
            <a:r>
              <a:rPr lang="en-US" altLang="ko-KR" sz="1200" dirty="0" smtClean="0">
                <a:solidFill>
                  <a:srgbClr val="FF0000"/>
                </a:solidFill>
                <a:latin typeface="Segoe UI" panose="020B0502040204020203" pitchFamily="34" charset="0"/>
              </a:rPr>
              <a:t>007 - 03 </a:t>
            </a:r>
            <a:r>
              <a:rPr lang="ko-KR" altLang="en-US" sz="1200" dirty="0" smtClean="0">
                <a:solidFill>
                  <a:srgbClr val="FF0000"/>
                </a:solidFill>
                <a:latin typeface="Segoe UI" panose="020B0502040204020203" pitchFamily="34" charset="0"/>
              </a:rPr>
              <a:t>카테고리</a:t>
            </a:r>
            <a:r>
              <a:rPr lang="en-US" altLang="ko-KR" sz="1200" dirty="0" smtClean="0">
                <a:solidFill>
                  <a:srgbClr val="FF0000"/>
                </a:solidFill>
                <a:latin typeface="Segoe UI" panose="020B0502040204020203" pitchFamily="34" charset="0"/>
              </a:rPr>
              <a:t>_</a:t>
            </a:r>
            <a:r>
              <a:rPr lang="ko-KR" altLang="en-US" sz="1200" dirty="0" smtClean="0">
                <a:solidFill>
                  <a:srgbClr val="FF0000"/>
                </a:solidFill>
                <a:latin typeface="Segoe UI" panose="020B0502040204020203" pitchFamily="34" charset="0"/>
              </a:rPr>
              <a:t>인증마크</a:t>
            </a:r>
            <a:endParaRPr lang="ko-KR" altLang="en-US" sz="1200" dirty="0">
              <a:solidFill>
                <a:srgbClr val="FF0000"/>
              </a:solidFill>
            </a:endParaRPr>
          </a:p>
        </p:txBody>
      </p:sp>
      <p:sp>
        <p:nvSpPr>
          <p:cNvPr id="9" name="직사각형 8"/>
          <p:cNvSpPr/>
          <p:nvPr/>
        </p:nvSpPr>
        <p:spPr>
          <a:xfrm>
            <a:off x="3770227" y="395634"/>
            <a:ext cx="322716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007 - 03 - 01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인증마크</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Tree>
    <p:extLst>
      <p:ext uri="{BB962C8B-B14F-4D97-AF65-F5344CB8AC3E}">
        <p14:creationId xmlns:p14="http://schemas.microsoft.com/office/powerpoint/2010/main" val="204665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그림 30"/>
          <p:cNvPicPr>
            <a:picLocks noChangeAspect="1"/>
          </p:cNvPicPr>
          <p:nvPr/>
        </p:nvPicPr>
        <p:blipFill rotWithShape="1">
          <a:blip r:embed="rId2"/>
          <a:srcRect l="2047" r="1955" b="923"/>
          <a:stretch/>
        </p:blipFill>
        <p:spPr>
          <a:xfrm>
            <a:off x="397228" y="670448"/>
            <a:ext cx="3456384" cy="6096304"/>
          </a:xfrm>
          <a:prstGeom prst="rect">
            <a:avLst/>
          </a:prstGeom>
        </p:spPr>
      </p:pic>
      <p:pic>
        <p:nvPicPr>
          <p:cNvPr id="32" name="그림 31"/>
          <p:cNvPicPr>
            <a:picLocks noChangeAspect="1"/>
          </p:cNvPicPr>
          <p:nvPr/>
        </p:nvPicPr>
        <p:blipFill rotWithShape="1">
          <a:blip r:embed="rId3"/>
          <a:srcRect l="1928" r="2074" b="526"/>
          <a:stretch/>
        </p:blipFill>
        <p:spPr>
          <a:xfrm>
            <a:off x="3979105" y="670448"/>
            <a:ext cx="3456384" cy="612077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즐겨찾기</a:t>
            </a:r>
            <a:r>
              <a:rPr lang="en-US" altLang="ko-KR" dirty="0" smtClean="0"/>
              <a:t>(010)</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55359674"/>
              </p:ext>
            </p:extLst>
          </p:nvPr>
        </p:nvGraphicFramePr>
        <p:xfrm>
          <a:off x="8688288" y="476672"/>
          <a:ext cx="3384376" cy="401695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최신순</a:t>
                      </a:r>
                      <a:r>
                        <a:rPr lang="ko-KR" altLang="en-US" sz="850" b="0" dirty="0" smtClean="0">
                          <a:latin typeface="+mn-ea"/>
                          <a:ea typeface="+mn-ea"/>
                        </a:rPr>
                        <a:t> 정렬</a:t>
                      </a:r>
                      <a:r>
                        <a:rPr lang="en-US" altLang="ko-KR" sz="850" b="0" dirty="0" smtClean="0">
                          <a:latin typeface="+mn-ea"/>
                          <a:ea typeface="+mn-ea"/>
                        </a:rPr>
                        <a:t>(</a:t>
                      </a:r>
                      <a:r>
                        <a:rPr lang="ko-KR" altLang="en-US" sz="850" b="0" dirty="0" smtClean="0">
                          <a:latin typeface="+mn-ea"/>
                          <a:ea typeface="+mn-ea"/>
                        </a:rPr>
                        <a:t>디폴트</a:t>
                      </a:r>
                      <a:r>
                        <a:rPr lang="en-US" altLang="ko-KR" sz="850" b="0" dirty="0" smtClean="0">
                          <a:latin typeface="+mn-ea"/>
                          <a:ea typeface="+mn-ea"/>
                        </a:rPr>
                        <a:t>)</a:t>
                      </a:r>
                    </a:p>
                    <a:p>
                      <a:pPr marL="171450" indent="-171450" algn="just" latinLnBrk="1">
                        <a:lnSpc>
                          <a:spcPct val="120000"/>
                        </a:lnSpc>
                        <a:buFontTx/>
                        <a:buChar char="-"/>
                      </a:pPr>
                      <a:r>
                        <a:rPr lang="ko-KR" altLang="en-US" sz="850" b="0" dirty="0" err="1" smtClean="0">
                          <a:latin typeface="+mn-ea"/>
                          <a:ea typeface="+mn-ea"/>
                        </a:rPr>
                        <a:t>즐겨찾기한</a:t>
                      </a:r>
                      <a:r>
                        <a:rPr lang="ko-KR" altLang="en-US" sz="850" b="0" dirty="0" smtClean="0">
                          <a:latin typeface="+mn-ea"/>
                          <a:ea typeface="+mn-ea"/>
                        </a:rPr>
                        <a:t> 제품들 </a:t>
                      </a:r>
                      <a:r>
                        <a:rPr lang="ko-KR" altLang="en-US" sz="850" b="0" dirty="0" err="1" smtClean="0">
                          <a:latin typeface="+mn-ea"/>
                          <a:ea typeface="+mn-ea"/>
                        </a:rPr>
                        <a:t>최신순</a:t>
                      </a:r>
                      <a:r>
                        <a:rPr lang="ko-KR" altLang="en-US" sz="850" b="0" dirty="0" smtClean="0">
                          <a:latin typeface="+mn-ea"/>
                          <a:ea typeface="+mn-ea"/>
                        </a:rPr>
                        <a:t> 리스트 제공</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이름순 정렬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즐겨찾기한</a:t>
                      </a:r>
                      <a:r>
                        <a:rPr kumimoji="1" lang="ko-KR" altLang="en-US" sz="850" dirty="0" smtClean="0">
                          <a:solidFill>
                            <a:schemeClr val="tx1"/>
                          </a:solidFill>
                          <a:latin typeface="+mn-ea"/>
                        </a:rPr>
                        <a:t> 제품들 이름순 리스트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즐겨찾기</a:t>
                      </a:r>
                      <a:r>
                        <a:rPr lang="ko-KR" altLang="en-US" sz="850" b="0" dirty="0" smtClean="0">
                          <a:latin typeface="+mn-ea"/>
                          <a:ea typeface="+mn-ea"/>
                        </a:rPr>
                        <a:t>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즐겨찾기한</a:t>
                      </a:r>
                      <a:r>
                        <a:rPr lang="ko-KR" altLang="en-US" sz="850" b="0" dirty="0" smtClean="0">
                          <a:latin typeface="+mn-ea"/>
                          <a:ea typeface="+mn-ea"/>
                        </a:rPr>
                        <a:t> 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a:t>
                      </a:r>
                      <a:r>
                        <a:rPr kumimoji="1" lang="en-US" altLang="ko-KR" sz="850" dirty="0" smtClean="0">
                          <a:solidFill>
                            <a:schemeClr val="tx1"/>
                          </a:solidFill>
                          <a:latin typeface="+mn-ea"/>
                        </a:rPr>
                        <a:t>on/off</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baseline="0" dirty="0" smtClean="0">
                          <a:solidFill>
                            <a:schemeClr val="tx1"/>
                          </a:solidFill>
                          <a:latin typeface="+mn-ea"/>
                        </a:rPr>
                        <a:t>이미 </a:t>
                      </a:r>
                      <a:r>
                        <a:rPr kumimoji="1" lang="ko-KR" altLang="en-US" sz="850" baseline="0" dirty="0" err="1" smtClean="0">
                          <a:solidFill>
                            <a:schemeClr val="tx1"/>
                          </a:solidFill>
                          <a:latin typeface="+mn-ea"/>
                        </a:rPr>
                        <a:t>즐겨찾기를</a:t>
                      </a:r>
                      <a:r>
                        <a:rPr kumimoji="1" lang="ko-KR" altLang="en-US" sz="850" baseline="0" dirty="0" smtClean="0">
                          <a:solidFill>
                            <a:schemeClr val="tx1"/>
                          </a:solidFill>
                          <a:latin typeface="+mn-ea"/>
                        </a:rPr>
                        <a:t> 등록한 상품들의 리스트이기 </a:t>
                      </a:r>
                      <a:r>
                        <a:rPr kumimoji="1" lang="ko-KR" altLang="en-US" sz="850" baseline="0" dirty="0" err="1" smtClean="0">
                          <a:solidFill>
                            <a:schemeClr val="tx1"/>
                          </a:solidFill>
                          <a:latin typeface="+mn-ea"/>
                        </a:rPr>
                        <a:t>떄문에</a:t>
                      </a:r>
                      <a:r>
                        <a:rPr kumimoji="1" lang="ko-KR" altLang="en-US" sz="850" baseline="0" dirty="0" smtClean="0">
                          <a:solidFill>
                            <a:schemeClr val="tx1"/>
                          </a:solidFill>
                          <a:latin typeface="+mn-ea"/>
                        </a:rPr>
                        <a:t> </a:t>
                      </a:r>
                      <a:r>
                        <a:rPr kumimoji="1" lang="ko-KR" altLang="en-US" sz="850" baseline="0" dirty="0" err="1" smtClean="0">
                          <a:solidFill>
                            <a:schemeClr val="tx1"/>
                          </a:solidFill>
                          <a:latin typeface="+mn-ea"/>
                        </a:rPr>
                        <a:t>즐겨찾기</a:t>
                      </a:r>
                      <a:r>
                        <a:rPr kumimoji="1" lang="ko-KR" altLang="en-US" sz="850" baseline="0" dirty="0" smtClean="0">
                          <a:solidFill>
                            <a:schemeClr val="tx1"/>
                          </a:solidFill>
                          <a:latin typeface="+mn-ea"/>
                        </a:rPr>
                        <a:t> </a:t>
                      </a:r>
                      <a:r>
                        <a:rPr kumimoji="1" lang="en-US" altLang="ko-KR" sz="850" baseline="0" dirty="0" smtClean="0">
                          <a:solidFill>
                            <a:schemeClr val="tx1"/>
                          </a:solidFill>
                          <a:latin typeface="+mn-ea"/>
                        </a:rPr>
                        <a:t>on</a:t>
                      </a:r>
                      <a:r>
                        <a:rPr kumimoji="1" lang="ko-KR" altLang="en-US" sz="850" baseline="0" dirty="0" smtClean="0">
                          <a:solidFill>
                            <a:schemeClr val="tx1"/>
                          </a:solidFill>
                          <a:latin typeface="+mn-ea"/>
                        </a:rPr>
                        <a:t>상태</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색상 하트</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가 디폴트</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a:t>
                      </a:r>
                      <a:r>
                        <a:rPr kumimoji="1" lang="en-US" altLang="ko-KR" sz="850" dirty="0" smtClean="0">
                          <a:solidFill>
                            <a:schemeClr val="tx1"/>
                          </a:solidFill>
                          <a:latin typeface="+mn-ea"/>
                        </a:rPr>
                        <a:t>on </a:t>
                      </a:r>
                      <a:r>
                        <a:rPr kumimoji="1" lang="ko-KR" altLang="en-US" sz="850" dirty="0" smtClean="0">
                          <a:solidFill>
                            <a:schemeClr val="tx1"/>
                          </a:solidFill>
                          <a:latin typeface="+mn-ea"/>
                        </a:rPr>
                        <a:t>상태</a:t>
                      </a:r>
                      <a:r>
                        <a:rPr kumimoji="1" lang="en-US" altLang="ko-KR" sz="850" dirty="0" smtClean="0">
                          <a:solidFill>
                            <a:schemeClr val="tx1"/>
                          </a:solidFill>
                          <a:latin typeface="+mn-ea"/>
                        </a:rPr>
                        <a:t>(</a:t>
                      </a:r>
                      <a:r>
                        <a:rPr kumimoji="1" lang="ko-KR" altLang="en-US" sz="850" dirty="0" smtClean="0">
                          <a:solidFill>
                            <a:schemeClr val="tx1"/>
                          </a:solidFill>
                          <a:latin typeface="+mn-ea"/>
                        </a:rPr>
                        <a:t>색상 하트</a:t>
                      </a:r>
                      <a:r>
                        <a:rPr kumimoji="1" lang="en-US" altLang="ko-KR" sz="850" dirty="0" smtClean="0">
                          <a:solidFill>
                            <a:schemeClr val="tx1"/>
                          </a:solidFill>
                          <a:latin typeface="+mn-ea"/>
                        </a:rPr>
                        <a:t>)</a:t>
                      </a:r>
                      <a:r>
                        <a:rPr kumimoji="1" lang="ko-KR" altLang="en-US" sz="850" dirty="0" smtClean="0">
                          <a:solidFill>
                            <a:schemeClr val="tx1"/>
                          </a:solidFill>
                          <a:latin typeface="+mn-ea"/>
                        </a:rPr>
                        <a:t>를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ko-KR" altLang="en-US" sz="850" dirty="0" err="1" smtClean="0">
                          <a:solidFill>
                            <a:schemeClr val="tx1"/>
                          </a:solidFill>
                          <a:latin typeface="+mn-ea"/>
                        </a:rPr>
                        <a:t>즐겨찾기가</a:t>
                      </a:r>
                      <a:r>
                        <a:rPr kumimoji="1" lang="ko-KR" altLang="en-US" sz="850" dirty="0" smtClean="0">
                          <a:solidFill>
                            <a:schemeClr val="tx1"/>
                          </a:solidFill>
                          <a:latin typeface="+mn-ea"/>
                        </a:rPr>
                        <a:t> 해제되고 </a:t>
                      </a: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목록에서 사라짐</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4" name="직사각형 13"/>
          <p:cNvSpPr/>
          <p:nvPr/>
        </p:nvSpPr>
        <p:spPr>
          <a:xfrm>
            <a:off x="212017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3971012" y="60682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51688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9" name="직사각형 18"/>
          <p:cNvSpPr/>
          <p:nvPr/>
        </p:nvSpPr>
        <p:spPr>
          <a:xfrm>
            <a:off x="49672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9983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409950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00261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337793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
        <p:nvSpPr>
          <p:cNvPr id="23" name="직사각형 22"/>
          <p:cNvSpPr/>
          <p:nvPr/>
        </p:nvSpPr>
        <p:spPr>
          <a:xfrm>
            <a:off x="698071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
        <p:nvSpPr>
          <p:cNvPr id="2" name="직사각형 1"/>
          <p:cNvSpPr/>
          <p:nvPr/>
        </p:nvSpPr>
        <p:spPr>
          <a:xfrm>
            <a:off x="382610" y="395401"/>
            <a:ext cx="1091966"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010 </a:t>
            </a:r>
            <a:r>
              <a:rPr lang="ko-KR" altLang="en-US" sz="1200" dirty="0" err="1">
                <a:solidFill>
                  <a:srgbClr val="FF0000"/>
                </a:solidFill>
                <a:latin typeface="Segoe UI" panose="020B0502040204020203" pitchFamily="34" charset="0"/>
              </a:rPr>
              <a:t>즐겨찾기</a:t>
            </a:r>
            <a:endParaRPr lang="ko-KR" altLang="en-US" sz="1200" dirty="0">
              <a:solidFill>
                <a:srgbClr val="FF0000"/>
              </a:solidFill>
            </a:endParaRPr>
          </a:p>
        </p:txBody>
      </p:sp>
      <p:sp>
        <p:nvSpPr>
          <p:cNvPr id="3" name="직사각형 2"/>
          <p:cNvSpPr/>
          <p:nvPr/>
        </p:nvSpPr>
        <p:spPr>
          <a:xfrm>
            <a:off x="4201814" y="395400"/>
            <a:ext cx="206017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010 </a:t>
            </a:r>
            <a:r>
              <a:rPr lang="ko-KR" altLang="en-US" sz="1200" dirty="0" err="1">
                <a:solidFill>
                  <a:srgbClr val="FF0000"/>
                </a:solidFill>
                <a:latin typeface="Segoe UI" panose="020B0502040204020203" pitchFamily="34" charset="0"/>
              </a:rPr>
              <a:t>즐겨찾기</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이름순</a:t>
            </a:r>
            <a:endParaRPr lang="ko-KR" altLang="en-US" sz="1200" dirty="0">
              <a:solidFill>
                <a:srgbClr val="FF0000"/>
              </a:solidFill>
            </a:endParaRPr>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검색 </a:t>
            </a:r>
            <a:r>
              <a:rPr lang="en-US" altLang="ko-KR" dirty="0" smtClean="0"/>
              <a:t>– </a:t>
            </a:r>
            <a:r>
              <a:rPr lang="ko-KR" altLang="en-US" dirty="0" smtClean="0"/>
              <a:t>진행중</a:t>
            </a:r>
            <a:r>
              <a:rPr lang="en-US" altLang="ko-KR" dirty="0" smtClean="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21823550"/>
              </p:ext>
            </p:extLst>
          </p:nvPr>
        </p:nvGraphicFramePr>
        <p:xfrm>
          <a:off x="8688288" y="476672"/>
          <a:ext cx="3384376" cy="57268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검색창</a:t>
                      </a:r>
                      <a:endParaRPr lang="en-US" altLang="ko-KR" sz="850" b="0" dirty="0" smtClean="0">
                        <a:latin typeface="+mn-ea"/>
                        <a:ea typeface="+mn-ea"/>
                      </a:endParaRPr>
                    </a:p>
                    <a:p>
                      <a:pPr marL="171450" indent="-171450" algn="just" latinLnBrk="1">
                        <a:lnSpc>
                          <a:spcPct val="120000"/>
                        </a:lnSpc>
                        <a:buFontTx/>
                        <a:buChar char="-"/>
                      </a:pPr>
                      <a:r>
                        <a:rPr lang="en-US" altLang="ko-KR" sz="850" b="0" dirty="0" smtClean="0">
                          <a:latin typeface="+mn-ea"/>
                          <a:ea typeface="+mn-ea"/>
                        </a:rPr>
                        <a:t>‘</a:t>
                      </a:r>
                      <a:r>
                        <a:rPr lang="ko-KR" altLang="en-US" sz="850" b="0" dirty="0" err="1" smtClean="0">
                          <a:latin typeface="+mn-ea"/>
                          <a:ea typeface="+mn-ea"/>
                        </a:rPr>
                        <a:t>검색어를</a:t>
                      </a:r>
                      <a:r>
                        <a:rPr lang="ko-KR" altLang="en-US" sz="850" b="0" dirty="0" smtClean="0">
                          <a:latin typeface="+mn-ea"/>
                          <a:ea typeface="+mn-ea"/>
                        </a:rPr>
                        <a:t> 입력하세요</a:t>
                      </a:r>
                      <a:r>
                        <a:rPr lang="en-US" altLang="ko-KR" sz="850" b="0" dirty="0" smtClean="0">
                          <a:latin typeface="+mn-ea"/>
                          <a:ea typeface="+mn-ea"/>
                        </a:rPr>
                        <a:t>’ </a:t>
                      </a:r>
                      <a:r>
                        <a:rPr lang="ko-KR" altLang="en-US" sz="850" b="0" dirty="0" smtClean="0">
                          <a:latin typeface="+mn-ea"/>
                          <a:ea typeface="+mn-ea"/>
                        </a:rPr>
                        <a:t>디폴트 문구가 </a:t>
                      </a:r>
                      <a:r>
                        <a:rPr lang="ko-KR" altLang="en-US" sz="850" b="0" dirty="0" err="1" smtClean="0">
                          <a:latin typeface="+mn-ea"/>
                          <a:ea typeface="+mn-ea"/>
                        </a:rPr>
                        <a:t>쓰여있음</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검색창</a:t>
                      </a:r>
                      <a:r>
                        <a:rPr lang="ko-KR" altLang="en-US"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err="1" smtClean="0">
                          <a:latin typeface="+mn-ea"/>
                          <a:ea typeface="+mn-ea"/>
                        </a:rPr>
                        <a:t>검색어를</a:t>
                      </a:r>
                      <a:r>
                        <a:rPr lang="ko-KR" altLang="en-US" sz="850" b="0" dirty="0" smtClean="0">
                          <a:latin typeface="+mn-ea"/>
                          <a:ea typeface="+mn-ea"/>
                        </a:rPr>
                        <a:t> 입력하세요</a:t>
                      </a:r>
                      <a:r>
                        <a:rPr lang="en-US" altLang="ko-KR" sz="850" b="0" dirty="0" smtClean="0">
                          <a:latin typeface="+mn-ea"/>
                          <a:ea typeface="+mn-ea"/>
                        </a:rPr>
                        <a:t>’ </a:t>
                      </a:r>
                      <a:r>
                        <a:rPr lang="ko-KR" altLang="en-US" sz="850" b="0" dirty="0" smtClean="0">
                          <a:latin typeface="+mn-ea"/>
                          <a:ea typeface="+mn-ea"/>
                        </a:rPr>
                        <a:t>문구가 없어지고 커서와 키보드가 나타남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QR/</a:t>
                      </a:r>
                      <a:r>
                        <a:rPr kumimoji="1" lang="ko-KR" altLang="en-US" sz="850" dirty="0" smtClean="0">
                          <a:solidFill>
                            <a:schemeClr val="tx1"/>
                          </a:solidFill>
                          <a:latin typeface="+mn-ea"/>
                        </a:rPr>
                        <a:t>바코드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카메라 활성화 및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바코드를 스캔할 수 있는 카메라화면으로 전환</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친환경 제품 리스트에 있을 경우 해당 제품의 상세 페이지로 이동</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제품 리스트에 없는 경우 해당 제품은 친환경 제품이 아님을 알리는 내용</a:t>
                      </a:r>
                      <a:r>
                        <a:rPr kumimoji="1" lang="en-US" altLang="ko-KR" sz="850" dirty="0" smtClean="0">
                          <a:solidFill>
                            <a:schemeClr val="tx1"/>
                          </a:solidFill>
                          <a:latin typeface="+mn-ea"/>
                        </a:rPr>
                        <a:t>(</a:t>
                      </a:r>
                      <a:r>
                        <a:rPr kumimoji="1" lang="ko-KR" altLang="en-US" sz="850" dirty="0" smtClean="0">
                          <a:solidFill>
                            <a:schemeClr val="tx1"/>
                          </a:solidFill>
                          <a:latin typeface="+mn-ea"/>
                        </a:rPr>
                        <a:t>검색</a:t>
                      </a:r>
                      <a:r>
                        <a:rPr kumimoji="1" lang="en-US" altLang="ko-KR" sz="850" dirty="0" smtClean="0">
                          <a:solidFill>
                            <a:schemeClr val="tx1"/>
                          </a:solidFill>
                          <a:latin typeface="+mn-ea"/>
                        </a:rPr>
                        <a:t>- </a:t>
                      </a:r>
                      <a:r>
                        <a:rPr kumimoji="1" lang="ko-KR" altLang="en-US" sz="850" dirty="0" smtClean="0">
                          <a:solidFill>
                            <a:schemeClr val="tx1"/>
                          </a:solidFill>
                          <a:latin typeface="+mn-ea"/>
                        </a:rPr>
                        <a:t>검색완료페이지 중 검색결과 없음</a:t>
                      </a:r>
                      <a:r>
                        <a:rPr kumimoji="1" lang="en-US" altLang="ko-KR" sz="850" dirty="0" smtClean="0">
                          <a:solidFill>
                            <a:schemeClr val="tx1"/>
                          </a:solidFill>
                          <a:latin typeface="+mn-ea"/>
                        </a:rPr>
                        <a:t>)</a:t>
                      </a:r>
                      <a:r>
                        <a:rPr kumimoji="1" lang="ko-KR" altLang="en-US" sz="850" dirty="0" smtClean="0">
                          <a:solidFill>
                            <a:schemeClr val="tx1"/>
                          </a:solidFill>
                          <a:latin typeface="+mn-ea"/>
                        </a:rPr>
                        <a:t> 노출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최근검색</a:t>
                      </a:r>
                      <a:r>
                        <a:rPr lang="ko-KR" altLang="en-US" sz="850" b="0" dirty="0" smtClean="0">
                          <a:latin typeface="+mn-ea"/>
                          <a:ea typeface="+mn-ea"/>
                        </a:rPr>
                        <a:t>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최근에 검색한 키워드가</a:t>
                      </a:r>
                      <a:r>
                        <a:rPr lang="ko-KR" altLang="en-US" sz="850" b="0" baseline="0" dirty="0" smtClean="0">
                          <a:latin typeface="+mn-ea"/>
                          <a:ea typeface="+mn-ea"/>
                        </a:rPr>
                        <a:t> </a:t>
                      </a:r>
                      <a:r>
                        <a:rPr lang="ko-KR" altLang="en-US" sz="850" b="0" baseline="0" dirty="0" err="1" smtClean="0">
                          <a:latin typeface="+mn-ea"/>
                          <a:ea typeface="+mn-ea"/>
                        </a:rPr>
                        <a:t>최신순으로</a:t>
                      </a:r>
                      <a:r>
                        <a:rPr lang="ko-KR" altLang="en-US" sz="850" b="0" baseline="0" dirty="0" smtClean="0">
                          <a:latin typeface="+mn-ea"/>
                          <a:ea typeface="+mn-ea"/>
                        </a:rPr>
                        <a:t> 정렬</a:t>
                      </a:r>
                      <a:endParaRPr lang="en-US" altLang="ko-KR" sz="850" b="0" baseline="0" dirty="0" smtClean="0">
                        <a:latin typeface="+mn-ea"/>
                        <a:ea typeface="+mn-ea"/>
                      </a:endParaRPr>
                    </a:p>
                    <a:p>
                      <a:pPr marL="171450" indent="-171450" algn="just" latinLnBrk="1">
                        <a:lnSpc>
                          <a:spcPct val="120000"/>
                        </a:lnSpc>
                        <a:buFontTx/>
                        <a:buChar char="-"/>
                      </a:pPr>
                      <a:r>
                        <a:rPr lang="en-US" altLang="ko-KR" sz="850" b="0" baseline="0" dirty="0" smtClean="0">
                          <a:latin typeface="+mn-ea"/>
                          <a:ea typeface="+mn-ea"/>
                        </a:rPr>
                        <a:t>4</a:t>
                      </a:r>
                      <a:r>
                        <a:rPr lang="ko-KR" altLang="en-US" sz="850" b="0" baseline="0" dirty="0" smtClean="0">
                          <a:latin typeface="+mn-ea"/>
                          <a:ea typeface="+mn-ea"/>
                        </a:rPr>
                        <a:t>개만 노출되고 추가될 경우 오래된 순서로 삭제</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키워드를 </a:t>
                      </a:r>
                      <a:r>
                        <a:rPr lang="ko-KR" altLang="en-US" sz="850" b="0" baseline="0" dirty="0" err="1" smtClean="0">
                          <a:latin typeface="+mn-ea"/>
                          <a:ea typeface="+mn-ea"/>
                        </a:rPr>
                        <a:t>클릭시</a:t>
                      </a:r>
                      <a:r>
                        <a:rPr lang="ko-KR" altLang="en-US" sz="850" b="0" baseline="0" dirty="0" smtClean="0">
                          <a:latin typeface="+mn-ea"/>
                          <a:ea typeface="+mn-ea"/>
                        </a:rPr>
                        <a:t> </a:t>
                      </a:r>
                      <a:r>
                        <a:rPr lang="en-US" altLang="ko-KR" sz="850" b="0" baseline="0" dirty="0" smtClean="0">
                          <a:latin typeface="+mn-ea"/>
                          <a:ea typeface="+mn-ea"/>
                        </a:rPr>
                        <a:t>(</a:t>
                      </a:r>
                      <a:r>
                        <a:rPr lang="ko-KR" altLang="en-US" sz="850" b="0" baseline="0" dirty="0" smtClean="0">
                          <a:latin typeface="+mn-ea"/>
                          <a:ea typeface="+mn-ea"/>
                        </a:rPr>
                        <a:t>검색 </a:t>
                      </a:r>
                      <a:r>
                        <a:rPr lang="en-US" altLang="ko-KR" sz="850" b="0" baseline="0" dirty="0" smtClean="0">
                          <a:latin typeface="+mn-ea"/>
                          <a:ea typeface="+mn-ea"/>
                        </a:rPr>
                        <a:t>– </a:t>
                      </a:r>
                      <a:r>
                        <a:rPr lang="ko-KR" altLang="en-US" sz="850" b="0" baseline="0" dirty="0" err="1" smtClean="0">
                          <a:latin typeface="+mn-ea"/>
                          <a:ea typeface="+mn-ea"/>
                        </a:rPr>
                        <a:t>검색완료</a:t>
                      </a:r>
                      <a:r>
                        <a:rPr lang="ko-KR" altLang="en-US" sz="850" b="0" baseline="0" dirty="0" smtClean="0">
                          <a:latin typeface="+mn-ea"/>
                          <a:ea typeface="+mn-ea"/>
                        </a:rPr>
                        <a:t> 페이지</a:t>
                      </a:r>
                      <a:r>
                        <a:rPr lang="en-US" altLang="ko-KR" sz="850" b="0" baseline="0" dirty="0" smtClean="0">
                          <a:latin typeface="+mn-ea"/>
                          <a:ea typeface="+mn-ea"/>
                        </a:rPr>
                        <a:t>)</a:t>
                      </a:r>
                      <a:r>
                        <a:rPr lang="ko-KR" altLang="en-US" sz="850" b="0" baseline="0" dirty="0" smtClean="0">
                          <a:latin typeface="+mn-ea"/>
                          <a:ea typeface="+mn-ea"/>
                        </a:rPr>
                        <a:t>로 이동 </a:t>
                      </a:r>
                      <a:endParaRPr lang="en-US" altLang="ko-KR" sz="850" b="0" baseline="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최근검색</a:t>
                      </a:r>
                      <a:r>
                        <a:rPr kumimoji="1" lang="ko-KR" altLang="en-US" sz="850" dirty="0" smtClean="0">
                          <a:solidFill>
                            <a:schemeClr val="tx1"/>
                          </a:solidFill>
                          <a:latin typeface="+mn-ea"/>
                        </a:rPr>
                        <a:t> 삭제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해당 키워드가 </a:t>
                      </a:r>
                      <a:r>
                        <a:rPr kumimoji="1" lang="ko-KR" altLang="en-US" sz="850" dirty="0" err="1" smtClean="0">
                          <a:solidFill>
                            <a:schemeClr val="tx1"/>
                          </a:solidFill>
                          <a:latin typeface="+mn-ea"/>
                        </a:rPr>
                        <a:t>최근검색</a:t>
                      </a:r>
                      <a:r>
                        <a:rPr kumimoji="1" lang="ko-KR" altLang="en-US" sz="850" dirty="0" smtClean="0">
                          <a:solidFill>
                            <a:schemeClr val="tx1"/>
                          </a:solidFill>
                          <a:latin typeface="+mn-ea"/>
                        </a:rPr>
                        <a:t> 리스트에서 삭제됨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dirty="0" smtClean="0">
                          <a:solidFill>
                            <a:schemeClr val="tx1"/>
                          </a:solidFill>
                          <a:latin typeface="+mn-ea"/>
                        </a:rPr>
                        <a:t>4</a:t>
                      </a:r>
                      <a:r>
                        <a:rPr kumimoji="1" lang="ko-KR" altLang="en-US" sz="850" dirty="0" smtClean="0">
                          <a:solidFill>
                            <a:schemeClr val="tx1"/>
                          </a:solidFill>
                          <a:latin typeface="+mn-ea"/>
                        </a:rPr>
                        <a:t>개 노출되어 있는 상태에서 하나 삭제될 경우 채워지지 않고 </a:t>
                      </a:r>
                      <a:r>
                        <a:rPr kumimoji="1" lang="en-US" altLang="ko-KR" sz="850" dirty="0" smtClean="0">
                          <a:solidFill>
                            <a:schemeClr val="tx1"/>
                          </a:solidFill>
                          <a:latin typeface="+mn-ea"/>
                        </a:rPr>
                        <a:t>3</a:t>
                      </a:r>
                      <a:r>
                        <a:rPr kumimoji="1" lang="ko-KR" altLang="en-US" sz="850" dirty="0" smtClean="0">
                          <a:solidFill>
                            <a:schemeClr val="tx1"/>
                          </a:solidFill>
                          <a:latin typeface="+mn-ea"/>
                        </a:rPr>
                        <a:t>개가 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모두 삭제될 경우 최근 검색이 없는 페이지로 전환</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전체삭제</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smtClean="0">
                          <a:latin typeface="+mn-ea"/>
                          <a:ea typeface="+mn-ea"/>
                        </a:rPr>
                        <a:t>최근 검색 리스트가 모두 사라지고 최근 검색이 없는 페이지로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9" name="그림 8"/>
          <p:cNvPicPr>
            <a:picLocks noChangeAspect="1"/>
          </p:cNvPicPr>
          <p:nvPr/>
        </p:nvPicPr>
        <p:blipFill rotWithShape="1">
          <a:blip r:embed="rId2"/>
          <a:srcRect l="2000" r="2002" b="527"/>
          <a:stretch/>
        </p:blipFill>
        <p:spPr>
          <a:xfrm>
            <a:off x="329896" y="687179"/>
            <a:ext cx="3456384" cy="6120680"/>
          </a:xfrm>
          <a:prstGeom prst="rect">
            <a:avLst/>
          </a:prstGeom>
        </p:spPr>
      </p:pic>
      <p:pic>
        <p:nvPicPr>
          <p:cNvPr id="10" name="그림 9"/>
          <p:cNvPicPr>
            <a:picLocks noChangeAspect="1"/>
          </p:cNvPicPr>
          <p:nvPr/>
        </p:nvPicPr>
        <p:blipFill rotWithShape="1">
          <a:blip r:embed="rId3"/>
          <a:srcRect l="2000" r="2002" b="527"/>
          <a:stretch/>
        </p:blipFill>
        <p:spPr>
          <a:xfrm>
            <a:off x="3961729" y="687179"/>
            <a:ext cx="3456384" cy="6120680"/>
          </a:xfrm>
          <a:prstGeom prst="rect">
            <a:avLst/>
          </a:prstGeom>
        </p:spPr>
      </p:pic>
      <p:sp>
        <p:nvSpPr>
          <p:cNvPr id="13" name="직사각형 12"/>
          <p:cNvSpPr/>
          <p:nvPr/>
        </p:nvSpPr>
        <p:spPr>
          <a:xfrm>
            <a:off x="433337"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3996981"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5" name="직사각형 14"/>
          <p:cNvSpPr/>
          <p:nvPr/>
        </p:nvSpPr>
        <p:spPr>
          <a:xfrm>
            <a:off x="3216769" y="97966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6825719"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093869" y="18393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8" name="직사각형 17"/>
          <p:cNvSpPr/>
          <p:nvPr/>
        </p:nvSpPr>
        <p:spPr>
          <a:xfrm>
            <a:off x="6858089" y="19361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4190758" y="1997962"/>
            <a:ext cx="70707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576265" y="157352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5</a:t>
            </a:r>
            <a:endParaRPr lang="ko-KR" altLang="en-US" sz="1100" dirty="0"/>
          </a:p>
        </p:txBody>
      </p:sp>
      <p:sp>
        <p:nvSpPr>
          <p:cNvPr id="3" name="TextBox 2"/>
          <p:cNvSpPr txBox="1"/>
          <p:nvPr/>
        </p:nvSpPr>
        <p:spPr>
          <a:xfrm>
            <a:off x="303927" y="410180"/>
            <a:ext cx="2711424" cy="276999"/>
          </a:xfrm>
          <a:prstGeom prst="rect">
            <a:avLst/>
          </a:prstGeom>
          <a:noFill/>
        </p:spPr>
        <p:txBody>
          <a:bodyPr wrap="square" rtlCol="0">
            <a:spAutoFit/>
          </a:bodyPr>
          <a:lstStyle/>
          <a:p>
            <a:r>
              <a:rPr lang="en-US" altLang="ko-KR" sz="1200">
                <a:solidFill>
                  <a:srgbClr val="FF0000"/>
                </a:solidFill>
              </a:rPr>
              <a:t>009 </a:t>
            </a:r>
            <a:r>
              <a:rPr lang="ko-KR" altLang="en-US" sz="1200">
                <a:solidFill>
                  <a:srgbClr val="FF0000"/>
                </a:solidFill>
              </a:rPr>
              <a:t>검색</a:t>
            </a:r>
            <a:endParaRPr lang="ko-KR" altLang="en-US" sz="700" dirty="0">
              <a:solidFill>
                <a:srgbClr val="FF0000"/>
              </a:solidFill>
            </a:endParaRPr>
          </a:p>
        </p:txBody>
      </p:sp>
      <p:sp>
        <p:nvSpPr>
          <p:cNvPr id="21" name="TextBox 20"/>
          <p:cNvSpPr txBox="1"/>
          <p:nvPr/>
        </p:nvSpPr>
        <p:spPr>
          <a:xfrm>
            <a:off x="3981986" y="410181"/>
            <a:ext cx="2762086" cy="276999"/>
          </a:xfrm>
          <a:prstGeom prst="rect">
            <a:avLst/>
          </a:prstGeom>
          <a:noFill/>
        </p:spPr>
        <p:txBody>
          <a:bodyPr wrap="square" rtlCol="0">
            <a:spAutoFit/>
          </a:bodyPr>
          <a:lstStyle/>
          <a:p>
            <a:r>
              <a:rPr lang="en-US" altLang="ko-KR" sz="1200">
                <a:solidFill>
                  <a:srgbClr val="FF0000"/>
                </a:solidFill>
              </a:rPr>
              <a:t>(</a:t>
            </a:r>
            <a:r>
              <a:rPr lang="ko-KR" altLang="en-US" sz="1200">
                <a:solidFill>
                  <a:srgbClr val="FF0000"/>
                </a:solidFill>
              </a:rPr>
              <a:t>참고</a:t>
            </a:r>
            <a:r>
              <a:rPr lang="en-US" altLang="ko-KR" sz="1200">
                <a:solidFill>
                  <a:srgbClr val="FF0000"/>
                </a:solidFill>
              </a:rPr>
              <a:t>) 009 </a:t>
            </a:r>
            <a:r>
              <a:rPr lang="ko-KR" altLang="en-US" sz="1200">
                <a:solidFill>
                  <a:srgbClr val="FF0000"/>
                </a:solidFill>
              </a:rPr>
              <a:t>검색</a:t>
            </a:r>
            <a:r>
              <a:rPr lang="en-US" altLang="ko-KR" sz="1200">
                <a:solidFill>
                  <a:srgbClr val="FF0000"/>
                </a:solidFill>
              </a:rPr>
              <a:t>_</a:t>
            </a:r>
            <a:r>
              <a:rPr lang="ko-KR" altLang="en-US" sz="1200">
                <a:solidFill>
                  <a:srgbClr val="FF0000"/>
                </a:solidFill>
              </a:rPr>
              <a:t>최근 검색기록 있음</a:t>
            </a:r>
            <a:endParaRPr lang="ko-KR" altLang="en-US" sz="700" dirty="0">
              <a:solidFill>
                <a:srgbClr val="FF0000"/>
              </a:solidFill>
            </a:endParaRPr>
          </a:p>
        </p:txBody>
      </p:sp>
    </p:spTree>
    <p:extLst>
      <p:ext uri="{BB962C8B-B14F-4D97-AF65-F5344CB8AC3E}">
        <p14:creationId xmlns:p14="http://schemas.microsoft.com/office/powerpoint/2010/main" val="2138812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3747</TotalTime>
  <Words>1886</Words>
  <Application>Microsoft Office PowerPoint</Application>
  <PresentationFormat>와이드스크린</PresentationFormat>
  <Paragraphs>471</Paragraphs>
  <Slides>13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SF Pro Text Medium</vt:lpstr>
      <vt:lpstr>SF Pro Text Regular</vt:lpstr>
      <vt:lpstr>맑은 고딕</vt:lpstr>
      <vt:lpstr>Arial</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Administrator</cp:lastModifiedBy>
  <cp:revision>143</cp:revision>
  <cp:lastPrinted>2019-05-29T05:54:36Z</cp:lastPrinted>
  <dcterms:created xsi:type="dcterms:W3CDTF">2019-03-11T07:43:12Z</dcterms:created>
  <dcterms:modified xsi:type="dcterms:W3CDTF">2021-08-19T01:32:01Z</dcterms:modified>
</cp:coreProperties>
</file>