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79" r:id="rId30"/>
    <p:sldId id="286" r:id="rId31"/>
    <p:sldId id="280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2007/9/12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s-help://MS.PSDKSVR2003R2.1033/directshow/htm/ipinnewsegment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pinendflush.htm" TargetMode="External"/><Relationship Id="rId2" Type="http://schemas.openxmlformats.org/officeDocument/2006/relationships/hyperlink" Target="ms-help://MS.PSDKSVR2003R2.1033/directshow/htm/ipinbeginflush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s-help://MS.PSDKSVR2003R2.1033/directshow/htm/imediaseekinginterface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ms-help://MS.PSDKSVR2003R2.1033/directshow/htm/imediaseekingisformatsupported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s-help://MS.PSDKSVR2003R2.1033/directshow/htm/imediaseekinggetcapabilitie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s-help://MS.PSDKSVR2003R2.1033/directshow/htm/imediaseekingcheckcapabilitie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meminputpinreceive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s-help://MS.PSDKSVR2003R2.1033/directshow/htm/imeminputpinreceivecanblock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csourceseekingchangestop.htm" TargetMode="External"/><Relationship Id="rId2" Type="http://schemas.openxmlformats.org/officeDocument/2006/relationships/hyperlink" Target="ms-help://MS.PSDKSVR2003R2.1033/directshow/htm/csourceseekingchangestar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s-help://MS.PSDKSVR2003R2.1033/directshow/htm/csourceseekingchangerate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pinendflush.htm" TargetMode="External"/><Relationship Id="rId2" Type="http://schemas.openxmlformats.org/officeDocument/2006/relationships/hyperlink" Target="ms-help://MS.PSDKSVR2003R2.1033/directshow/htm/ipinbeginflush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s-help://MS.PSDKSVR2003R2.1033/directshow/htm/imediasamplesetdiscontinuity.htm" TargetMode="External"/><Relationship Id="rId4" Type="http://schemas.openxmlformats.org/officeDocument/2006/relationships/hyperlink" Target="ms-help://MS.PSDKSVR2003R2.1033/directshow/htm/ipinnewsegment.ht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s-help://MS.PSDKSVR2003R2.1033/directshow/htm/iasyncreaderrequest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cbasefilternotifyevent.htm" TargetMode="External"/><Relationship Id="rId2" Type="http://schemas.openxmlformats.org/officeDocument/2006/relationships/hyperlink" Target="ms-help://MS.PSDKSVR2003R2.1033/directshow/htm/ipinendofstream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s-help://MS.PSDKSVR2003R2.1033/directshow/htm/ec_errorabort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ec_complete.htm" TargetMode="External"/><Relationship Id="rId2" Type="http://schemas.openxmlformats.org/officeDocument/2006/relationships/hyperlink" Target="ms-help://MS.PSDKSVR2003R2.1033/directshow/htm/ipinendofstream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s-help://MS.PSDKSVR2003R2.1033/directshow/htm/iamfiltermiscflagsinterfac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 Flow for Filter Designer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井民全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Segments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Segment </a:t>
            </a:r>
          </a:p>
          <a:p>
            <a:pPr lvl="1"/>
            <a:r>
              <a:rPr lang="zh-TW" altLang="en-US" dirty="0" smtClean="0"/>
              <a:t>一堆 </a:t>
            </a:r>
            <a:r>
              <a:rPr lang="en-US" altLang="zh-TW" dirty="0" smtClean="0"/>
              <a:t>media sample </a:t>
            </a:r>
            <a:r>
              <a:rPr lang="zh-TW" altLang="en-US" dirty="0" smtClean="0"/>
              <a:t>共用相同的 </a:t>
            </a:r>
            <a:r>
              <a:rPr lang="en-US" altLang="zh-TW" dirty="0" smtClean="0"/>
              <a:t>start time, stop time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playback rate</a:t>
            </a:r>
          </a:p>
          <a:p>
            <a:r>
              <a:rPr lang="en-US" b="1" dirty="0" err="1" smtClean="0">
                <a:hlinkClick r:id="rId2" action="ppaction://hlinkfile"/>
              </a:rPr>
              <a:t>IPin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NewSegment</a:t>
            </a:r>
            <a:endParaRPr lang="en-US" b="1" dirty="0" smtClean="0"/>
          </a:p>
          <a:p>
            <a:pPr lvl="1"/>
            <a:r>
              <a:rPr lang="zh-TW" altLang="en-US" dirty="0" smtClean="0"/>
              <a:t>表示之後 </a:t>
            </a:r>
            <a:r>
              <a:rPr lang="en-US" altLang="zh-TW" dirty="0" smtClean="0"/>
              <a:t>Receive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被 </a:t>
            </a:r>
            <a:r>
              <a:rPr lang="en-US" altLang="zh-TW" dirty="0" smtClean="0"/>
              <a:t>group </a:t>
            </a:r>
            <a:r>
              <a:rPr lang="zh-TW" altLang="en-US" dirty="0" smtClean="0"/>
              <a:t>成一個 </a:t>
            </a:r>
            <a:r>
              <a:rPr lang="en-US" altLang="zh-TW" dirty="0" smtClean="0"/>
              <a:t>segment</a:t>
            </a:r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被 </a:t>
            </a:r>
            <a:r>
              <a:rPr lang="en-US" altLang="zh-TW" dirty="0" smtClean="0"/>
              <a:t>seek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必須呼叫 </a:t>
            </a:r>
            <a:r>
              <a:rPr lang="en-US" altLang="zh-TW" dirty="0" err="1" smtClean="0"/>
              <a:t>NewSegment</a:t>
            </a:r>
            <a:r>
              <a:rPr lang="en-US" altLang="zh-TW" dirty="0" smtClean="0"/>
              <a:t> </a:t>
            </a:r>
            <a:r>
              <a:rPr lang="zh-TW" altLang="en-US" dirty="0" smtClean="0"/>
              <a:t>以通知後面的 </a:t>
            </a:r>
            <a:r>
              <a:rPr lang="en-US" altLang="zh-TW" dirty="0" smtClean="0"/>
              <a:t>Filter, Sample </a:t>
            </a:r>
            <a:r>
              <a:rPr lang="zh-TW" altLang="en-US" dirty="0" smtClean="0"/>
              <a:t>的起使時間已經被更改了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Flushing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 </a:t>
            </a:r>
            <a:r>
              <a:rPr lang="en-US" altLang="zh-TW" dirty="0" smtClean="0"/>
              <a:t>Graph seek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將在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中的 資料清掉 </a:t>
            </a:r>
            <a:r>
              <a:rPr lang="en-US" altLang="zh-TW" dirty="0" smtClean="0"/>
              <a:t>– flushing</a:t>
            </a:r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357686" y="3000372"/>
            <a:ext cx="1143008" cy="642942"/>
            <a:chOff x="7215206" y="2928934"/>
            <a:chExt cx="1143008" cy="642942"/>
          </a:xfrm>
        </p:grpSpPr>
        <p:sp>
          <p:nvSpPr>
            <p:cNvPr id="5" name="矩形 4"/>
            <p:cNvSpPr/>
            <p:nvPr/>
          </p:nvSpPr>
          <p:spPr>
            <a:xfrm>
              <a:off x="7429520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21520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2000232" y="3000372"/>
            <a:ext cx="1143008" cy="642942"/>
            <a:chOff x="5929322" y="2928934"/>
            <a:chExt cx="1143008" cy="642942"/>
          </a:xfrm>
        </p:grpSpPr>
        <p:sp>
          <p:nvSpPr>
            <p:cNvPr id="8" name="矩形 7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接點 9"/>
          <p:cNvCxnSpPr/>
          <p:nvPr/>
        </p:nvCxnSpPr>
        <p:spPr>
          <a:xfrm rot="5400000">
            <a:off x="4250529" y="3679033"/>
            <a:ext cx="35719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00430" y="3786190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hlinkClick r:id="rId2" action="ppaction://hlinkfile"/>
              </a:rPr>
              <a:t>IPin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BeginFlush</a:t>
            </a:r>
            <a:r>
              <a:rPr lang="en-US" dirty="0" smtClean="0"/>
              <a:t> 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868" y="4143380"/>
            <a:ext cx="271464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開始拒絕任何的 </a:t>
            </a:r>
            <a:r>
              <a:rPr lang="en-US" altLang="zh-TW" dirty="0" smtClean="0"/>
              <a:t>samples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7358082" y="3000372"/>
            <a:ext cx="1143008" cy="642942"/>
            <a:chOff x="7215206" y="2928934"/>
            <a:chExt cx="1143008" cy="642942"/>
          </a:xfrm>
        </p:grpSpPr>
        <p:sp>
          <p:nvSpPr>
            <p:cNvPr id="14" name="矩形 13"/>
            <p:cNvSpPr/>
            <p:nvPr/>
          </p:nvSpPr>
          <p:spPr>
            <a:xfrm>
              <a:off x="7429520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後級 </a:t>
              </a:r>
              <a:r>
                <a:rPr lang="en-US" altLang="zh-TW" dirty="0" smtClean="0"/>
                <a:t>Filter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21520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手繪多邊形 15"/>
          <p:cNvSpPr/>
          <p:nvPr/>
        </p:nvSpPr>
        <p:spPr>
          <a:xfrm>
            <a:off x="5500694" y="3500438"/>
            <a:ext cx="1928826" cy="743641"/>
          </a:xfrm>
          <a:custGeom>
            <a:avLst/>
            <a:gdLst>
              <a:gd name="connsiteX0" fmla="*/ 0 w 834887"/>
              <a:gd name="connsiteY0" fmla="*/ 265043 h 600765"/>
              <a:gd name="connsiteX1" fmla="*/ 622852 w 834887"/>
              <a:gd name="connsiteY1" fmla="*/ 556591 h 600765"/>
              <a:gd name="connsiteX2" fmla="*/ 834887 w 834887"/>
              <a:gd name="connsiteY2" fmla="*/ 0 h 600765"/>
              <a:gd name="connsiteX3" fmla="*/ 834887 w 834887"/>
              <a:gd name="connsiteY3" fmla="*/ 0 h 600765"/>
              <a:gd name="connsiteX4" fmla="*/ 834887 w 834887"/>
              <a:gd name="connsiteY4" fmla="*/ 0 h 6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87" h="600765">
                <a:moveTo>
                  <a:pt x="0" y="265043"/>
                </a:moveTo>
                <a:cubicBezTo>
                  <a:pt x="241852" y="432904"/>
                  <a:pt x="483704" y="600765"/>
                  <a:pt x="622852" y="556591"/>
                </a:cubicBezTo>
                <a:cubicBezTo>
                  <a:pt x="762000" y="512417"/>
                  <a:pt x="834887" y="0"/>
                  <a:pt x="834887" y="0"/>
                </a:cubicBezTo>
                <a:lnTo>
                  <a:pt x="834887" y="0"/>
                </a:lnTo>
                <a:lnTo>
                  <a:pt x="834887" y="0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rot="5400000">
            <a:off x="7322363" y="4036223"/>
            <a:ext cx="35719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72264" y="4143380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hlinkClick r:id="rId2" action="ppaction://hlinkfile"/>
              </a:rPr>
              <a:t>IPin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BeginFlush</a:t>
            </a:r>
            <a:r>
              <a:rPr lang="en-US" dirty="0" smtClean="0"/>
              <a:t> </a:t>
            </a:r>
            <a:endParaRPr lang="zh-TW" altLang="en-US" dirty="0"/>
          </a:p>
        </p:txBody>
      </p:sp>
      <p:sp>
        <p:nvSpPr>
          <p:cNvPr id="20" name="手繪多邊形 19"/>
          <p:cNvSpPr/>
          <p:nvPr/>
        </p:nvSpPr>
        <p:spPr>
          <a:xfrm>
            <a:off x="2396435" y="3697357"/>
            <a:ext cx="1168400" cy="454991"/>
          </a:xfrm>
          <a:custGeom>
            <a:avLst/>
            <a:gdLst>
              <a:gd name="connsiteX0" fmla="*/ 121478 w 1168400"/>
              <a:gd name="connsiteY0" fmla="*/ 0 h 454991"/>
              <a:gd name="connsiteX1" fmla="*/ 174487 w 1168400"/>
              <a:gd name="connsiteY1" fmla="*/ 397565 h 454991"/>
              <a:gd name="connsiteX2" fmla="*/ 1168400 w 1168400"/>
              <a:gd name="connsiteY2" fmla="*/ 344556 h 45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400" h="454991">
                <a:moveTo>
                  <a:pt x="121478" y="0"/>
                </a:moveTo>
                <a:cubicBezTo>
                  <a:pt x="60739" y="170069"/>
                  <a:pt x="0" y="340139"/>
                  <a:pt x="174487" y="397565"/>
                </a:cubicBezTo>
                <a:cubicBezTo>
                  <a:pt x="348974" y="454991"/>
                  <a:pt x="758687" y="399773"/>
                  <a:pt x="1168400" y="344556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214414" y="4786322"/>
            <a:ext cx="2786082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 </a:t>
            </a:r>
            <a:r>
              <a:rPr lang="en-US" altLang="zh-TW" dirty="0" smtClean="0"/>
              <a:t>Source </a:t>
            </a:r>
            <a:r>
              <a:rPr lang="zh-TW" altLang="en-US" dirty="0" smtClean="0"/>
              <a:t>開始要送新的資料時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71868" y="5643578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hlinkClick r:id="rId3" action="ppaction://hlinkfile"/>
              </a:rPr>
              <a:t>IPin</a:t>
            </a:r>
            <a:r>
              <a:rPr lang="en-US" b="1" dirty="0" smtClean="0">
                <a:hlinkClick r:id="rId3" action="ppaction://hlinkfile"/>
              </a:rPr>
              <a:t>::</a:t>
            </a:r>
            <a:r>
              <a:rPr lang="en-US" b="1" dirty="0" err="1" smtClean="0">
                <a:hlinkClick r:id="rId3" action="ppaction://hlinkfile"/>
              </a:rPr>
              <a:t>EndFlush</a:t>
            </a:r>
            <a:r>
              <a:rPr lang="en-US" dirty="0" smtClean="0"/>
              <a:t> 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643306" y="6143644"/>
            <a:ext cx="271464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開始接受 </a:t>
            </a:r>
            <a:r>
              <a:rPr lang="en-US" altLang="zh-TW" dirty="0" smtClean="0"/>
              <a:t>samples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00826" y="5631436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hlinkClick r:id="rId3" action="ppaction://hlinkfile"/>
              </a:rPr>
              <a:t>IPin</a:t>
            </a:r>
            <a:r>
              <a:rPr lang="en-US" b="1" dirty="0" smtClean="0">
                <a:hlinkClick r:id="rId3" action="ppaction://hlinkfile"/>
              </a:rPr>
              <a:t>::</a:t>
            </a:r>
            <a:r>
              <a:rPr lang="en-US" b="1" dirty="0" err="1" smtClean="0">
                <a:hlinkClick r:id="rId3" action="ppaction://hlinkfile"/>
              </a:rPr>
              <a:t>EndFlush</a:t>
            </a:r>
            <a:r>
              <a:rPr lang="en-US" dirty="0" smtClean="0"/>
              <a:t> </a:t>
            </a:r>
            <a:endParaRPr lang="zh-TW" altLang="en-US" dirty="0"/>
          </a:p>
        </p:txBody>
      </p:sp>
      <p:sp>
        <p:nvSpPr>
          <p:cNvPr id="27" name="手繪多邊形 26"/>
          <p:cNvSpPr/>
          <p:nvPr/>
        </p:nvSpPr>
        <p:spPr>
          <a:xfrm>
            <a:off x="4333461" y="5250070"/>
            <a:ext cx="2584174" cy="421860"/>
          </a:xfrm>
          <a:custGeom>
            <a:avLst/>
            <a:gdLst>
              <a:gd name="connsiteX0" fmla="*/ 0 w 2584174"/>
              <a:gd name="connsiteY0" fmla="*/ 355600 h 421860"/>
              <a:gd name="connsiteX1" fmla="*/ 1272209 w 2584174"/>
              <a:gd name="connsiteY1" fmla="*/ 11043 h 421860"/>
              <a:gd name="connsiteX2" fmla="*/ 2584174 w 2584174"/>
              <a:gd name="connsiteY2" fmla="*/ 421860 h 42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4174" h="421860">
                <a:moveTo>
                  <a:pt x="0" y="355600"/>
                </a:moveTo>
                <a:cubicBezTo>
                  <a:pt x="420756" y="177800"/>
                  <a:pt x="841513" y="0"/>
                  <a:pt x="1272209" y="11043"/>
                </a:cubicBezTo>
                <a:cubicBezTo>
                  <a:pt x="1702905" y="22086"/>
                  <a:pt x="2143539" y="221973"/>
                  <a:pt x="2584174" y="421860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Input pin 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          </a:t>
            </a:r>
            <a:r>
              <a:rPr lang="en-US" altLang="zh-TW" dirty="0" err="1" smtClean="0"/>
              <a:t>BeginFlush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1: </a:t>
            </a:r>
            <a:r>
              <a:rPr lang="zh-TW" altLang="en-US" dirty="0" smtClean="0"/>
              <a:t>先送到下級處理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呼叫下一級的 </a:t>
            </a:r>
            <a:r>
              <a:rPr lang="en-US" altLang="zh-TW" dirty="0" err="1" smtClean="0"/>
              <a:t>BeginFlush</a:t>
            </a:r>
            <a:r>
              <a:rPr lang="en-US" altLang="zh-TW" dirty="0" smtClean="0"/>
              <a:t> method</a:t>
            </a:r>
          </a:p>
          <a:p>
            <a:r>
              <a:rPr lang="en-US" altLang="zh-TW" dirty="0" smtClean="0"/>
              <a:t>Step 2: </a:t>
            </a:r>
            <a:r>
              <a:rPr lang="zh-TW" altLang="en-US" dirty="0" smtClean="0"/>
              <a:t>拒絕任何 </a:t>
            </a:r>
            <a:r>
              <a:rPr lang="en-US" altLang="zh-TW" dirty="0" smtClean="0"/>
              <a:t>media sample </a:t>
            </a:r>
            <a:r>
              <a:rPr lang="zh-TW" altLang="en-US" dirty="0" smtClean="0"/>
              <a:t>傳送</a:t>
            </a:r>
            <a:endParaRPr lang="en-US" altLang="zh-TW" dirty="0" smtClean="0"/>
          </a:p>
          <a:p>
            <a:pPr lvl="1"/>
            <a:r>
              <a:rPr lang="en-US" b="1" dirty="0" smtClean="0"/>
              <a:t>Receive </a:t>
            </a:r>
            <a:r>
              <a:rPr lang="zh-TW" altLang="en-US" b="1" dirty="0" smtClean="0"/>
              <a:t>與 </a:t>
            </a:r>
            <a:r>
              <a:rPr lang="en-US" b="1" dirty="0" err="1" smtClean="0"/>
              <a:t>EndOfStream</a:t>
            </a:r>
            <a:r>
              <a:rPr lang="en-US" b="1" dirty="0" smtClean="0"/>
              <a:t> </a:t>
            </a:r>
            <a:r>
              <a:rPr lang="zh-TW" altLang="en-US" dirty="0" smtClean="0"/>
              <a:t>呼叫</a:t>
            </a:r>
            <a:endParaRPr lang="en-US" altLang="zh-TW" dirty="0" smtClean="0"/>
          </a:p>
          <a:p>
            <a:r>
              <a:rPr lang="en-US" altLang="zh-TW" dirty="0" smtClean="0"/>
              <a:t>Step 3: </a:t>
            </a:r>
            <a:r>
              <a:rPr lang="zh-TW" altLang="en-US" dirty="0" smtClean="0"/>
              <a:t>如果有人在等待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空的 </a:t>
            </a:r>
            <a:r>
              <a:rPr lang="en-US" altLang="zh-TW" dirty="0" smtClean="0"/>
              <a:t>sample</a:t>
            </a:r>
          </a:p>
          <a:p>
            <a:pPr lvl="1"/>
            <a:r>
              <a:rPr lang="zh-TW" altLang="en-US" dirty="0" smtClean="0"/>
              <a:t>解開他們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若有人在 </a:t>
            </a:r>
            <a:r>
              <a:rPr lang="en-US" altLang="zh-TW" dirty="0" smtClean="0"/>
              <a:t>pause </a:t>
            </a:r>
            <a:r>
              <a:rPr lang="zh-TW" altLang="en-US" dirty="0" smtClean="0"/>
              <a:t>狀態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則可能會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住</a:t>
            </a:r>
            <a:r>
              <a:rPr lang="en-US" altLang="zh-TW" dirty="0" smtClean="0"/>
              <a:t>, </a:t>
            </a:r>
            <a:r>
              <a:rPr lang="zh-TW" altLang="en-US" dirty="0" smtClean="0"/>
              <a:t>解開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Input pin 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          </a:t>
            </a:r>
            <a:r>
              <a:rPr lang="en-US" altLang="zh-TW" dirty="0" err="1" smtClean="0"/>
              <a:t>EndFlush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Steps: </a:t>
            </a:r>
          </a:p>
          <a:p>
            <a:pPr lvl="1"/>
            <a:r>
              <a:rPr lang="zh-TW" altLang="en-US" dirty="0" smtClean="0"/>
              <a:t>等待所有被 </a:t>
            </a:r>
            <a:r>
              <a:rPr lang="en-US" altLang="zh-TW" dirty="0" smtClean="0"/>
              <a:t>queue </a:t>
            </a:r>
            <a:r>
              <a:rPr lang="zh-TW" altLang="en-US" dirty="0" smtClean="0"/>
              <a:t>住的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丟掉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釋放所有配置的記憶體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清除任何 </a:t>
            </a:r>
            <a:r>
              <a:rPr lang="en-US" dirty="0" smtClean="0"/>
              <a:t>EC_COMPLETE  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呼叫 下一級的 </a:t>
            </a:r>
            <a:r>
              <a:rPr lang="en-US" altLang="zh-TW" dirty="0" err="1" smtClean="0"/>
              <a:t>EndFlush</a:t>
            </a:r>
            <a:r>
              <a:rPr lang="en-US" altLang="zh-TW" dirty="0" smtClean="0"/>
              <a:t> method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Seeking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想要有 </a:t>
            </a:r>
            <a:r>
              <a:rPr lang="en-US" altLang="zh-TW" dirty="0" smtClean="0"/>
              <a:t>Seek </a:t>
            </a:r>
            <a:r>
              <a:rPr lang="zh-TW" altLang="en-US" dirty="0" smtClean="0"/>
              <a:t>的功能</a:t>
            </a:r>
            <a:r>
              <a:rPr lang="en-US" altLang="zh-TW" dirty="0" smtClean="0"/>
              <a:t>, </a:t>
            </a:r>
          </a:p>
          <a:p>
            <a:pPr lvl="1"/>
            <a:r>
              <a:rPr lang="zh-TW" altLang="en-US" dirty="0" smtClean="0"/>
              <a:t>必須實作 </a:t>
            </a:r>
            <a:r>
              <a:rPr lang="en-US" b="1" dirty="0" err="1" smtClean="0">
                <a:hlinkClick r:id="rId2" action="ppaction://hlinkfile"/>
              </a:rPr>
              <a:t>IMediaSeeking</a:t>
            </a:r>
            <a:r>
              <a:rPr lang="en-US" b="1" dirty="0" smtClean="0"/>
              <a:t> </a:t>
            </a:r>
            <a:r>
              <a:rPr lang="zh-TW" altLang="en-US" b="1" dirty="0" smtClean="0"/>
              <a:t>介面 </a:t>
            </a:r>
            <a:r>
              <a:rPr lang="en-US" altLang="zh-TW" b="1" dirty="0" smtClean="0"/>
              <a:t>(Filter, Pin </a:t>
            </a:r>
            <a:r>
              <a:rPr lang="zh-TW" altLang="en-US" b="1" dirty="0" smtClean="0"/>
              <a:t>都可以實</a:t>
            </a:r>
            <a:r>
              <a:rPr lang="zh-TW" altLang="en-US" b="1" dirty="0" smtClean="0"/>
              <a:t>作</a:t>
            </a:r>
            <a:r>
              <a:rPr lang="en-US" altLang="zh-TW" b="1" dirty="0" smtClean="0"/>
              <a:t>)</a:t>
            </a:r>
            <a:endParaRPr lang="en-US" altLang="zh-TW" b="1" dirty="0" smtClean="0"/>
          </a:p>
          <a:p>
            <a:r>
              <a:rPr lang="en-US" altLang="zh-TW" dirty="0" smtClean="0"/>
              <a:t>Seek </a:t>
            </a:r>
            <a:r>
              <a:rPr lang="zh-TW" altLang="en-US" dirty="0" smtClean="0"/>
              <a:t>指令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中呼叫的流程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Graph manager </a:t>
            </a:r>
            <a:r>
              <a:rPr lang="zh-TW" altLang="en-US" dirty="0" smtClean="0"/>
              <a:t>先</a:t>
            </a:r>
            <a:r>
              <a:rPr lang="zh-TW" altLang="en-US" dirty="0" smtClean="0"/>
              <a:t>送 </a:t>
            </a:r>
            <a:r>
              <a:rPr lang="en-US" altLang="zh-TW" dirty="0" err="1" smtClean="0"/>
              <a:t>IMediaSeeking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呼叫到 </a:t>
            </a:r>
            <a:r>
              <a:rPr lang="en-US" altLang="zh-TW" dirty="0" smtClean="0"/>
              <a:t>renderer </a:t>
            </a:r>
            <a:r>
              <a:rPr lang="en-US" altLang="zh-TW" dirty="0" smtClean="0"/>
              <a:t>filter(</a:t>
            </a:r>
            <a:r>
              <a:rPr lang="zh-TW" altLang="en-US" dirty="0" smtClean="0"/>
              <a:t>最後一</a:t>
            </a:r>
            <a:r>
              <a:rPr lang="zh-TW" altLang="en-US" dirty="0" smtClean="0"/>
              <a:t>級</a:t>
            </a:r>
            <a:r>
              <a:rPr lang="en-US" altLang="zh-TW" dirty="0" smtClean="0"/>
              <a:t>)</a:t>
            </a:r>
            <a:r>
              <a:rPr lang="en-US" altLang="zh-TW" dirty="0" smtClean="0"/>
              <a:t>, </a:t>
            </a:r>
            <a:r>
              <a:rPr lang="zh-TW" altLang="en-US" dirty="0" smtClean="0"/>
              <a:t>接著一路往上送 到 </a:t>
            </a:r>
            <a:r>
              <a:rPr lang="en-US" altLang="zh-TW" dirty="0" smtClean="0"/>
              <a:t>source filter</a:t>
            </a:r>
          </a:p>
          <a:p>
            <a:pPr lvl="1"/>
            <a:r>
              <a:rPr lang="zh-TW" altLang="en-US" dirty="0" smtClean="0"/>
              <a:t>若其中有一個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失敗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 </a:t>
            </a:r>
            <a:r>
              <a:rPr lang="en-US" altLang="zh-TW" dirty="0" smtClean="0"/>
              <a:t>graph manager </a:t>
            </a:r>
            <a:r>
              <a:rPr lang="zh-TW" altLang="en-US" dirty="0" smtClean="0"/>
              <a:t>就會收到 失敗</a:t>
            </a:r>
            <a:endParaRPr lang="zh-TW" altLang="en-US" dirty="0"/>
          </a:p>
        </p:txBody>
      </p:sp>
      <p:pic>
        <p:nvPicPr>
          <p:cNvPr id="5" name="圖片 4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5572116"/>
            <a:ext cx="4990455" cy="12858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應用程式可以在</a:t>
            </a:r>
            <a:r>
              <a:rPr lang="zh-TW" altLang="en-US" dirty="0" smtClean="0">
                <a:solidFill>
                  <a:srgbClr val="FF0000"/>
                </a:solidFill>
              </a:rPr>
              <a:t>任何狀態</a:t>
            </a:r>
            <a:r>
              <a:rPr lang="en-US" altLang="zh-TW" dirty="0" smtClean="0"/>
              <a:t>, </a:t>
            </a:r>
            <a:r>
              <a:rPr lang="en-US" altLang="zh-TW" dirty="0" smtClean="0"/>
              <a:t>Seek </a:t>
            </a:r>
            <a:r>
              <a:rPr lang="zh-TW" altLang="en-US" dirty="0" smtClean="0"/>
              <a:t>整個 </a:t>
            </a:r>
            <a:r>
              <a:rPr lang="en-US" altLang="zh-TW" dirty="0" smtClean="0"/>
              <a:t>graph</a:t>
            </a:r>
          </a:p>
          <a:p>
            <a:pPr lvl="1"/>
            <a:r>
              <a:rPr lang="en-US" dirty="0" smtClean="0"/>
              <a:t>running, paused or stopped</a:t>
            </a:r>
          </a:p>
          <a:p>
            <a:pPr lvl="1"/>
            <a:r>
              <a:rPr lang="zh-TW" altLang="en-US" dirty="0" smtClean="0"/>
              <a:t>若 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running </a:t>
            </a:r>
            <a:r>
              <a:rPr lang="zh-TW" altLang="en-US" dirty="0" smtClean="0"/>
              <a:t>的狀況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則會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 </a:t>
            </a:r>
            <a:r>
              <a:rPr lang="en-US" altLang="zh-TW" dirty="0" smtClean="0"/>
              <a:t>pause graph, </a:t>
            </a:r>
            <a:r>
              <a:rPr lang="zh-TW" altLang="en-US" dirty="0" smtClean="0"/>
              <a:t>然後 </a:t>
            </a:r>
            <a:r>
              <a:rPr lang="en-US" altLang="zh-TW" dirty="0" smtClean="0"/>
              <a:t>issue seek 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, </a:t>
            </a:r>
            <a:r>
              <a:rPr lang="zh-TW" altLang="en-US" dirty="0" smtClean="0"/>
              <a:t>然後再 </a:t>
            </a:r>
            <a:r>
              <a:rPr lang="en-US" altLang="zh-TW" dirty="0" smtClean="0"/>
              <a:t>run</a:t>
            </a:r>
          </a:p>
          <a:p>
            <a:r>
              <a:rPr lang="en-US" altLang="zh-TW" dirty="0" smtClean="0"/>
              <a:t>Seek </a:t>
            </a:r>
            <a:r>
              <a:rPr lang="zh-TW" altLang="en-US" dirty="0" smtClean="0"/>
              <a:t>的運作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會也應該導致 </a:t>
            </a:r>
            <a:r>
              <a:rPr lang="en-US" altLang="zh-TW" dirty="0" smtClean="0"/>
              <a:t>Flushing </a:t>
            </a:r>
            <a:r>
              <a:rPr lang="zh-TW" altLang="en-US" dirty="0" smtClean="0"/>
              <a:t>的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seek </a:t>
            </a:r>
            <a:r>
              <a:rPr lang="zh-TW" altLang="en-US" dirty="0" smtClean="0"/>
              <a:t>完畢</a:t>
            </a:r>
            <a:r>
              <a:rPr lang="en-US" altLang="zh-TW" dirty="0" smtClean="0"/>
              <a:t>, stream time (</a:t>
            </a:r>
            <a:r>
              <a:rPr lang="zh-TW" altLang="en-US" dirty="0" smtClean="0"/>
              <a:t>播放時間</a:t>
            </a:r>
            <a:r>
              <a:rPr lang="en-US" altLang="zh-TW" dirty="0" smtClean="0"/>
              <a:t>) </a:t>
            </a:r>
            <a:r>
              <a:rPr lang="zh-TW" altLang="en-US" dirty="0" smtClean="0"/>
              <a:t>設定為 </a:t>
            </a:r>
            <a:r>
              <a:rPr lang="en-US" altLang="zh-TW" dirty="0" smtClean="0"/>
              <a:t>0 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SetTimeFormat</a:t>
            </a:r>
            <a:endParaRPr lang="zh-TW" altLang="en-US" dirty="0"/>
          </a:p>
        </p:txBody>
      </p:sp>
      <p:pic>
        <p:nvPicPr>
          <p:cNvPr id="4" name="內容版面配置區 3" descr="snap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306" y="2714620"/>
            <a:ext cx="3500462" cy="895003"/>
          </a:xfrm>
        </p:spPr>
      </p:pic>
      <p:pic>
        <p:nvPicPr>
          <p:cNvPr id="5" name="圖片 4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8882804" cy="22860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5720" y="1357298"/>
            <a:ext cx="2786082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指定 索引時間之前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先設定時間單位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06" y="3643314"/>
            <a:ext cx="2786082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時間單位的種類選擇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43240" y="2000240"/>
            <a:ext cx="400532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// </a:t>
            </a:r>
            <a:r>
              <a:rPr lang="zh-TW" altLang="en-US" dirty="0" smtClean="0"/>
              <a:t>檢測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是否支援指定的時間單位</a:t>
            </a:r>
            <a:endParaRPr lang="en-US" altLang="zh-TW" dirty="0" smtClean="0"/>
          </a:p>
          <a:p>
            <a:r>
              <a:rPr lang="en-US" b="1" dirty="0" err="1" smtClean="0">
                <a:hlinkClick r:id="rId4" action="ppaction://hlinkfile"/>
              </a:rPr>
              <a:t>IMediaSeeking</a:t>
            </a:r>
            <a:r>
              <a:rPr lang="en-US" b="1" dirty="0" smtClean="0">
                <a:hlinkClick r:id="rId4" action="ppaction://hlinkfile"/>
              </a:rPr>
              <a:t>::</a:t>
            </a:r>
            <a:r>
              <a:rPr lang="en-US" b="1" dirty="0" err="1" smtClean="0">
                <a:hlinkClick r:id="rId4" action="ppaction://hlinkfile"/>
              </a:rPr>
              <a:t>IsFormatSupported</a:t>
            </a:r>
            <a:r>
              <a:rPr lang="en-US" dirty="0" smtClean="0"/>
              <a:t> 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必須實作兩個 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hlinkClick r:id="rId2" action="ppaction://hlinkfile"/>
              </a:rPr>
              <a:t>IMediaSeeking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GetCapabilities</a:t>
            </a:r>
            <a:r>
              <a:rPr lang="en-US" dirty="0" smtClean="0"/>
              <a:t> </a:t>
            </a:r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2643182"/>
            <a:ext cx="3354267" cy="861990"/>
          </a:xfrm>
          <a:prstGeom prst="rect">
            <a:avLst/>
          </a:prstGeom>
        </p:spPr>
      </p:pic>
      <p:pic>
        <p:nvPicPr>
          <p:cNvPr id="6" name="圖片 5" descr="snap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3286124"/>
            <a:ext cx="4524337" cy="2309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因為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會呼叫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檢測 </a:t>
            </a:r>
            <a:r>
              <a:rPr lang="en-US" altLang="zh-TW" dirty="0" smtClean="0"/>
              <a:t>Filter Seek </a:t>
            </a:r>
            <a:r>
              <a:rPr lang="zh-TW" altLang="en-US" dirty="0" smtClean="0"/>
              <a:t>能力</a:t>
            </a:r>
            <a:endParaRPr lang="zh-TW" altLang="en-US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643042" y="2214554"/>
            <a:ext cx="6232796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DWORD dwCaps = 0;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pMediaSeeking-&gt;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0"/>
                <a:ea typeface="新細明體" pitchFamily="18" charset="-120"/>
              </a:rPr>
              <a:t>GetCapabilities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(&amp;dwCaps);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if (dwCaps &amp;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itchFamily="34" charset="-120"/>
                <a:ea typeface="新細明體" pitchFamily="18" charset="-120"/>
              </a:rPr>
              <a:t>AM_SEEKING_CanGetCurrentPos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) {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  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// 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這個串流可以被索引到目前位置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. 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 smtClean="0">
                <a:latin typeface="Arial Unicode MS" pitchFamily="34" charset="-120"/>
                <a:ea typeface="新細明體" pitchFamily="18" charset="-120"/>
              </a:rPr>
              <a:t>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}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if (dwCaps &amp;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itchFamily="34" charset="-120"/>
                <a:ea typeface="新細明體" pitchFamily="18" charset="-120"/>
              </a:rPr>
              <a:t>AM_SEEKING_CanPlayBackwards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) { 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 smtClean="0">
                <a:latin typeface="Arial Unicode MS" pitchFamily="34" charset="-120"/>
                <a:ea typeface="新細明體" pitchFamily="18" charset="-120"/>
              </a:rPr>
              <a:t>    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// 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這個串流可以向後播放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(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play backward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)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. 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} 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0166" y="1857364"/>
            <a:ext cx="3214710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AP </a:t>
            </a:r>
            <a:r>
              <a:rPr lang="zh-TW" altLang="en-US" dirty="0" smtClean="0"/>
              <a:t>端 檢測 </a:t>
            </a:r>
            <a:r>
              <a:rPr lang="en-US" altLang="zh-TW" dirty="0" smtClean="0"/>
              <a:t>Seek </a:t>
            </a:r>
            <a:r>
              <a:rPr lang="zh-TW" altLang="en-US" dirty="0" smtClean="0"/>
              <a:t>能力的程式碼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第二個需要實作的 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hlinkClick r:id="rId2" action="ppaction://hlinkfile"/>
              </a:rPr>
              <a:t>IMediaSeeking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CheckCapabilities</a:t>
            </a:r>
            <a:r>
              <a:rPr lang="en-US" dirty="0" smtClean="0"/>
              <a:t> 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285992"/>
            <a:ext cx="3929090" cy="930573"/>
          </a:xfrm>
          <a:prstGeom prst="rect">
            <a:avLst/>
          </a:prstGeom>
        </p:spPr>
      </p:pic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714348" y="3286124"/>
            <a:ext cx="7497565" cy="35394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DWORD dwCaps = AM_SEEKING_CanSeekAbsolute | AM_SEEKING_CanSeekForwards |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dirty="0" smtClean="0">
                <a:solidFill>
                  <a:schemeClr val="tx1"/>
                </a:solidFill>
                <a:latin typeface="Arial Unicode MS" pitchFamily="34" charset="-120"/>
                <a:ea typeface="新細明體" pitchFamily="18" charset="-120"/>
              </a:rPr>
              <a:t>                              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AM_SEEKING_CanSeekBackwards;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HRESULT hr = pMediaSeeking-&gt;CheckCapabilities(&amp;dwCaps);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if(FAILED(hr)) {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dirty="0" smtClean="0">
                <a:latin typeface="Arial Unicode MS" pitchFamily="34" charset="-120"/>
                <a:ea typeface="新細明體" pitchFamily="18" charset="-120"/>
              </a:rPr>
              <a:t>    /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/ The stream cannot seek.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}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else if (hr == S_OK) {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dirty="0" smtClean="0">
                <a:solidFill>
                  <a:schemeClr val="tx1"/>
                </a:solidFill>
                <a:latin typeface="Arial Unicode MS" pitchFamily="34" charset="-120"/>
                <a:ea typeface="新細明體" pitchFamily="18" charset="-120"/>
              </a:rPr>
              <a:t>         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// The stream can seek forward, backward, and to an absolute position.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} else if (hr == S_FALSE) // The stream might have some of the capabilities. {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if (dwCaps &amp; AM_SEEKING_CanSeekAbsolute)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dirty="0" smtClean="0">
                <a:latin typeface="Arial Unicode MS" pitchFamily="34" charset="-120"/>
                <a:ea typeface="新細明體" pitchFamily="18" charset="-120"/>
              </a:rPr>
              <a:t>    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// The stream can seek to an absolute position.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if (dwCaps &amp; AM_SEEKING_CanSeekAbsolute)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dirty="0" smtClean="0">
                <a:latin typeface="Arial Unicode MS" pitchFamily="34" charset="-120"/>
                <a:ea typeface="新細明體" pitchFamily="18" charset="-120"/>
              </a:rPr>
              <a:t>   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// The stream can seek forward.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if (dwCaps &amp; AM_SEEKING_CanSeekBackwards)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dirty="0" smtClean="0">
                <a:latin typeface="Arial Unicode MS" pitchFamily="34" charset="-120"/>
                <a:ea typeface="新細明體" pitchFamily="18" charset="-120"/>
              </a:rPr>
              <a:t>   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// The stream can seek backward.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} </a:t>
            </a:r>
            <a:endParaRPr kumimoji="1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b="1" dirty="0" smtClean="0"/>
              <a:t>Delivering Samples</a:t>
            </a:r>
            <a:endParaRPr lang="zh-TW" altLang="en-US" dirty="0"/>
          </a:p>
        </p:txBody>
      </p:sp>
      <p:pic>
        <p:nvPicPr>
          <p:cNvPr id="12" name="內容版面配置區 11" descr="snap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2" y="3214686"/>
            <a:ext cx="2686373" cy="695297"/>
          </a:xfrm>
        </p:spPr>
      </p:pic>
      <p:grpSp>
        <p:nvGrpSpPr>
          <p:cNvPr id="4" name="群組 3"/>
          <p:cNvGrpSpPr/>
          <p:nvPr/>
        </p:nvGrpSpPr>
        <p:grpSpPr>
          <a:xfrm>
            <a:off x="2143108" y="2214554"/>
            <a:ext cx="1143008" cy="642942"/>
            <a:chOff x="5929322" y="2928934"/>
            <a:chExt cx="1143008" cy="642942"/>
          </a:xfrm>
        </p:grpSpPr>
        <p:sp>
          <p:nvSpPr>
            <p:cNvPr id="5" name="矩形 4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786182" y="2214554"/>
            <a:ext cx="1143008" cy="642942"/>
            <a:chOff x="7215206" y="2928934"/>
            <a:chExt cx="1143008" cy="642942"/>
          </a:xfrm>
        </p:grpSpPr>
        <p:sp>
          <p:nvSpPr>
            <p:cNvPr id="8" name="矩形 7"/>
            <p:cNvSpPr/>
            <p:nvPr/>
          </p:nvSpPr>
          <p:spPr>
            <a:xfrm>
              <a:off x="7429520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21520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3428992" y="2928934"/>
            <a:ext cx="2477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hlinkClick r:id="rId3" action="ppaction://hlinkfile"/>
              </a:rPr>
              <a:t>IMemInputPin</a:t>
            </a:r>
            <a:r>
              <a:rPr lang="en-US" b="1" dirty="0" smtClean="0">
                <a:hlinkClick r:id="rId3" action="ppaction://hlinkfile"/>
              </a:rPr>
              <a:t>::Receive</a:t>
            </a:r>
            <a:r>
              <a:rPr lang="en-US" dirty="0" smtClean="0"/>
              <a:t> </a:t>
            </a:r>
            <a:endParaRPr lang="zh-TW" altLang="en-US" dirty="0"/>
          </a:p>
        </p:txBody>
      </p:sp>
      <p:sp>
        <p:nvSpPr>
          <p:cNvPr id="13" name="手繪多邊形 12"/>
          <p:cNvSpPr/>
          <p:nvPr/>
        </p:nvSpPr>
        <p:spPr>
          <a:xfrm>
            <a:off x="2623930" y="2968487"/>
            <a:ext cx="1099931" cy="693531"/>
          </a:xfrm>
          <a:custGeom>
            <a:avLst/>
            <a:gdLst>
              <a:gd name="connsiteX0" fmla="*/ 0 w 1099931"/>
              <a:gd name="connsiteY0" fmla="*/ 0 h 693531"/>
              <a:gd name="connsiteX1" fmla="*/ 198783 w 1099931"/>
              <a:gd name="connsiteY1" fmla="*/ 596348 h 693531"/>
              <a:gd name="connsiteX2" fmla="*/ 1099931 w 1099931"/>
              <a:gd name="connsiteY2" fmla="*/ 583096 h 69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931" h="693531">
                <a:moveTo>
                  <a:pt x="0" y="0"/>
                </a:moveTo>
                <a:cubicBezTo>
                  <a:pt x="7730" y="249582"/>
                  <a:pt x="15461" y="499165"/>
                  <a:pt x="198783" y="596348"/>
                </a:cubicBezTo>
                <a:cubicBezTo>
                  <a:pt x="382105" y="693531"/>
                  <a:pt x="741018" y="638313"/>
                  <a:pt x="1099931" y="583096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4348" y="1214422"/>
            <a:ext cx="3571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Step 1: </a:t>
            </a:r>
            <a:r>
              <a:rPr lang="zh-TW" altLang="en-US" dirty="0" smtClean="0"/>
              <a:t>呼叫 下一級的 </a:t>
            </a:r>
            <a:r>
              <a:rPr lang="en-US" altLang="zh-TW" dirty="0" smtClean="0"/>
              <a:t>receive , </a:t>
            </a:r>
            <a:r>
              <a:rPr lang="zh-TW" altLang="en-US" dirty="0" smtClean="0"/>
              <a:t>將資料 </a:t>
            </a:r>
            <a:r>
              <a:rPr lang="en-US" altLang="zh-TW" dirty="0" smtClean="0"/>
              <a:t>push </a:t>
            </a:r>
            <a:r>
              <a:rPr lang="zh-TW" altLang="en-US" dirty="0" smtClean="0"/>
              <a:t>過去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57290" y="4071942"/>
            <a:ext cx="635798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當正在處理資料的時候</a:t>
            </a:r>
            <a:r>
              <a:rPr lang="en-US" altLang="zh-TW" dirty="0" smtClean="0"/>
              <a:t>, Receive </a:t>
            </a:r>
            <a:r>
              <a:rPr lang="zh-TW" altLang="en-US" dirty="0" smtClean="0"/>
              <a:t>可能會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住</a:t>
            </a:r>
            <a:r>
              <a:rPr lang="en-US" altLang="zh-TW" dirty="0" smtClean="0"/>
              <a:t>,. </a:t>
            </a:r>
            <a:r>
              <a:rPr lang="zh-TW" altLang="en-US" dirty="0" smtClean="0"/>
              <a:t>你可以用 </a:t>
            </a:r>
            <a:r>
              <a:rPr lang="en-US" b="1" dirty="0" err="1" smtClean="0">
                <a:hlinkClick r:id="rId4" action="ppaction://hlinkfile"/>
              </a:rPr>
              <a:t>IMemInputPin</a:t>
            </a:r>
            <a:r>
              <a:rPr lang="en-US" b="1" dirty="0" smtClean="0">
                <a:hlinkClick r:id="rId4" action="ppaction://hlinkfile"/>
              </a:rPr>
              <a:t>::</a:t>
            </a:r>
            <a:r>
              <a:rPr lang="en-US" b="1" dirty="0" err="1" smtClean="0">
                <a:hlinkClick r:id="rId4" action="ppaction://hlinkfile"/>
              </a:rPr>
              <a:t>ReceiveCanBlock</a:t>
            </a:r>
            <a:r>
              <a:rPr lang="en-US" dirty="0" smtClean="0"/>
              <a:t>  method </a:t>
            </a:r>
            <a:r>
              <a:rPr lang="zh-TW" altLang="en-US" dirty="0" smtClean="0"/>
              <a:t>檢測這件事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57290" y="5214950"/>
            <a:ext cx="6357982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當資料送出去後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就不能再使用了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57290" y="5786454"/>
            <a:ext cx="6429420" cy="1000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Receive Data </a:t>
            </a:r>
            <a:r>
              <a:rPr lang="zh-TW" altLang="en-US" dirty="0" smtClean="0"/>
              <a:t>可能會失敗</a:t>
            </a:r>
            <a:r>
              <a:rPr lang="en-US" altLang="zh-TW" dirty="0" smtClean="0"/>
              <a:t>: </a:t>
            </a:r>
            <a:r>
              <a:rPr lang="zh-TW" altLang="en-US" dirty="0" smtClean="0">
                <a:solidFill>
                  <a:srgbClr val="FF0000"/>
                </a:solidFill>
              </a:rPr>
              <a:t>當失敗時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我們就不應該繼續送資料了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   1. </a:t>
            </a:r>
            <a:r>
              <a:rPr lang="zh-TW" altLang="en-US" dirty="0" smtClean="0"/>
              <a:t>當下一級收到 </a:t>
            </a:r>
            <a:r>
              <a:rPr lang="en-US" altLang="zh-TW" dirty="0" err="1" smtClean="0"/>
              <a:t>BeginFlush</a:t>
            </a:r>
            <a:r>
              <a:rPr lang="en-US" altLang="zh-TW" dirty="0" smtClean="0"/>
              <a:t> call </a:t>
            </a:r>
            <a:r>
              <a:rPr lang="zh-TW" altLang="en-US" dirty="0" smtClean="0"/>
              <a:t>而且尚未執行 </a:t>
            </a:r>
            <a:r>
              <a:rPr lang="en-US" altLang="zh-TW" dirty="0" err="1" smtClean="0"/>
              <a:t>EndFlush</a:t>
            </a:r>
            <a:endParaRPr lang="en-US" altLang="zh-TW" dirty="0" smtClean="0"/>
          </a:p>
          <a:p>
            <a:r>
              <a:rPr lang="en-US" altLang="zh-TW" dirty="0" smtClean="0"/>
              <a:t>       2. </a:t>
            </a:r>
            <a:r>
              <a:rPr lang="zh-TW" altLang="en-US" dirty="0" smtClean="0"/>
              <a:t>當下一級偵測到 </a:t>
            </a:r>
            <a:r>
              <a:rPr lang="en-US" altLang="zh-TW" dirty="0" smtClean="0"/>
              <a:t>end-of-stream  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3751257" y="2820983"/>
            <a:ext cx="35719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方便類別 </a:t>
            </a:r>
            <a:r>
              <a:rPr lang="en-US" altLang="zh-TW" dirty="0" err="1" smtClean="0"/>
              <a:t>CSourceSeeking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幫你實作 </a:t>
            </a:r>
            <a:r>
              <a:rPr lang="en-US" altLang="zh-TW" dirty="0" err="1" smtClean="0"/>
              <a:t>IMediaSeek</a:t>
            </a:r>
            <a:r>
              <a:rPr lang="en-US" altLang="zh-TW" dirty="0" smtClean="0"/>
              <a:t> interface, </a:t>
            </a:r>
            <a:r>
              <a:rPr lang="zh-TW" altLang="en-US" dirty="0" smtClean="0"/>
              <a:t>若要實作提供 </a:t>
            </a:r>
            <a:r>
              <a:rPr lang="en-US" altLang="zh-TW" dirty="0" smtClean="0"/>
              <a:t>Seek </a:t>
            </a:r>
            <a:r>
              <a:rPr lang="zh-TW" altLang="en-US" dirty="0" smtClean="0"/>
              <a:t>的支援</a:t>
            </a:r>
            <a:r>
              <a:rPr lang="en-US" altLang="zh-TW" dirty="0" smtClean="0"/>
              <a:t>, </a:t>
            </a:r>
          </a:p>
          <a:p>
            <a:pPr lvl="1"/>
            <a:r>
              <a:rPr lang="zh-TW" altLang="en-US" dirty="0" smtClean="0"/>
              <a:t>接腳 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只要繼承 </a:t>
            </a:r>
            <a:r>
              <a:rPr lang="en-US" altLang="zh-TW" dirty="0" err="1" smtClean="0"/>
              <a:t>CSourceSeeking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3643314"/>
            <a:ext cx="642817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class CMyPushPin2 : public </a:t>
            </a:r>
            <a:r>
              <a:rPr lang="en-US" altLang="zh-TW" dirty="0" err="1" smtClean="0"/>
              <a:t>CSourceStream,public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CSourceSeeking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};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會呼叫</a:t>
            </a:r>
            <a:endParaRPr lang="en-US" altLang="zh-TW" dirty="0" smtClean="0"/>
          </a:p>
          <a:p>
            <a:pPr lvl="1"/>
            <a:r>
              <a:rPr lang="en-US" b="1" dirty="0" err="1" smtClean="0">
                <a:hlinkClick r:id="rId2" action="ppaction://hlinkfile"/>
              </a:rPr>
              <a:t>CSourceSeeking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ChangeStart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3" action="ppaction://hlinkfile"/>
              </a:rPr>
              <a:t>CSourceSeeking</a:t>
            </a:r>
            <a:r>
              <a:rPr lang="en-US" b="1" dirty="0" smtClean="0">
                <a:hlinkClick r:id="rId3" action="ppaction://hlinkfile"/>
              </a:rPr>
              <a:t>::</a:t>
            </a:r>
            <a:r>
              <a:rPr lang="en-US" b="1" dirty="0" err="1" smtClean="0">
                <a:hlinkClick r:id="rId3" action="ppaction://hlinkfile"/>
              </a:rPr>
              <a:t>ChangeStop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4" action="ppaction://hlinkfile"/>
              </a:rPr>
              <a:t>CSourceSeeking</a:t>
            </a:r>
            <a:r>
              <a:rPr lang="en-US" b="1" dirty="0" smtClean="0">
                <a:hlinkClick r:id="rId4" action="ppaction://hlinkfile"/>
              </a:rPr>
              <a:t>::</a:t>
            </a:r>
            <a:r>
              <a:rPr lang="en-US" b="1" dirty="0" err="1" smtClean="0">
                <a:hlinkClick r:id="rId4" action="ppaction://hlinkfile"/>
              </a:rPr>
              <a:t>ChangeRate</a:t>
            </a:r>
            <a:endParaRPr lang="en-US" b="1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如果你要處理</a:t>
            </a:r>
            <a:r>
              <a:rPr lang="en-US" altLang="zh-TW" dirty="0" smtClean="0"/>
              <a:t>, </a:t>
            </a:r>
            <a:r>
              <a:rPr lang="zh-TW" altLang="en-US" dirty="0" smtClean="0"/>
              <a:t>請 </a:t>
            </a:r>
            <a:r>
              <a:rPr lang="en-US" altLang="zh-TW" dirty="0" smtClean="0"/>
              <a:t>override </a:t>
            </a:r>
            <a:r>
              <a:rPr lang="zh-TW" altLang="en-US" dirty="0" smtClean="0"/>
              <a:t>這些 </a:t>
            </a:r>
            <a:r>
              <a:rPr lang="en-US" altLang="zh-TW" dirty="0" smtClean="0"/>
              <a:t>methods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指定新的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播放位置</a:t>
            </a:r>
            <a:r>
              <a:rPr lang="en-US" altLang="zh-TW" dirty="0" smtClean="0"/>
              <a:t>, </a:t>
            </a:r>
            <a:r>
              <a:rPr lang="zh-TW" altLang="en-US" dirty="0" smtClean="0"/>
              <a:t>結束位置</a:t>
            </a:r>
            <a:r>
              <a:rPr lang="en-US" altLang="zh-TW" dirty="0" smtClean="0"/>
              <a:t>, </a:t>
            </a:r>
            <a:r>
              <a:rPr lang="zh-TW" altLang="en-US" dirty="0" smtClean="0"/>
              <a:t>播放速度 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42910" y="2214554"/>
            <a:ext cx="8215370" cy="2357454"/>
            <a:chOff x="642910" y="2428868"/>
            <a:chExt cx="8215370" cy="2357454"/>
          </a:xfrm>
        </p:grpSpPr>
        <p:sp>
          <p:nvSpPr>
            <p:cNvPr id="11" name="剪去單一角落矩形 10"/>
            <p:cNvSpPr/>
            <p:nvPr/>
          </p:nvSpPr>
          <p:spPr>
            <a:xfrm>
              <a:off x="642910" y="2428868"/>
              <a:ext cx="5786478" cy="1714512"/>
            </a:xfrm>
            <a:prstGeom prst="snip1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15008" y="4357694"/>
              <a:ext cx="3143272" cy="42862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由 </a:t>
              </a:r>
              <a:r>
                <a:rPr lang="en-US" altLang="zh-TW" dirty="0" err="1" smtClean="0"/>
                <a:t>SetPosition</a:t>
              </a:r>
              <a:r>
                <a:rPr lang="en-US" altLang="zh-TW" dirty="0" smtClean="0"/>
                <a:t> </a:t>
              </a:r>
              <a:r>
                <a:rPr lang="zh-TW" altLang="en-US" dirty="0" smtClean="0"/>
                <a:t>呼叫</a:t>
              </a:r>
              <a:endParaRPr lang="zh-TW" altLang="en-US" dirty="0"/>
            </a:p>
          </p:txBody>
        </p:sp>
        <p:cxnSp>
          <p:nvCxnSpPr>
            <p:cNvPr id="14" name="肘形接點 13"/>
            <p:cNvCxnSpPr/>
            <p:nvPr/>
          </p:nvCxnSpPr>
          <p:spPr>
            <a:xfrm rot="16200000" flipH="1">
              <a:off x="6429388" y="3286124"/>
              <a:ext cx="1000132" cy="100013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5857884" y="1928802"/>
            <a:ext cx="2071702" cy="4286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索引播放起始位置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rot="10800000" flipV="1">
            <a:off x="5786446" y="2285992"/>
            <a:ext cx="857256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 </a:t>
            </a:r>
            <a:r>
              <a:rPr lang="zh-TW" altLang="en-US" dirty="0" smtClean="0"/>
              <a:t>執行任何 </a:t>
            </a:r>
            <a:r>
              <a:rPr lang="en-US" altLang="zh-TW" dirty="0" smtClean="0"/>
              <a:t>Seek </a:t>
            </a:r>
            <a:r>
              <a:rPr lang="zh-TW" altLang="en-US" dirty="0" smtClean="0"/>
              <a:t>指令後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應該執行的後續流程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通知後面的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開始丟掉所有的 </a:t>
            </a:r>
            <a:r>
              <a:rPr lang="en-US" altLang="zh-TW" dirty="0" smtClean="0"/>
              <a:t>sample</a:t>
            </a:r>
          </a:p>
          <a:p>
            <a:pPr lvl="2"/>
            <a:r>
              <a:rPr lang="zh-TW" altLang="en-US" dirty="0" smtClean="0"/>
              <a:t> 呼叫下一級接腳的 </a:t>
            </a:r>
            <a:r>
              <a:rPr lang="en-US" b="1" dirty="0" err="1" smtClean="0">
                <a:hlinkClick r:id="rId2" action="ppaction://hlinkfile"/>
              </a:rPr>
              <a:t>IPin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BeginFlush</a:t>
            </a:r>
            <a:r>
              <a:rPr lang="en-US" dirty="0" smtClean="0"/>
              <a:t> </a:t>
            </a:r>
          </a:p>
          <a:p>
            <a:pPr lvl="1"/>
            <a:r>
              <a:rPr lang="zh-TW" altLang="en-US" dirty="0" smtClean="0"/>
              <a:t>我們自己應該停止</a:t>
            </a:r>
            <a:r>
              <a:rPr lang="zh-TW" altLang="en-US" dirty="0" smtClean="0"/>
              <a:t>繼續 </a:t>
            </a:r>
            <a:r>
              <a:rPr lang="en-US" altLang="zh-TW" dirty="0" smtClean="0"/>
              <a:t>delivering data</a:t>
            </a:r>
          </a:p>
          <a:p>
            <a:pPr lvl="2"/>
            <a:r>
              <a:rPr lang="en-US" altLang="zh-TW" dirty="0" smtClean="0">
                <a:solidFill>
                  <a:srgbClr val="0070C0"/>
                </a:solidFill>
              </a:rPr>
              <a:t>Stop()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如果你的接腳繼承 </a:t>
            </a:r>
            <a:r>
              <a:rPr lang="en-US" altLang="zh-TW" dirty="0" err="1" smtClean="0"/>
              <a:t>CSourceStream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等待後面的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完成丟掉 </a:t>
            </a:r>
            <a:r>
              <a:rPr lang="en-US" altLang="zh-TW" dirty="0" smtClean="0"/>
              <a:t>sample </a:t>
            </a:r>
          </a:p>
          <a:p>
            <a:pPr lvl="2"/>
            <a:r>
              <a:rPr lang="zh-TW" altLang="en-US" dirty="0" smtClean="0"/>
              <a:t>呼叫下一級接腳的 </a:t>
            </a:r>
            <a:r>
              <a:rPr lang="en-US" b="1" dirty="0" err="1" smtClean="0">
                <a:hlinkClick r:id="rId3" action="ppaction://hlinkfile"/>
              </a:rPr>
              <a:t>IPin</a:t>
            </a:r>
            <a:r>
              <a:rPr lang="en-US" b="1" dirty="0" smtClean="0">
                <a:hlinkClick r:id="rId3" action="ppaction://hlinkfile"/>
              </a:rPr>
              <a:t>::</a:t>
            </a:r>
            <a:r>
              <a:rPr lang="en-US" b="1" dirty="0" err="1" smtClean="0">
                <a:hlinkClick r:id="rId3" action="ppaction://hlinkfile"/>
              </a:rPr>
              <a:t>EndFlush</a:t>
            </a:r>
            <a:r>
              <a:rPr lang="en-US" dirty="0" smtClean="0"/>
              <a:t> </a:t>
            </a:r>
          </a:p>
          <a:p>
            <a:pPr lvl="1"/>
            <a:r>
              <a:rPr lang="zh-TW" altLang="en-US" dirty="0" smtClean="0"/>
              <a:t>重新起動 </a:t>
            </a:r>
            <a:r>
              <a:rPr lang="en-US" altLang="zh-TW" dirty="0" smtClean="0"/>
              <a:t>delivering data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thread</a:t>
            </a:r>
          </a:p>
          <a:p>
            <a:pPr lvl="2"/>
            <a:r>
              <a:rPr lang="en-US" altLang="zh-TW" dirty="0" smtClean="0">
                <a:solidFill>
                  <a:srgbClr val="0070C0"/>
                </a:solidFill>
              </a:rPr>
              <a:t>Pause()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如果你的接腳繼承 </a:t>
            </a:r>
            <a:r>
              <a:rPr lang="en-US" altLang="zh-TW" dirty="0" err="1" smtClean="0"/>
              <a:t>CSourceStream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通知後面的 </a:t>
            </a:r>
            <a:r>
              <a:rPr lang="en-US" altLang="zh-TW" dirty="0" smtClean="0"/>
              <a:t>Filter, </a:t>
            </a:r>
            <a:r>
              <a:rPr lang="zh-TW" altLang="en-US" dirty="0" smtClean="0"/>
              <a:t>接下來的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為同一個 </a:t>
            </a:r>
            <a:r>
              <a:rPr lang="en-US" altLang="zh-TW" dirty="0" smtClean="0"/>
              <a:t>segmentation (</a:t>
            </a:r>
            <a:r>
              <a:rPr lang="zh-TW" altLang="en-US" dirty="0" smtClean="0"/>
              <a:t>同一個 </a:t>
            </a:r>
            <a:r>
              <a:rPr lang="en-US" altLang="zh-TW" dirty="0" smtClean="0"/>
              <a:t>start, stop, play rate)</a:t>
            </a:r>
          </a:p>
          <a:p>
            <a:pPr lvl="2"/>
            <a:r>
              <a:rPr lang="en-US" b="1" dirty="0" err="1" smtClean="0">
                <a:hlinkClick r:id="rId4" action="ppaction://hlinkfile"/>
              </a:rPr>
              <a:t>IPin</a:t>
            </a:r>
            <a:r>
              <a:rPr lang="en-US" b="1" dirty="0" smtClean="0">
                <a:hlinkClick r:id="rId4" action="ppaction://hlinkfile"/>
              </a:rPr>
              <a:t>::</a:t>
            </a:r>
            <a:r>
              <a:rPr lang="en-US" b="1" dirty="0" err="1" smtClean="0">
                <a:hlinkClick r:id="rId4" action="ppaction://hlinkfile"/>
              </a:rPr>
              <a:t>NewSegment</a:t>
            </a:r>
            <a:endParaRPr lang="en-US" b="1" dirty="0" smtClean="0"/>
          </a:p>
          <a:p>
            <a:pPr lvl="1"/>
            <a:r>
              <a:rPr lang="zh-TW" altLang="en-US" b="1" dirty="0" smtClean="0"/>
              <a:t>第一個 </a:t>
            </a:r>
            <a:r>
              <a:rPr lang="en-US" altLang="zh-TW" b="1" dirty="0" smtClean="0"/>
              <a:t>sample </a:t>
            </a:r>
            <a:r>
              <a:rPr lang="zh-TW" altLang="en-US" b="1" dirty="0" smtClean="0"/>
              <a:t>的屬性為 </a:t>
            </a:r>
            <a:r>
              <a:rPr lang="en-US" altLang="zh-TW" b="1" dirty="0" smtClean="0"/>
              <a:t>discontinue</a:t>
            </a:r>
          </a:p>
          <a:p>
            <a:pPr lvl="2"/>
            <a:r>
              <a:rPr lang="en-US" b="1" dirty="0" err="1" smtClean="0">
                <a:hlinkClick r:id="rId5" action="ppaction://hlinkfile"/>
              </a:rPr>
              <a:t>IMediaSample</a:t>
            </a:r>
            <a:r>
              <a:rPr lang="en-US" b="1" dirty="0" smtClean="0">
                <a:hlinkClick r:id="rId5" action="ppaction://hlinkfile"/>
              </a:rPr>
              <a:t>::</a:t>
            </a:r>
            <a:r>
              <a:rPr lang="en-US" b="1" dirty="0" err="1" smtClean="0">
                <a:hlinkClick r:id="rId5" action="ppaction://hlinkfile"/>
              </a:rPr>
              <a:t>SetDiscontinuity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對應到 </a:t>
            </a:r>
            <a:r>
              <a:rPr lang="en-US" altLang="zh-TW" dirty="0" err="1" smtClean="0"/>
              <a:t>CSourceSeeking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上面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142985"/>
            <a:ext cx="8229600" cy="2214578"/>
          </a:xfrm>
        </p:spPr>
        <p:txBody>
          <a:bodyPr/>
          <a:lstStyle/>
          <a:p>
            <a:r>
              <a:rPr lang="zh-TW" altLang="en-US" dirty="0" smtClean="0"/>
              <a:t>若你的接腳繼承了 </a:t>
            </a:r>
            <a:r>
              <a:rPr lang="en-US" altLang="zh-TW" dirty="0" err="1" smtClean="0"/>
              <a:t>CSourceStream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CSourceSeeking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每當 </a:t>
            </a:r>
            <a:r>
              <a:rPr lang="en-US" altLang="zh-TW" dirty="0" smtClean="0"/>
              <a:t>User </a:t>
            </a:r>
            <a:r>
              <a:rPr lang="zh-TW" altLang="en-US" dirty="0" smtClean="0"/>
              <a:t>呼叫 </a:t>
            </a:r>
            <a:r>
              <a:rPr lang="en-US" altLang="zh-TW" dirty="0" err="1" smtClean="0"/>
              <a:t>SetPosition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就會呼叫你的 </a:t>
            </a:r>
            <a:r>
              <a:rPr lang="en-US" altLang="zh-TW" dirty="0" err="1" smtClean="0"/>
              <a:t>ChangeStart</a:t>
            </a:r>
            <a:r>
              <a:rPr lang="en-US" altLang="zh-TW" dirty="0" smtClean="0"/>
              <a:t>() method</a:t>
            </a:r>
          </a:p>
        </p:txBody>
      </p:sp>
      <p:sp>
        <p:nvSpPr>
          <p:cNvPr id="7" name="矩形 6"/>
          <p:cNvSpPr/>
          <p:nvPr/>
        </p:nvSpPr>
        <p:spPr>
          <a:xfrm>
            <a:off x="785786" y="3429000"/>
            <a:ext cx="7806867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HRESULT </a:t>
            </a:r>
            <a:r>
              <a:rPr lang="en-US" dirty="0" err="1" smtClean="0"/>
              <a:t>CMyStream</a:t>
            </a:r>
            <a:r>
              <a:rPr lang="en-US" dirty="0" smtClean="0"/>
              <a:t>::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ChangeStart</a:t>
            </a:r>
            <a:r>
              <a:rPr lang="en-US" dirty="0" smtClean="0"/>
              <a:t>() </a:t>
            </a:r>
            <a:r>
              <a:rPr lang="en-US" dirty="0" smtClean="0"/>
              <a:t>{ 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CAutoLock</a:t>
            </a:r>
            <a:r>
              <a:rPr lang="en-US" altLang="zh-TW" dirty="0" smtClean="0"/>
              <a:t> lock(</a:t>
            </a:r>
            <a:r>
              <a:rPr lang="en-US" altLang="zh-TW" dirty="0" err="1" smtClean="0"/>
              <a:t>CSourceSeeking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m_pLock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m_rtSourceTime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m_rtStart</a:t>
            </a:r>
            <a:r>
              <a:rPr lang="en-US" altLang="zh-TW" dirty="0" smtClean="0"/>
              <a:t>; // </a:t>
            </a:r>
            <a:r>
              <a:rPr lang="zh-TW" altLang="en-US" dirty="0" smtClean="0"/>
              <a:t>記錄目前的資料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m_rtStreamTime</a:t>
            </a:r>
            <a:r>
              <a:rPr lang="en-US" altLang="zh-TW" dirty="0" smtClean="0"/>
              <a:t>=0;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UpdateFromSeek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return S_OK;</a:t>
            </a:r>
            <a:endParaRPr lang="en-US" dirty="0" smtClean="0"/>
          </a:p>
          <a:p>
            <a:r>
              <a:rPr lang="en-US" dirty="0" smtClean="0"/>
              <a:t>}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57752" y="4572008"/>
            <a:ext cx="357190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把使用者指定的新位置 </a:t>
            </a:r>
            <a:r>
              <a:rPr lang="en-US" altLang="zh-TW" dirty="0" err="1" smtClean="0"/>
              <a:t>m_rtStart</a:t>
            </a:r>
            <a:r>
              <a:rPr lang="en-US" altLang="zh-TW" dirty="0" smtClean="0"/>
              <a:t> </a:t>
            </a:r>
            <a:r>
              <a:rPr lang="zh-TW" altLang="en-US" dirty="0" smtClean="0"/>
              <a:t>記錄起來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28992" y="5500702"/>
            <a:ext cx="357190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後續通知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的動作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交給新增 </a:t>
            </a:r>
            <a:r>
              <a:rPr lang="en-US" altLang="zh-TW" dirty="0" smtClean="0"/>
              <a:t>method </a:t>
            </a:r>
            <a:r>
              <a:rPr lang="en-US" altLang="zh-TW" dirty="0" err="1" smtClean="0"/>
              <a:t>UpdateFromSeek</a:t>
            </a:r>
            <a:r>
              <a:rPr lang="en-US" altLang="zh-TW" dirty="0" smtClean="0"/>
              <a:t> </a:t>
            </a:r>
            <a:r>
              <a:rPr lang="zh-TW" altLang="en-US" dirty="0" smtClean="0"/>
              <a:t>處理即可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224" y="2143116"/>
            <a:ext cx="7806867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CMyStream</a:t>
            </a:r>
            <a:r>
              <a:rPr lang="en-US" dirty="0" smtClean="0"/>
              <a:t>::</a:t>
            </a:r>
            <a:r>
              <a:rPr lang="en-US" dirty="0" err="1" smtClean="0">
                <a:solidFill>
                  <a:srgbClr val="FF0000"/>
                </a:solidFill>
              </a:rPr>
              <a:t>UpdateFromSeek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ThreadExists</a:t>
            </a:r>
            <a:r>
              <a:rPr lang="en-US" dirty="0" smtClean="0"/>
              <a:t>()) { </a:t>
            </a:r>
          </a:p>
          <a:p>
            <a:pPr marL="0" lvl="1"/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 err="1" smtClean="0">
                <a:solidFill>
                  <a:srgbClr val="0070C0"/>
                </a:solidFill>
              </a:rPr>
              <a:t>DeliverBeginFlush</a:t>
            </a:r>
            <a:r>
              <a:rPr lang="en-US" dirty="0" smtClean="0">
                <a:solidFill>
                  <a:srgbClr val="0070C0"/>
                </a:solidFill>
              </a:rPr>
              <a:t>(); </a:t>
            </a:r>
            <a:r>
              <a:rPr lang="en-US" dirty="0" smtClean="0"/>
              <a:t>// </a:t>
            </a:r>
            <a:r>
              <a:rPr lang="zh-TW" altLang="en-US" dirty="0" smtClean="0"/>
              <a:t>通知後面的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開始丟掉所有的 </a:t>
            </a:r>
            <a:r>
              <a:rPr lang="en-US" altLang="zh-TW" dirty="0" smtClean="0"/>
              <a:t>sample</a:t>
            </a:r>
            <a:endParaRPr lang="en-US" dirty="0" smtClean="0"/>
          </a:p>
          <a:p>
            <a:pPr marL="0" lvl="1"/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Stop();  </a:t>
            </a:r>
            <a:r>
              <a:rPr lang="en-US" dirty="0" smtClean="0"/>
              <a:t>//</a:t>
            </a:r>
            <a:r>
              <a:rPr lang="zh-TW" altLang="en-US" dirty="0" smtClean="0"/>
              <a:t>停止繼續 </a:t>
            </a:r>
            <a:r>
              <a:rPr lang="en-US" altLang="zh-TW" dirty="0" smtClean="0"/>
              <a:t>delivering data</a:t>
            </a:r>
            <a:endParaRPr lang="en-US" dirty="0" smtClean="0"/>
          </a:p>
          <a:p>
            <a:pPr marL="0" lvl="1"/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0070C0"/>
                </a:solidFill>
              </a:rPr>
              <a:t>DeliverEndFlush</a:t>
            </a:r>
            <a:r>
              <a:rPr lang="en-US" dirty="0" smtClean="0">
                <a:solidFill>
                  <a:srgbClr val="0070C0"/>
                </a:solidFill>
              </a:rPr>
              <a:t>(); </a:t>
            </a:r>
            <a:r>
              <a:rPr lang="en-US" dirty="0" smtClean="0"/>
              <a:t>//</a:t>
            </a:r>
            <a:r>
              <a:rPr lang="zh-TW" altLang="en-US" dirty="0" smtClean="0"/>
              <a:t>等待後面的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完成丟掉 </a:t>
            </a:r>
            <a:r>
              <a:rPr lang="en-US" altLang="zh-TW" dirty="0" smtClean="0"/>
              <a:t>sample </a:t>
            </a:r>
            <a:endParaRPr lang="en-US" dirty="0" smtClean="0"/>
          </a:p>
          <a:p>
            <a:pPr marL="0" lvl="1"/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Run(); </a:t>
            </a:r>
            <a:r>
              <a:rPr lang="en-US" dirty="0" smtClean="0"/>
              <a:t>//</a:t>
            </a:r>
            <a:r>
              <a:rPr lang="zh-TW" altLang="en-US" dirty="0" smtClean="0"/>
              <a:t>重新起動 </a:t>
            </a:r>
            <a:r>
              <a:rPr lang="en-US" altLang="zh-TW" dirty="0" smtClean="0"/>
              <a:t>delivering data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thread</a:t>
            </a:r>
            <a:endParaRPr lang="en-US" dirty="0" smtClean="0"/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}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7224" y="4572008"/>
            <a:ext cx="7806867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HRESULT </a:t>
            </a:r>
            <a:r>
              <a:rPr lang="en-US" dirty="0" err="1" smtClean="0"/>
              <a:t>CMyStream</a:t>
            </a:r>
            <a:r>
              <a:rPr lang="en-US" dirty="0" smtClean="0"/>
              <a:t>::</a:t>
            </a:r>
            <a:r>
              <a:rPr lang="en-US" dirty="0" err="1" smtClean="0"/>
              <a:t>OnThreadStartPlay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m_bDiscontinuity</a:t>
            </a:r>
            <a:r>
              <a:rPr lang="en-US" dirty="0" smtClean="0"/>
              <a:t> = TRUE; </a:t>
            </a:r>
          </a:p>
          <a:p>
            <a:r>
              <a:rPr lang="en-US" dirty="0" smtClean="0"/>
              <a:t>       return </a:t>
            </a:r>
            <a:r>
              <a:rPr lang="en-US" dirty="0" err="1" smtClean="0">
                <a:solidFill>
                  <a:srgbClr val="FF0000"/>
                </a:solidFill>
              </a:rPr>
              <a:t>DeliverNewSegment</a:t>
            </a:r>
            <a:r>
              <a:rPr lang="en-US" dirty="0" smtClean="0"/>
              <a:t>(</a:t>
            </a:r>
            <a:r>
              <a:rPr lang="en-US" dirty="0" err="1" smtClean="0"/>
              <a:t>m_rtStart</a:t>
            </a:r>
            <a:r>
              <a:rPr lang="en-US" dirty="0" smtClean="0"/>
              <a:t>, </a:t>
            </a:r>
            <a:r>
              <a:rPr lang="en-US" dirty="0" err="1" smtClean="0"/>
              <a:t>m_rtStop</a:t>
            </a:r>
            <a:r>
              <a:rPr lang="en-US" dirty="0" smtClean="0"/>
              <a:t>, </a:t>
            </a:r>
            <a:r>
              <a:rPr lang="en-US" dirty="0" err="1" smtClean="0"/>
              <a:t>m_dRateSeeking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29256" y="4572008"/>
            <a:ext cx="3571900" cy="4286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設定新段落交給 </a:t>
            </a:r>
            <a:r>
              <a:rPr lang="en-US" altLang="zh-TW" dirty="0" err="1" smtClean="0"/>
              <a:t>ThreadStart</a:t>
            </a:r>
            <a:r>
              <a:rPr lang="en-US" altLang="zh-TW" dirty="0" smtClean="0"/>
              <a:t> </a:t>
            </a:r>
            <a:r>
              <a:rPr lang="zh-TW" altLang="en-US" dirty="0" smtClean="0"/>
              <a:t>處理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62" y="6429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TW" altLang="en-US" dirty="0" smtClean="0"/>
              <a:t>只要新增一個 </a:t>
            </a:r>
            <a:r>
              <a:rPr lang="en-US" altLang="zh-TW" dirty="0" smtClean="0"/>
              <a:t>method</a:t>
            </a:r>
            <a:r>
              <a:rPr lang="en-US" altLang="zh-TW" dirty="0" smtClean="0"/>
              <a:t>, </a:t>
            </a:r>
            <a:r>
              <a:rPr lang="zh-TW" altLang="en-US" dirty="0" smtClean="0"/>
              <a:t>統一處理後續動作</a:t>
            </a:r>
            <a:r>
              <a:rPr lang="en-US" altLang="zh-TW" dirty="0" smtClean="0"/>
              <a:t>. </a:t>
            </a:r>
            <a:r>
              <a:rPr lang="zh-TW" altLang="en-US" dirty="0" smtClean="0"/>
              <a:t>那麼將來任何 </a:t>
            </a:r>
            <a:r>
              <a:rPr lang="en-US" altLang="zh-TW" dirty="0" smtClean="0"/>
              <a:t>Seek </a:t>
            </a:r>
            <a:r>
              <a:rPr lang="zh-TW" altLang="en-US" dirty="0" smtClean="0"/>
              <a:t>指令後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只要呼叫 </a:t>
            </a:r>
            <a:r>
              <a:rPr lang="en-US" dirty="0" err="1" smtClean="0"/>
              <a:t>UpdateFromSeek</a:t>
            </a:r>
            <a:r>
              <a:rPr lang="en-US" dirty="0" smtClean="0"/>
              <a:t>()  </a:t>
            </a:r>
            <a:r>
              <a:rPr lang="zh-TW" altLang="en-US" dirty="0" smtClean="0"/>
              <a:t>即可</a:t>
            </a:r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dirty="0" smtClean="0"/>
              <a:t>綜合來說</a:t>
            </a:r>
            <a:r>
              <a:rPr lang="en-US" altLang="zh-TW" dirty="0" smtClean="0"/>
              <a:t>: </a:t>
            </a:r>
            <a:br>
              <a:rPr lang="en-US" altLang="zh-TW" dirty="0" smtClean="0"/>
            </a:br>
            <a:r>
              <a:rPr lang="zh-TW" altLang="en-US" sz="2700" dirty="0" smtClean="0"/>
              <a:t>為你的 </a:t>
            </a:r>
            <a:r>
              <a:rPr lang="en-US" altLang="zh-TW" sz="2700" dirty="0" smtClean="0"/>
              <a:t>Filter </a:t>
            </a:r>
            <a:r>
              <a:rPr lang="zh-TW" altLang="en-US" sz="2700" dirty="0" smtClean="0"/>
              <a:t>提供 </a:t>
            </a:r>
            <a:r>
              <a:rPr lang="en-US" altLang="zh-TW" sz="2700" dirty="0" smtClean="0"/>
              <a:t>Seek </a:t>
            </a:r>
            <a:r>
              <a:rPr lang="zh-TW" altLang="en-US" sz="2700" dirty="0" smtClean="0"/>
              <a:t>功能只要作下面的事情就好了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在你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OuputPin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類別新增繼承 </a:t>
            </a:r>
            <a:r>
              <a:rPr lang="en-US" altLang="zh-TW" dirty="0" err="1" smtClean="0"/>
              <a:t>CSourceSeeking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1538" y="3143248"/>
            <a:ext cx="6500842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class CMyPushPin2 : public </a:t>
            </a:r>
            <a:r>
              <a:rPr lang="en-US" altLang="zh-TW" dirty="0" err="1" smtClean="0"/>
              <a:t>CSourceStream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public </a:t>
            </a:r>
            <a:r>
              <a:rPr lang="en-US" altLang="zh-TW" dirty="0" err="1" smtClean="0">
                <a:solidFill>
                  <a:srgbClr val="FF0000"/>
                </a:solidFill>
              </a:rPr>
              <a:t>CSourceSeeking</a:t>
            </a:r>
            <a:r>
              <a:rPr lang="en-US" altLang="zh-TW" dirty="0" smtClean="0"/>
              <a:t>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…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71472" y="4929198"/>
            <a:ext cx="8229600" cy="132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 startAt="2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Override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TW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三項 </a:t>
            </a:r>
            <a:r>
              <a:rPr lang="en-US" altLang="zh-TW" sz="3200" dirty="0" smtClean="0"/>
              <a:t>Seek methods</a:t>
            </a:r>
          </a:p>
        </p:txBody>
      </p:sp>
      <p:sp>
        <p:nvSpPr>
          <p:cNvPr id="6" name="矩形 5"/>
          <p:cNvSpPr/>
          <p:nvPr/>
        </p:nvSpPr>
        <p:spPr>
          <a:xfrm>
            <a:off x="1071538" y="5500702"/>
            <a:ext cx="6715172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     HRESULT </a:t>
            </a:r>
            <a:r>
              <a:rPr lang="en-US" altLang="zh-TW" dirty="0" err="1" smtClean="0"/>
              <a:t>ChangeStart</a:t>
            </a:r>
            <a:r>
              <a:rPr lang="en-US" altLang="zh-TW" dirty="0" smtClean="0"/>
              <a:t>() ;</a:t>
            </a:r>
          </a:p>
          <a:p>
            <a:r>
              <a:rPr lang="en-US" altLang="zh-TW" dirty="0" smtClean="0"/>
              <a:t>     HRESULT </a:t>
            </a:r>
            <a:r>
              <a:rPr lang="en-US" altLang="zh-TW" dirty="0" err="1" smtClean="0"/>
              <a:t>ChangeStop</a:t>
            </a:r>
            <a:r>
              <a:rPr lang="en-US" altLang="zh-TW" dirty="0" smtClean="0"/>
              <a:t>() ;</a:t>
            </a:r>
          </a:p>
          <a:p>
            <a:r>
              <a:rPr lang="en-US" altLang="zh-TW" dirty="0" smtClean="0"/>
              <a:t>     HRESULT </a:t>
            </a:r>
            <a:r>
              <a:rPr lang="en-US" altLang="zh-TW" dirty="0" err="1" smtClean="0"/>
              <a:t>ChangeRate</a:t>
            </a:r>
            <a:r>
              <a:rPr lang="en-US" altLang="zh-TW" dirty="0" smtClean="0"/>
              <a:t>() 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 void </a:t>
            </a:r>
            <a:r>
              <a:rPr lang="en-US" altLang="zh-TW" dirty="0" err="1" smtClean="0"/>
              <a:t>UpdateFromSeek</a:t>
            </a:r>
            <a:r>
              <a:rPr lang="en-US" altLang="zh-TW" dirty="0" smtClean="0"/>
              <a:t>();   // &lt;&lt; </a:t>
            </a:r>
            <a:r>
              <a:rPr lang="zh-TW" altLang="en-US" dirty="0" smtClean="0"/>
              <a:t>自己加的通知後續處理 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500042"/>
            <a:ext cx="7929618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// </a:t>
            </a:r>
            <a:r>
              <a:rPr lang="zh-TW" altLang="en-US" dirty="0" smtClean="0"/>
              <a:t>當有人藉由</a:t>
            </a:r>
            <a:r>
              <a:rPr lang="en-US" altLang="zh-TW" dirty="0" err="1" smtClean="0"/>
              <a:t>IMediaSeek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介面呼叫</a:t>
            </a:r>
          </a:p>
          <a:p>
            <a:r>
              <a:rPr lang="en-US" altLang="zh-TW" dirty="0" smtClean="0"/>
              <a:t>// </a:t>
            </a:r>
            <a:r>
              <a:rPr lang="zh-TW" altLang="en-US" dirty="0" smtClean="0"/>
              <a:t>使用者指定的位置</a:t>
            </a:r>
            <a:r>
              <a:rPr lang="en-US" altLang="zh-TW" dirty="0" smtClean="0"/>
              <a:t>, </a:t>
            </a:r>
            <a:r>
              <a:rPr lang="zh-TW" altLang="en-US" dirty="0" smtClean="0"/>
              <a:t>已經修改了放在</a:t>
            </a:r>
            <a:r>
              <a:rPr lang="en-US" altLang="zh-TW" dirty="0" err="1" smtClean="0"/>
              <a:t>m_rtStart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</a:t>
            </a:r>
          </a:p>
          <a:p>
            <a:r>
              <a:rPr lang="en-US" altLang="zh-TW" dirty="0" smtClean="0"/>
              <a:t>HRESULT CMyPushPin2::</a:t>
            </a:r>
            <a:r>
              <a:rPr lang="en-US" altLang="zh-TW" dirty="0" err="1" smtClean="0"/>
              <a:t>ChangeStart</a:t>
            </a:r>
            <a:r>
              <a:rPr lang="en-US" altLang="zh-TW" dirty="0" smtClean="0"/>
              <a:t>(){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CAutoLock</a:t>
            </a:r>
            <a:r>
              <a:rPr lang="en-US" altLang="zh-TW" dirty="0" smtClean="0"/>
              <a:t> lock(</a:t>
            </a:r>
            <a:r>
              <a:rPr lang="en-US" altLang="zh-TW" dirty="0" err="1" smtClean="0"/>
              <a:t>CSourceSeeking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m_pLock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m_rtSourceTime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m_rtStart</a:t>
            </a:r>
            <a:r>
              <a:rPr lang="en-US" altLang="zh-TW" dirty="0" smtClean="0"/>
              <a:t>; // </a:t>
            </a:r>
            <a:r>
              <a:rPr lang="zh-TW" altLang="en-US" dirty="0" smtClean="0"/>
              <a:t>記錄目前的資料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m_rtStreamTime</a:t>
            </a:r>
            <a:r>
              <a:rPr lang="en-US" altLang="zh-TW" dirty="0" smtClean="0"/>
              <a:t>=0;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UpdateFromSeek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return S_OK;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72132" y="285728"/>
            <a:ext cx="2357454" cy="4286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ChangeStart</a:t>
            </a:r>
            <a:r>
              <a:rPr lang="en-US" altLang="zh-TW" dirty="0" smtClean="0"/>
              <a:t> </a:t>
            </a:r>
            <a:r>
              <a:rPr lang="zh-TW" altLang="en-US" dirty="0" smtClean="0"/>
              <a:t>參考程式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282" y="4000504"/>
            <a:ext cx="89297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void CMyPushPin2::</a:t>
            </a:r>
            <a:r>
              <a:rPr lang="en-US" altLang="zh-TW" dirty="0" err="1" smtClean="0"/>
              <a:t>UpdateFromSeek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	if(</a:t>
            </a:r>
            <a:r>
              <a:rPr lang="en-US" altLang="zh-TW" dirty="0" err="1" smtClean="0"/>
              <a:t>ThreadExists</a:t>
            </a:r>
            <a:r>
              <a:rPr lang="en-US" altLang="zh-TW" dirty="0" smtClean="0"/>
              <a:t>()){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DeliverBeginFlush</a:t>
            </a:r>
            <a:r>
              <a:rPr lang="en-US" altLang="zh-TW" dirty="0" smtClean="0"/>
              <a:t>(); // </a:t>
            </a:r>
            <a:r>
              <a:rPr lang="zh-TW" altLang="en-US" dirty="0" smtClean="0"/>
              <a:t>清空</a:t>
            </a:r>
            <a:r>
              <a:rPr lang="en-US" altLang="zh-TW" dirty="0" smtClean="0"/>
              <a:t>Packet Queue </a:t>
            </a:r>
            <a:r>
              <a:rPr lang="zh-TW" altLang="en-US" dirty="0" smtClean="0"/>
              <a:t>的東西</a:t>
            </a:r>
          </a:p>
          <a:p>
            <a:r>
              <a:rPr lang="en-US" altLang="zh-TW" dirty="0" smtClean="0"/>
              <a:t>		Stop(); // </a:t>
            </a:r>
            <a:r>
              <a:rPr lang="zh-TW" altLang="en-US" dirty="0" smtClean="0"/>
              <a:t>停止</a:t>
            </a:r>
            <a:r>
              <a:rPr lang="en-US" altLang="zh-TW" dirty="0" smtClean="0"/>
              <a:t>pushing sample </a:t>
            </a:r>
            <a:r>
              <a:rPr lang="zh-TW" altLang="en-US" dirty="0" smtClean="0"/>
              <a:t>到下一級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DeliverEndFlush</a:t>
            </a:r>
            <a:r>
              <a:rPr lang="en-US" altLang="zh-TW" dirty="0" smtClean="0"/>
              <a:t>(); // </a:t>
            </a:r>
            <a:r>
              <a:rPr lang="zh-TW" altLang="en-US" dirty="0" smtClean="0"/>
              <a:t>等待下級所有</a:t>
            </a:r>
            <a:r>
              <a:rPr lang="en-US" altLang="zh-TW" dirty="0" smtClean="0"/>
              <a:t>Filters </a:t>
            </a:r>
            <a:r>
              <a:rPr lang="zh-TW" altLang="en-US" dirty="0" smtClean="0"/>
              <a:t>全部清除完成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		Pause();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43570" y="3714752"/>
            <a:ext cx="2357454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UpdateFromSeek</a:t>
            </a:r>
            <a:r>
              <a:rPr lang="en-US" altLang="zh-TW" dirty="0" smtClean="0"/>
              <a:t>  </a:t>
            </a:r>
            <a:r>
              <a:rPr lang="zh-TW" altLang="en-US" dirty="0" smtClean="0"/>
              <a:t>參考程式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提供外界取出</a:t>
            </a:r>
            <a:r>
              <a:rPr lang="en-US" altLang="zh-TW" sz="3600" dirty="0" err="1" smtClean="0"/>
              <a:t>IMediaSeeking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介面的</a:t>
            </a:r>
            <a:r>
              <a:rPr lang="zh-TW" altLang="en-US" sz="3600" dirty="0" smtClean="0"/>
              <a:t>方法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57158" y="1714488"/>
            <a:ext cx="8358214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// </a:t>
            </a:r>
            <a:r>
              <a:rPr lang="zh-TW" altLang="en-US" dirty="0" smtClean="0"/>
              <a:t>提供給外界可以藉由</a:t>
            </a:r>
            <a:r>
              <a:rPr lang="en-US" altLang="zh-TW" dirty="0" err="1" smtClean="0"/>
              <a:t>QueryInterface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取得</a:t>
            </a:r>
            <a:r>
              <a:rPr lang="en-US" altLang="zh-TW" dirty="0" err="1" smtClean="0"/>
              <a:t>IMediaSeeking</a:t>
            </a:r>
            <a:r>
              <a:rPr lang="en-US" altLang="zh-TW" dirty="0" smtClean="0"/>
              <a:t> interface </a:t>
            </a:r>
            <a:r>
              <a:rPr lang="zh-TW" altLang="en-US" dirty="0" smtClean="0"/>
              <a:t>的功能</a:t>
            </a:r>
          </a:p>
          <a:p>
            <a:r>
              <a:rPr lang="en-US" altLang="zh-TW" dirty="0" smtClean="0"/>
              <a:t>STDMETHODIMP CMyPushPin2::</a:t>
            </a:r>
            <a:r>
              <a:rPr lang="en-US" altLang="zh-TW" dirty="0" err="1" smtClean="0">
                <a:solidFill>
                  <a:srgbClr val="FF0000"/>
                </a:solidFill>
              </a:rPr>
              <a:t>NonDelegatingQueryInterface</a:t>
            </a:r>
            <a:r>
              <a:rPr lang="en-US" altLang="zh-TW" dirty="0" smtClean="0"/>
              <a:t>(REFIID </a:t>
            </a:r>
            <a:r>
              <a:rPr lang="en-US" altLang="zh-TW" dirty="0" err="1" smtClean="0"/>
              <a:t>riid</a:t>
            </a:r>
            <a:r>
              <a:rPr lang="en-US" altLang="zh-TW" dirty="0" smtClean="0"/>
              <a:t>, void **</a:t>
            </a:r>
            <a:r>
              <a:rPr lang="en-US" altLang="zh-TW" dirty="0" err="1" smtClean="0"/>
              <a:t>ppv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if( </a:t>
            </a:r>
            <a:r>
              <a:rPr lang="en-US" altLang="zh-TW" dirty="0" err="1" smtClean="0"/>
              <a:t>riid</a:t>
            </a:r>
            <a:r>
              <a:rPr lang="en-US" altLang="zh-TW" dirty="0" smtClean="0"/>
              <a:t> == </a:t>
            </a:r>
            <a:r>
              <a:rPr lang="en-US" altLang="zh-TW" dirty="0" err="1" smtClean="0"/>
              <a:t>IID_IMediaSeeking</a:t>
            </a:r>
            <a:r>
              <a:rPr lang="en-US" altLang="zh-TW" dirty="0" smtClean="0"/>
              <a:t> ) 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  return </a:t>
            </a:r>
            <a:r>
              <a:rPr lang="en-US" altLang="zh-TW" dirty="0" err="1" smtClean="0"/>
              <a:t>CSourceSeeking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NonDelegatingQueryInterface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riid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ppv</a:t>
            </a:r>
            <a:r>
              <a:rPr lang="en-US" altLang="zh-TW" dirty="0" smtClean="0"/>
              <a:t> );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   return </a:t>
            </a:r>
            <a:r>
              <a:rPr lang="en-US" altLang="zh-TW" dirty="0" err="1" smtClean="0"/>
              <a:t>CSourceStream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NonDelegatingQueryInterface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riid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ppv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71472" y="5072074"/>
            <a:ext cx="7929618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b="1" dirty="0" smtClean="0"/>
              <a:t>注意</a:t>
            </a:r>
            <a:r>
              <a:rPr lang="en-US" altLang="zh-TW" b="1" dirty="0" smtClean="0"/>
              <a:t>: </a:t>
            </a:r>
            <a:r>
              <a:rPr lang="zh-TW" altLang="en-US" dirty="0" smtClean="0"/>
              <a:t>如果你沒有 </a:t>
            </a:r>
            <a:r>
              <a:rPr lang="en-US" altLang="zh-TW" dirty="0" smtClean="0"/>
              <a:t>override </a:t>
            </a:r>
            <a:r>
              <a:rPr lang="zh-TW" altLang="en-US" dirty="0" smtClean="0"/>
              <a:t>這個 </a:t>
            </a:r>
            <a:r>
              <a:rPr lang="en-US" altLang="zh-TW" dirty="0" smtClean="0"/>
              <a:t>method, </a:t>
            </a:r>
            <a:r>
              <a:rPr lang="zh-TW" altLang="en-US" dirty="0" smtClean="0"/>
              <a:t>那麼別人就無法利用 </a:t>
            </a:r>
            <a:r>
              <a:rPr lang="en-US" altLang="zh-TW" dirty="0" err="1" smtClean="0"/>
              <a:t>QueryInterface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取得你的 </a:t>
            </a:r>
            <a:r>
              <a:rPr lang="en-US" altLang="zh-TW" dirty="0" err="1" smtClean="0"/>
              <a:t>IMediaSeeking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這樣 </a:t>
            </a:r>
            <a:r>
              <a:rPr lang="en-US" altLang="zh-TW" dirty="0" smtClean="0"/>
              <a:t>Graph Manager </a:t>
            </a:r>
            <a:r>
              <a:rPr lang="zh-TW" altLang="en-US" dirty="0" smtClean="0"/>
              <a:t>會以為你沒有實作 </a:t>
            </a:r>
            <a:r>
              <a:rPr lang="en-US" altLang="zh-TW" dirty="0" smtClean="0"/>
              <a:t>Seeking 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每次起動就先送出 </a:t>
            </a:r>
            <a:r>
              <a:rPr lang="en-US" altLang="zh-TW" dirty="0" err="1" smtClean="0"/>
              <a:t>NewSegment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143116"/>
            <a:ext cx="8572528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// </a:t>
            </a:r>
            <a:r>
              <a:rPr lang="zh-TW" altLang="en-US" dirty="0" smtClean="0"/>
              <a:t>當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開始啟動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push </a:t>
            </a:r>
            <a:r>
              <a:rPr lang="zh-TW" altLang="en-US" dirty="0" smtClean="0"/>
              <a:t>資料給下級時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要先送一個</a:t>
            </a:r>
            <a:r>
              <a:rPr lang="en-US" altLang="zh-TW" dirty="0" err="1" smtClean="0"/>
              <a:t>NewSegmentation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出來</a:t>
            </a:r>
          </a:p>
          <a:p>
            <a:r>
              <a:rPr lang="en-US" altLang="zh-TW" dirty="0" smtClean="0"/>
              <a:t>HRESULT CMyPushPin2::</a:t>
            </a:r>
            <a:r>
              <a:rPr lang="en-US" altLang="zh-TW" dirty="0" err="1" smtClean="0"/>
              <a:t>OnThreadStartPlay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	this-&gt;</a:t>
            </a:r>
            <a:r>
              <a:rPr lang="en-US" altLang="zh-TW" dirty="0" err="1" smtClean="0"/>
              <a:t>m_bDiscontinuity</a:t>
            </a:r>
            <a:r>
              <a:rPr lang="en-US" altLang="zh-TW" dirty="0" smtClean="0"/>
              <a:t>=TRUE;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// </a:t>
            </a:r>
            <a:r>
              <a:rPr lang="zh-TW" altLang="en-US" dirty="0" smtClean="0"/>
              <a:t>通知下級所有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這是一個新的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段落</a:t>
            </a:r>
          </a:p>
          <a:p>
            <a:r>
              <a:rPr lang="en-US" altLang="zh-TW" dirty="0" smtClean="0"/>
              <a:t>	return </a:t>
            </a:r>
            <a:r>
              <a:rPr lang="en-US" altLang="zh-TW" dirty="0" err="1" smtClean="0"/>
              <a:t>DeliverNewSegment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m_rtStart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m_rtStop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m_dRateSeeking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檢測整個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Seek </a:t>
            </a:r>
            <a:r>
              <a:rPr lang="zh-TW" altLang="en-US" dirty="0" smtClean="0"/>
              <a:t>能力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86578" y="1142984"/>
            <a:ext cx="1857388" cy="4286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應用程式操作端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2910" y="1997839"/>
            <a:ext cx="8001056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TW" altLang="en-US" dirty="0" smtClean="0"/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// </a:t>
            </a:r>
            <a:r>
              <a:rPr lang="zh-TW" altLang="en-US" dirty="0" smtClean="0"/>
              <a:t>取得</a:t>
            </a:r>
            <a:r>
              <a:rPr lang="en-US" altLang="zh-TW" dirty="0" err="1" smtClean="0"/>
              <a:t>IMediaSeeking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</a:p>
          <a:p>
            <a:r>
              <a:rPr lang="en-US" altLang="zh-TW" dirty="0" smtClean="0"/>
              <a:t>	hr=</a:t>
            </a:r>
            <a:r>
              <a:rPr lang="en-US" altLang="zh-TW" dirty="0" err="1" smtClean="0"/>
              <a:t>pFG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QueryInterface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IID_IMediaSeeking</a:t>
            </a:r>
            <a:r>
              <a:rPr lang="en-US" altLang="zh-TW" dirty="0" smtClean="0"/>
              <a:t>, (void **)&amp;</a:t>
            </a:r>
            <a:r>
              <a:rPr lang="en-US" altLang="zh-TW" dirty="0" err="1" smtClean="0"/>
              <a:t>pMS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	if(FAILED(hr)){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pMC</a:t>
            </a:r>
            <a:r>
              <a:rPr lang="en-US" altLang="zh-TW" dirty="0" smtClean="0"/>
              <a:t>-&gt;Release();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pME</a:t>
            </a:r>
            <a:r>
              <a:rPr lang="en-US" altLang="zh-TW" dirty="0" smtClean="0"/>
              <a:t>-&gt;Release();</a:t>
            </a:r>
          </a:p>
          <a:p>
            <a:r>
              <a:rPr lang="en-US" altLang="zh-TW" dirty="0" smtClean="0"/>
              <a:t>		return hr;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Delivering Samples for </a:t>
            </a:r>
            <a:r>
              <a:rPr lang="en-US" b="1" dirty="0" smtClean="0">
                <a:solidFill>
                  <a:srgbClr val="FF0000"/>
                </a:solidFill>
              </a:rPr>
              <a:t>pull model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285984" y="3143248"/>
            <a:ext cx="1143008" cy="642942"/>
            <a:chOff x="5929322" y="2928934"/>
            <a:chExt cx="1143008" cy="642942"/>
          </a:xfrm>
        </p:grpSpPr>
        <p:sp>
          <p:nvSpPr>
            <p:cNvPr id="5" name="矩形 4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500694" y="3143248"/>
            <a:ext cx="1143008" cy="642942"/>
            <a:chOff x="7215206" y="2928934"/>
            <a:chExt cx="1143008" cy="642942"/>
          </a:xfrm>
        </p:grpSpPr>
        <p:sp>
          <p:nvSpPr>
            <p:cNvPr id="8" name="矩形 7"/>
            <p:cNvSpPr/>
            <p:nvPr/>
          </p:nvSpPr>
          <p:spPr>
            <a:xfrm>
              <a:off x="7429520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21520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642910" y="1643050"/>
            <a:ext cx="4572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Step 1: </a:t>
            </a:r>
          </a:p>
          <a:p>
            <a:r>
              <a:rPr lang="zh-TW" altLang="en-US" dirty="0" smtClean="0"/>
              <a:t>下一級的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 直接呼叫上一級 </a:t>
            </a:r>
            <a:r>
              <a:rPr lang="en-US" altLang="zh-TW" dirty="0" smtClean="0"/>
              <a:t>output pin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Request </a:t>
            </a:r>
            <a:r>
              <a:rPr lang="zh-TW" altLang="en-US" dirty="0" smtClean="0"/>
              <a:t>取資料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3929066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hlinkClick r:id="rId2" action="ppaction://hlinkfile"/>
              </a:rPr>
              <a:t>IAsyncReader</a:t>
            </a:r>
            <a:r>
              <a:rPr lang="en-US" b="1" dirty="0" smtClean="0">
                <a:hlinkClick r:id="rId2" action="ppaction://hlinkfile"/>
              </a:rPr>
              <a:t>::Request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 rot="5400000">
            <a:off x="3178959" y="3750471"/>
            <a:ext cx="35719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圖片 1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4286256"/>
            <a:ext cx="2724168" cy="928694"/>
          </a:xfrm>
          <a:prstGeom prst="rect">
            <a:avLst/>
          </a:prstGeom>
        </p:spPr>
      </p:pic>
      <p:pic>
        <p:nvPicPr>
          <p:cNvPr id="15" name="圖片 14" descr="snap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8" y="5286387"/>
            <a:ext cx="2786082" cy="124554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857884" y="5429264"/>
            <a:ext cx="1285884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檔案位置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57884" y="5857892"/>
            <a:ext cx="1857388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讀取長度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butes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786314" y="6286520"/>
            <a:ext cx="1857388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資料的存放位置</a:t>
            </a:r>
            <a:endParaRPr lang="zh-TW" altLang="en-US" dirty="0"/>
          </a:p>
        </p:txBody>
      </p:sp>
      <p:pic>
        <p:nvPicPr>
          <p:cNvPr id="19" name="圖片 18" descr="snap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429132"/>
            <a:ext cx="2889273" cy="71438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71538" y="5000636"/>
            <a:ext cx="207170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要填滿的 </a:t>
            </a:r>
            <a:r>
              <a:rPr lang="en-US" altLang="zh-TW" dirty="0" smtClean="0"/>
              <a:t>media sample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500042"/>
            <a:ext cx="8715436" cy="59093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void </a:t>
            </a:r>
            <a:r>
              <a:rPr lang="en-US" altLang="zh-TW" dirty="0" err="1" smtClean="0"/>
              <a:t>CPushSourceDemoDlg</a:t>
            </a:r>
            <a:r>
              <a:rPr lang="en-US" altLang="zh-TW" dirty="0" smtClean="0"/>
              <a:t>::OnBnClickedButton3()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if(</a:t>
            </a:r>
            <a:r>
              <a:rPr lang="en-US" altLang="zh-TW" dirty="0" err="1" smtClean="0"/>
              <a:t>pMS</a:t>
            </a:r>
            <a:r>
              <a:rPr lang="en-US" altLang="zh-TW" dirty="0" smtClean="0"/>
              <a:t>==NULL)</a:t>
            </a:r>
          </a:p>
          <a:p>
            <a:r>
              <a:rPr lang="en-US" altLang="zh-TW" dirty="0" smtClean="0"/>
              <a:t>		return;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	HRESULT hr;</a:t>
            </a:r>
          </a:p>
          <a:p>
            <a:r>
              <a:rPr lang="en-US" altLang="zh-TW" dirty="0" smtClean="0"/>
              <a:t>	DWORD </a:t>
            </a:r>
            <a:r>
              <a:rPr lang="en-US" altLang="zh-TW" dirty="0" err="1" smtClean="0"/>
              <a:t>dwCaps</a:t>
            </a:r>
            <a:r>
              <a:rPr lang="en-US" altLang="zh-TW" dirty="0" smtClean="0"/>
              <a:t>=0 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// </a:t>
            </a:r>
            <a:r>
              <a:rPr lang="zh-TW" altLang="en-US" dirty="0" smtClean="0"/>
              <a:t>檢測整個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Seek </a:t>
            </a:r>
            <a:r>
              <a:rPr lang="zh-TW" altLang="en-US" dirty="0" smtClean="0"/>
              <a:t>能力</a:t>
            </a:r>
          </a:p>
          <a:p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hr=</a:t>
            </a:r>
            <a:r>
              <a:rPr lang="en-US" altLang="zh-TW" dirty="0" err="1" smtClean="0">
                <a:solidFill>
                  <a:srgbClr val="FF0000"/>
                </a:solidFill>
              </a:rPr>
              <a:t>pMS</a:t>
            </a:r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r>
              <a:rPr lang="en-US" altLang="zh-TW" dirty="0" err="1" smtClean="0">
                <a:solidFill>
                  <a:srgbClr val="FF0000"/>
                </a:solidFill>
              </a:rPr>
              <a:t>GetCapabilities</a:t>
            </a:r>
            <a:r>
              <a:rPr lang="en-US" altLang="zh-TW" dirty="0" smtClean="0">
                <a:solidFill>
                  <a:srgbClr val="FF0000"/>
                </a:solidFill>
              </a:rPr>
              <a:t>(&amp;</a:t>
            </a:r>
            <a:r>
              <a:rPr lang="en-US" altLang="zh-TW" dirty="0" err="1" smtClean="0">
                <a:solidFill>
                  <a:srgbClr val="FF0000"/>
                </a:solidFill>
              </a:rPr>
              <a:t>dwCaps</a:t>
            </a:r>
            <a:r>
              <a:rPr lang="en-US" altLang="zh-TW" dirty="0" smtClean="0">
                <a:solidFill>
                  <a:srgbClr val="FF0000"/>
                </a:solidFill>
              </a:rPr>
              <a:t>); // 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zh-TW" altLang="en-US" dirty="0" smtClean="0">
                <a:solidFill>
                  <a:srgbClr val="FF0000"/>
                </a:solidFill>
                <a:sym typeface="Wingdings" pitchFamily="2" charset="2"/>
              </a:rPr>
              <a:t>你這樣操作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if(hr==E_POINTER)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MessageBox</a:t>
            </a:r>
            <a:r>
              <a:rPr lang="en-US" altLang="zh-TW" dirty="0" smtClean="0"/>
              <a:t>(_T("</a:t>
            </a:r>
            <a:r>
              <a:rPr lang="zh-TW" altLang="en-US" dirty="0" smtClean="0"/>
              <a:t>你指定了一個</a:t>
            </a:r>
            <a:r>
              <a:rPr lang="en-US" altLang="zh-TW" dirty="0" smtClean="0"/>
              <a:t>NULL 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"));</a:t>
            </a:r>
          </a:p>
          <a:p>
            <a:r>
              <a:rPr lang="zh-TW" altLang="en-US" dirty="0" smtClean="0"/>
              <a:t>	</a:t>
            </a:r>
          </a:p>
          <a:p>
            <a:r>
              <a:rPr lang="en-US" altLang="zh-TW" dirty="0" smtClean="0"/>
              <a:t>	if (</a:t>
            </a:r>
            <a:r>
              <a:rPr lang="en-US" altLang="zh-TW" dirty="0" err="1" smtClean="0"/>
              <a:t>dwCaps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AM_SEEKING_CanGetCurrentPos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MessageBox</a:t>
            </a:r>
            <a:r>
              <a:rPr lang="en-US" altLang="zh-TW" dirty="0" smtClean="0"/>
              <a:t>(_T("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提供取得目前位置的功能</a:t>
            </a:r>
            <a:r>
              <a:rPr lang="en-US" altLang="zh-TW" dirty="0" smtClean="0"/>
              <a:t>"));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	if (</a:t>
            </a:r>
            <a:r>
              <a:rPr lang="en-US" altLang="zh-TW" dirty="0" err="1" smtClean="0"/>
              <a:t>dwCaps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AM_SEEKING_CanPlayBackwards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MessageBox</a:t>
            </a:r>
            <a:r>
              <a:rPr lang="en-US" altLang="zh-TW" dirty="0" smtClean="0"/>
              <a:t>(_T("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提供了向後播放的功能</a:t>
            </a:r>
            <a:r>
              <a:rPr lang="en-US" altLang="zh-TW" dirty="0" smtClean="0"/>
              <a:t>"));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}</a:t>
            </a:r>
            <a:endParaRPr lang="zh-TW" altLang="en-US" dirty="0" smtClean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29454" y="500042"/>
            <a:ext cx="1857388" cy="4286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應用程式操作端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檢測整個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Seek </a:t>
            </a:r>
            <a:r>
              <a:rPr lang="zh-TW" altLang="en-US" dirty="0" smtClean="0"/>
              <a:t>能力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64" y="1071546"/>
            <a:ext cx="8715436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CSourceSeeking</a:t>
            </a:r>
            <a:r>
              <a:rPr lang="en-US" altLang="zh-TW" dirty="0" smtClean="0"/>
              <a:t> …{</a:t>
            </a:r>
            <a:endParaRPr lang="en-US" altLang="zh-TW" dirty="0" smtClean="0"/>
          </a:p>
          <a:p>
            <a:r>
              <a:rPr lang="en-US" altLang="zh-TW" dirty="0" smtClean="0"/>
              <a:t>	 // seeking capabilities</a:t>
            </a:r>
          </a:p>
          <a:p>
            <a:r>
              <a:rPr lang="en-US" altLang="zh-TW" dirty="0" smtClean="0"/>
              <a:t>    </a:t>
            </a:r>
            <a:r>
              <a:rPr lang="en-US" altLang="zh-TW" dirty="0" smtClean="0"/>
              <a:t>	DWORD </a:t>
            </a:r>
            <a:r>
              <a:rPr lang="en-US" altLang="zh-TW" dirty="0" err="1" smtClean="0"/>
              <a:t>m_dwSeekingCaps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};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64" y="2928934"/>
            <a:ext cx="8715436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HRESULT </a:t>
            </a:r>
            <a:r>
              <a:rPr lang="en-US" altLang="zh-TW" dirty="0" err="1" smtClean="0"/>
              <a:t>CSourceSeeking</a:t>
            </a:r>
            <a:r>
              <a:rPr lang="en-US" altLang="zh-TW" dirty="0" smtClean="0"/>
              <a:t>::</a:t>
            </a:r>
            <a:r>
              <a:rPr lang="en-US" altLang="zh-TW" dirty="0" err="1" smtClean="0">
                <a:solidFill>
                  <a:srgbClr val="FF0000"/>
                </a:solidFill>
              </a:rPr>
              <a:t>GetCapabilities</a:t>
            </a:r>
            <a:r>
              <a:rPr lang="en-US" altLang="zh-TW" dirty="0" smtClean="0"/>
              <a:t>( DWORD * </a:t>
            </a:r>
            <a:r>
              <a:rPr lang="en-US" altLang="zh-TW" dirty="0" err="1" smtClean="0"/>
              <a:t>pCapabilities</a:t>
            </a:r>
            <a:r>
              <a:rPr lang="en-US" altLang="zh-TW" dirty="0" smtClean="0"/>
              <a:t> 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CheckPointer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pCapabilities</a:t>
            </a:r>
            <a:r>
              <a:rPr lang="en-US" altLang="zh-TW" dirty="0" smtClean="0"/>
              <a:t>, E_POINTER);</a:t>
            </a:r>
          </a:p>
          <a:p>
            <a:r>
              <a:rPr lang="en-US" altLang="zh-TW" dirty="0" smtClean="0"/>
              <a:t>    *</a:t>
            </a:r>
            <a:r>
              <a:rPr lang="en-US" altLang="zh-TW" dirty="0" err="1" smtClean="0"/>
              <a:t>pCapabilities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m_dwSeekingCaps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return S_OK;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15206" y="1142984"/>
            <a:ext cx="1571636" cy="4286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Filter </a:t>
            </a:r>
            <a:r>
              <a:rPr lang="zh-TW" altLang="en-US" dirty="0" smtClean="0"/>
              <a:t>設計端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3429000"/>
            <a:ext cx="2857520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SCourceSeeking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原始實作碼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14348" y="5000636"/>
            <a:ext cx="7715304" cy="15716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所以只要修改 </a:t>
            </a:r>
            <a:r>
              <a:rPr lang="en-US" altLang="zh-TW" dirty="0" err="1" smtClean="0"/>
              <a:t>m_dwSeekingCaps</a:t>
            </a:r>
            <a:r>
              <a:rPr lang="en-US" altLang="zh-TW" dirty="0" smtClean="0"/>
              <a:t> </a:t>
            </a:r>
            <a:r>
              <a:rPr lang="zh-TW" altLang="en-US" dirty="0" smtClean="0"/>
              <a:t>即可回答使用者你支援哪些東西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rot="5400000">
            <a:off x="5393537" y="4464851"/>
            <a:ext cx="1214446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28596" y="2357430"/>
            <a:ext cx="7858180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當 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執行播放的動作時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就會由最後一級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開始往上呼叫到這個 </a:t>
            </a:r>
            <a:r>
              <a:rPr lang="en-US" altLang="zh-TW" dirty="0" smtClean="0"/>
              <a:t>method 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Request 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CMyPin</a:t>
            </a:r>
            <a:r>
              <a:rPr lang="en-US" dirty="0" smtClean="0"/>
              <a:t>::</a:t>
            </a:r>
            <a:r>
              <a:rPr lang="en-US" dirty="0" err="1" smtClean="0"/>
              <a:t>QueueSample</a:t>
            </a:r>
            <a:r>
              <a:rPr lang="en-US" dirty="0" smtClean="0"/>
              <a:t>(long </a:t>
            </a:r>
            <a:r>
              <a:rPr lang="en-US" dirty="0" err="1" smtClean="0"/>
              <a:t>cbFirst</a:t>
            </a:r>
            <a:r>
              <a:rPr lang="en-US" dirty="0" smtClean="0"/>
              <a:t>, long </a:t>
            </a:r>
            <a:r>
              <a:rPr lang="en-US" dirty="0" err="1" smtClean="0"/>
              <a:t>cbLast</a:t>
            </a:r>
            <a:r>
              <a:rPr lang="en-US" dirty="0" smtClean="0"/>
              <a:t>, DWORD </a:t>
            </a:r>
            <a:r>
              <a:rPr lang="en-US" dirty="0" err="1" smtClean="0"/>
              <a:t>dwuser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IMediaSample</a:t>
            </a:r>
            <a:r>
              <a:rPr lang="en-US" dirty="0" smtClean="0"/>
              <a:t>* </a:t>
            </a:r>
            <a:r>
              <a:rPr lang="en-US" dirty="0" err="1" smtClean="0"/>
              <a:t>pSample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HRESULT hr = </a:t>
            </a:r>
            <a:r>
              <a:rPr lang="en-US" dirty="0" err="1" smtClean="0"/>
              <a:t>m_pAlloc</a:t>
            </a:r>
            <a:r>
              <a:rPr lang="en-US" dirty="0" smtClean="0"/>
              <a:t>-&gt;</a:t>
            </a:r>
            <a:r>
              <a:rPr lang="en-US" dirty="0" err="1" smtClean="0"/>
              <a:t>GetBuffer</a:t>
            </a:r>
            <a:r>
              <a:rPr lang="en-US" dirty="0" smtClean="0"/>
              <a:t>(&amp;</a:t>
            </a:r>
            <a:r>
              <a:rPr lang="en-US" dirty="0" err="1" smtClean="0"/>
              <a:t>pSample</a:t>
            </a:r>
            <a:r>
              <a:rPr lang="en-US" dirty="0" smtClean="0"/>
              <a:t>, NULL, NULL, 0);</a:t>
            </a:r>
          </a:p>
          <a:p>
            <a:pPr>
              <a:buNone/>
            </a:pPr>
            <a:r>
              <a:rPr lang="en-US" dirty="0" smtClean="0"/>
              <a:t>       if (FAILED(hr)) { return hr;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LONGLONG </a:t>
            </a:r>
            <a:r>
              <a:rPr lang="en-US" dirty="0" err="1" smtClean="0"/>
              <a:t>tStart</a:t>
            </a:r>
            <a:r>
              <a:rPr lang="en-US" dirty="0" smtClean="0"/>
              <a:t> = </a:t>
            </a:r>
            <a:r>
              <a:rPr lang="en-US" dirty="0" err="1" smtClean="0"/>
              <a:t>cbFirst</a:t>
            </a:r>
            <a:r>
              <a:rPr lang="en-US" dirty="0" smtClean="0"/>
              <a:t> * 10000000,</a:t>
            </a:r>
          </a:p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dirty="0" err="1" smtClean="0"/>
              <a:t>tStop</a:t>
            </a:r>
            <a:r>
              <a:rPr lang="en-US" dirty="0" smtClean="0"/>
              <a:t> = </a:t>
            </a:r>
            <a:r>
              <a:rPr lang="en-US" dirty="0" err="1" smtClean="0"/>
              <a:t>cbLast</a:t>
            </a:r>
            <a:r>
              <a:rPr lang="en-US" dirty="0" smtClean="0"/>
              <a:t> * 10000000;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pSample</a:t>
            </a:r>
            <a:r>
              <a:rPr lang="en-US" dirty="0" smtClean="0"/>
              <a:t>-&gt;</a:t>
            </a:r>
            <a:r>
              <a:rPr lang="en-US" dirty="0" err="1" smtClean="0"/>
              <a:t>SetTime</a:t>
            </a:r>
            <a:r>
              <a:rPr lang="en-US" dirty="0" smtClean="0"/>
              <a:t>(&amp;</a:t>
            </a:r>
            <a:r>
              <a:rPr lang="en-US" dirty="0" err="1" smtClean="0"/>
              <a:t>tCurrent</a:t>
            </a:r>
            <a:r>
              <a:rPr lang="en-US" dirty="0" smtClean="0"/>
              <a:t>, &amp;</a:t>
            </a:r>
            <a:r>
              <a:rPr lang="en-US" dirty="0" err="1" smtClean="0"/>
              <a:t>tStopThis</a:t>
            </a:r>
            <a:r>
              <a:rPr lang="en-US" dirty="0" smtClean="0"/>
              <a:t>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hr = </a:t>
            </a:r>
            <a:r>
              <a:rPr lang="en-US" dirty="0" err="1" smtClean="0"/>
              <a:t>m_pReader</a:t>
            </a:r>
            <a:r>
              <a:rPr lang="en-US" dirty="0" smtClean="0"/>
              <a:t>-&gt;Request(</a:t>
            </a:r>
            <a:r>
              <a:rPr lang="en-US" dirty="0" err="1" smtClean="0"/>
              <a:t>pSample</a:t>
            </a:r>
            <a:r>
              <a:rPr lang="en-US" dirty="0" smtClean="0"/>
              <a:t>, </a:t>
            </a:r>
            <a:r>
              <a:rPr lang="en-US" dirty="0" err="1" smtClean="0"/>
              <a:t>dwuser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     if (FAILED(hr)) {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pSample</a:t>
            </a:r>
            <a:r>
              <a:rPr lang="en-US" dirty="0" smtClean="0"/>
              <a:t>-&gt;Release(); 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   return hr;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8662" y="1714488"/>
            <a:ext cx="350046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取得要存放 </a:t>
            </a:r>
            <a:r>
              <a:rPr lang="en-US" altLang="zh-TW" dirty="0" smtClean="0"/>
              <a:t>Media sample </a:t>
            </a:r>
            <a:r>
              <a:rPr lang="zh-TW" altLang="en-US" dirty="0" smtClean="0"/>
              <a:t>的空間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8662" y="3071810"/>
            <a:ext cx="350046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指定要取得的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位置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7224" y="4572008"/>
            <a:ext cx="350046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送出需求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When to Deliver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Graph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pause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也可以傳遞資料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若你希望在</a:t>
            </a:r>
            <a:r>
              <a:rPr lang="en-US" altLang="zh-TW" dirty="0" smtClean="0"/>
              <a:t>pause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不傳遞資料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 </a:t>
            </a:r>
            <a:r>
              <a:rPr lang="en-US" altLang="zh-TW" dirty="0" smtClean="0"/>
              <a:t>override Filter </a:t>
            </a:r>
            <a:r>
              <a:rPr lang="zh-TW" altLang="en-US" dirty="0" smtClean="0"/>
              <a:t>的 </a:t>
            </a:r>
            <a:r>
              <a:rPr lang="en-US" b="1" dirty="0" err="1" smtClean="0"/>
              <a:t>IMediaFilter</a:t>
            </a:r>
            <a:r>
              <a:rPr lang="en-US" b="1" dirty="0" smtClean="0"/>
              <a:t>::</a:t>
            </a:r>
            <a:r>
              <a:rPr lang="en-US" b="1" dirty="0" err="1" smtClean="0"/>
              <a:t>GetState</a:t>
            </a:r>
            <a:r>
              <a:rPr lang="en-US" dirty="0" smtClean="0"/>
              <a:t>  method return VFW_S_CANT_CUE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28596" y="3214686"/>
            <a:ext cx="82296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285852" y="3857628"/>
            <a:ext cx="6429965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CMyFilter::GetState(DWORD dw, FILTER_STATE *pState) { 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latin typeface="Arial Unicode MS" pitchFamily="34" charset="-120"/>
                <a:ea typeface="新細明體" pitchFamily="18" charset="-120"/>
              </a:rPr>
              <a:t>   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CheckPointer(pState, E_POINTER); 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latin typeface="Arial Unicode MS" pitchFamily="34" charset="-120"/>
                <a:ea typeface="新細明體" pitchFamily="18" charset="-120"/>
              </a:rPr>
              <a:t>   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*pState = m_State; 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latin typeface="Arial Unicode MS" pitchFamily="34" charset="-120"/>
                <a:ea typeface="新細明體" pitchFamily="18" charset="-120"/>
              </a:rPr>
              <a:t>         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I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f (m_State == State_Paused) 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latin typeface="Arial Unicode MS" pitchFamily="34" charset="-120"/>
                <a:ea typeface="新細明體" pitchFamily="18" charset="-120"/>
              </a:rPr>
              <a:t>            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return VFW_S_CANT_CUE; 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latin typeface="Arial Unicode MS" pitchFamily="34" charset="-120"/>
                <a:ea typeface="新細明體" pitchFamily="18" charset="-120"/>
              </a:rPr>
              <a:t>   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else 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latin typeface="Arial Unicode MS" pitchFamily="34" charset="-120"/>
                <a:ea typeface="新細明體" pitchFamily="18" charset="-120"/>
              </a:rPr>
              <a:t>                  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return S_OK; 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} 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29124" y="3500438"/>
            <a:ext cx="271464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這個參數已經不被使用</a:t>
            </a:r>
            <a:endParaRPr lang="zh-TW" altLang="en-US" dirty="0"/>
          </a:p>
        </p:txBody>
      </p:sp>
      <p:sp>
        <p:nvSpPr>
          <p:cNvPr id="7" name="手繪多邊形 6"/>
          <p:cNvSpPr/>
          <p:nvPr/>
        </p:nvSpPr>
        <p:spPr>
          <a:xfrm>
            <a:off x="3975652" y="3662018"/>
            <a:ext cx="450574" cy="220869"/>
          </a:xfrm>
          <a:custGeom>
            <a:avLst/>
            <a:gdLst>
              <a:gd name="connsiteX0" fmla="*/ 450574 w 450574"/>
              <a:gd name="connsiteY0" fmla="*/ 8834 h 220869"/>
              <a:gd name="connsiteX1" fmla="*/ 145774 w 450574"/>
              <a:gd name="connsiteY1" fmla="*/ 35339 h 220869"/>
              <a:gd name="connsiteX2" fmla="*/ 0 w 450574"/>
              <a:gd name="connsiteY2" fmla="*/ 220869 h 22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574" h="220869">
                <a:moveTo>
                  <a:pt x="450574" y="8834"/>
                </a:moveTo>
                <a:cubicBezTo>
                  <a:pt x="335722" y="4417"/>
                  <a:pt x="220870" y="0"/>
                  <a:pt x="145774" y="35339"/>
                </a:cubicBezTo>
                <a:cubicBezTo>
                  <a:pt x="70678" y="70678"/>
                  <a:pt x="35339" y="145773"/>
                  <a:pt x="0" y="220869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回傳 </a:t>
            </a:r>
            <a:r>
              <a:rPr lang="en-US" dirty="0" smtClean="0"/>
              <a:t>VFW_S_CANT_CUE </a:t>
            </a:r>
            <a:r>
              <a:rPr lang="zh-TW" altLang="en-US" dirty="0" smtClean="0"/>
              <a:t>的時機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Live source</a:t>
            </a:r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如果你希望當 </a:t>
            </a:r>
            <a:r>
              <a:rPr lang="en-US" altLang="zh-TW" dirty="0" smtClean="0"/>
              <a:t>pause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不要再抓資料了</a:t>
            </a:r>
            <a:endParaRPr lang="en-US" altLang="zh-TW" dirty="0" smtClean="0"/>
          </a:p>
          <a:p>
            <a:r>
              <a:rPr lang="en-US" dirty="0" smtClean="0"/>
              <a:t>A splitter filter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當錯誤發生時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你應該中止串流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smtClean="0"/>
              <a:t>Receive </a:t>
            </a:r>
            <a:r>
              <a:rPr lang="zh-TW" altLang="en-US" dirty="0" smtClean="0"/>
              <a:t>傳回 </a:t>
            </a:r>
            <a:r>
              <a:rPr lang="en-US" altLang="zh-TW" dirty="0" smtClean="0"/>
              <a:t>Error code</a:t>
            </a:r>
          </a:p>
          <a:p>
            <a:pPr lvl="1"/>
            <a:r>
              <a:rPr lang="zh-TW" altLang="en-US" dirty="0" smtClean="0"/>
              <a:t>呼叫下一級的 </a:t>
            </a:r>
            <a:r>
              <a:rPr lang="en-US" b="1" dirty="0" err="1" smtClean="0">
                <a:hlinkClick r:id="rId2" action="ppaction://hlinkfile"/>
              </a:rPr>
              <a:t>IPin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EndOfStream</a:t>
            </a:r>
            <a:r>
              <a:rPr lang="en-US" dirty="0" smtClean="0"/>
              <a:t> </a:t>
            </a:r>
          </a:p>
          <a:p>
            <a:pPr lvl="1"/>
            <a:r>
              <a:rPr lang="zh-TW" altLang="en-US" dirty="0" smtClean="0"/>
              <a:t>利用 </a:t>
            </a:r>
            <a:r>
              <a:rPr lang="en-US" b="1" dirty="0" err="1" smtClean="0">
                <a:hlinkClick r:id="rId3" action="ppaction://hlinkfile"/>
              </a:rPr>
              <a:t>CBaseFilter</a:t>
            </a:r>
            <a:r>
              <a:rPr lang="en-US" b="1" dirty="0" smtClean="0">
                <a:hlinkClick r:id="rId3" action="ppaction://hlinkfile"/>
              </a:rPr>
              <a:t>::</a:t>
            </a:r>
            <a:r>
              <a:rPr lang="en-US" b="1" dirty="0" err="1" smtClean="0">
                <a:hlinkClick r:id="rId3" action="ppaction://hlinkfile"/>
              </a:rPr>
              <a:t>NotifyEvent</a:t>
            </a:r>
            <a:r>
              <a:rPr lang="en-US" dirty="0" smtClean="0"/>
              <a:t>  </a:t>
            </a:r>
            <a:r>
              <a:rPr lang="zh-TW" altLang="en-US" dirty="0" smtClean="0"/>
              <a:t>送出 </a:t>
            </a:r>
            <a:r>
              <a:rPr lang="en-US" dirty="0" smtClean="0">
                <a:hlinkClick r:id="rId4" action="ppaction://hlinkfile"/>
              </a:rPr>
              <a:t>EC_ERRORABORT</a:t>
            </a:r>
            <a:r>
              <a:rPr lang="en-US" dirty="0" smtClean="0"/>
              <a:t> 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當資料傳送完畢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zh-TW" altLang="en-US" dirty="0" smtClean="0"/>
              <a:t>呼叫 下一級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EndOfStream</a:t>
            </a:r>
            <a:r>
              <a:rPr lang="en-US" altLang="zh-TW" dirty="0" smtClean="0"/>
              <a:t> method.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643438" y="3143248"/>
            <a:ext cx="1143008" cy="642942"/>
            <a:chOff x="7215206" y="2928934"/>
            <a:chExt cx="1143008" cy="642942"/>
          </a:xfrm>
        </p:grpSpPr>
        <p:sp>
          <p:nvSpPr>
            <p:cNvPr id="5" name="矩形 4"/>
            <p:cNvSpPr/>
            <p:nvPr/>
          </p:nvSpPr>
          <p:spPr>
            <a:xfrm>
              <a:off x="7429520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21520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2285984" y="3143248"/>
            <a:ext cx="1143008" cy="642942"/>
            <a:chOff x="5929322" y="2928934"/>
            <a:chExt cx="1143008" cy="642942"/>
          </a:xfrm>
        </p:grpSpPr>
        <p:sp>
          <p:nvSpPr>
            <p:cNvPr id="8" name="矩形 7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4214810" y="4000504"/>
            <a:ext cx="1950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hlinkClick r:id="rId2" action="ppaction://hlinkfile"/>
              </a:rPr>
              <a:t>IPin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EndOfStream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 rot="5400000">
            <a:off x="4536281" y="3821909"/>
            <a:ext cx="35719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7500958" y="3143248"/>
            <a:ext cx="1143008" cy="642942"/>
            <a:chOff x="7215206" y="2928934"/>
            <a:chExt cx="1143008" cy="642942"/>
          </a:xfrm>
        </p:grpSpPr>
        <p:sp>
          <p:nvSpPr>
            <p:cNvPr id="13" name="矩形 12"/>
            <p:cNvSpPr/>
            <p:nvPr/>
          </p:nvSpPr>
          <p:spPr>
            <a:xfrm>
              <a:off x="7429520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Render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520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6500826" y="3214686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929454" y="4000504"/>
            <a:ext cx="1950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hlinkClick r:id="rId2" action="ppaction://hlinkfile"/>
              </a:rPr>
              <a:t>IPin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EndOfStream</a:t>
            </a:r>
            <a:endParaRPr lang="zh-TW" altLang="en-US" dirty="0"/>
          </a:p>
        </p:txBody>
      </p:sp>
      <p:cxnSp>
        <p:nvCxnSpPr>
          <p:cNvPr id="17" name="直線接點 16"/>
          <p:cNvCxnSpPr/>
          <p:nvPr/>
        </p:nvCxnSpPr>
        <p:spPr>
          <a:xfrm rot="5400000">
            <a:off x="7394595" y="3749677"/>
            <a:ext cx="35719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手繪多邊形 17"/>
          <p:cNvSpPr/>
          <p:nvPr/>
        </p:nvSpPr>
        <p:spPr>
          <a:xfrm>
            <a:off x="5353878" y="4174435"/>
            <a:ext cx="834887" cy="600765"/>
          </a:xfrm>
          <a:custGeom>
            <a:avLst/>
            <a:gdLst>
              <a:gd name="connsiteX0" fmla="*/ 0 w 834887"/>
              <a:gd name="connsiteY0" fmla="*/ 265043 h 600765"/>
              <a:gd name="connsiteX1" fmla="*/ 622852 w 834887"/>
              <a:gd name="connsiteY1" fmla="*/ 556591 h 600765"/>
              <a:gd name="connsiteX2" fmla="*/ 834887 w 834887"/>
              <a:gd name="connsiteY2" fmla="*/ 0 h 600765"/>
              <a:gd name="connsiteX3" fmla="*/ 834887 w 834887"/>
              <a:gd name="connsiteY3" fmla="*/ 0 h 600765"/>
              <a:gd name="connsiteX4" fmla="*/ 834887 w 834887"/>
              <a:gd name="connsiteY4" fmla="*/ 0 h 6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87" h="600765">
                <a:moveTo>
                  <a:pt x="0" y="265043"/>
                </a:moveTo>
                <a:cubicBezTo>
                  <a:pt x="241852" y="432904"/>
                  <a:pt x="483704" y="600765"/>
                  <a:pt x="622852" y="556591"/>
                </a:cubicBezTo>
                <a:cubicBezTo>
                  <a:pt x="762000" y="512417"/>
                  <a:pt x="834887" y="0"/>
                  <a:pt x="834887" y="0"/>
                </a:cubicBezTo>
                <a:lnTo>
                  <a:pt x="834887" y="0"/>
                </a:lnTo>
                <a:lnTo>
                  <a:pt x="834887" y="0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6786578" y="4286256"/>
            <a:ext cx="834887" cy="600765"/>
          </a:xfrm>
          <a:custGeom>
            <a:avLst/>
            <a:gdLst>
              <a:gd name="connsiteX0" fmla="*/ 0 w 834887"/>
              <a:gd name="connsiteY0" fmla="*/ 265043 h 600765"/>
              <a:gd name="connsiteX1" fmla="*/ 622852 w 834887"/>
              <a:gd name="connsiteY1" fmla="*/ 556591 h 600765"/>
              <a:gd name="connsiteX2" fmla="*/ 834887 w 834887"/>
              <a:gd name="connsiteY2" fmla="*/ 0 h 600765"/>
              <a:gd name="connsiteX3" fmla="*/ 834887 w 834887"/>
              <a:gd name="connsiteY3" fmla="*/ 0 h 600765"/>
              <a:gd name="connsiteX4" fmla="*/ 834887 w 834887"/>
              <a:gd name="connsiteY4" fmla="*/ 0 h 6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87" h="600765">
                <a:moveTo>
                  <a:pt x="0" y="265043"/>
                </a:moveTo>
                <a:cubicBezTo>
                  <a:pt x="241852" y="432904"/>
                  <a:pt x="483704" y="600765"/>
                  <a:pt x="622852" y="556591"/>
                </a:cubicBezTo>
                <a:cubicBezTo>
                  <a:pt x="762000" y="512417"/>
                  <a:pt x="834887" y="0"/>
                  <a:pt x="834887" y="0"/>
                </a:cubicBezTo>
                <a:lnTo>
                  <a:pt x="834887" y="0"/>
                </a:lnTo>
                <a:lnTo>
                  <a:pt x="834887" y="0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429356" y="5000636"/>
            <a:ext cx="271464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 </a:t>
            </a:r>
            <a:r>
              <a:rPr lang="en-US" dirty="0" smtClean="0">
                <a:hlinkClick r:id="rId3" action="ppaction://hlinkfile"/>
              </a:rPr>
              <a:t>EC_COMPLETE</a:t>
            </a:r>
            <a:r>
              <a:rPr lang="en-US" dirty="0" smtClean="0"/>
              <a:t> 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57224" y="5572140"/>
            <a:ext cx="635798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這也會導致 </a:t>
            </a:r>
            <a:r>
              <a:rPr lang="en-US" altLang="zh-TW" dirty="0" smtClean="0"/>
              <a:t>source </a:t>
            </a:r>
            <a:r>
              <a:rPr lang="zh-TW" altLang="en-US" dirty="0" smtClean="0"/>
              <a:t>呼叫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Receive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 回傳 </a:t>
            </a:r>
            <a:r>
              <a:rPr lang="en-US" dirty="0" smtClean="0"/>
              <a:t>S_FALSE 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標明我是 </a:t>
            </a:r>
            <a:r>
              <a:rPr lang="en-US" altLang="zh-TW" dirty="0" smtClean="0"/>
              <a:t>Source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請實作 </a:t>
            </a:r>
            <a:r>
              <a:rPr lang="en-US" b="1" dirty="0" err="1" smtClean="0">
                <a:hlinkClick r:id="rId2" action="ppaction://hlinkfile"/>
              </a:rPr>
              <a:t>IAMFilterMiscFlags</a:t>
            </a:r>
            <a:r>
              <a:rPr lang="en-US" dirty="0" smtClean="0"/>
              <a:t> 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5984" y="2714620"/>
            <a:ext cx="2143140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IAMFilterMiscFlags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786050" y="3500438"/>
            <a:ext cx="20002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ULONG GetMiscFlags(void); </a:t>
            </a:r>
            <a:endParaRPr kumimoji="1" lang="zh-TW" altLang="zh-TW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8" name="圖片 7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4286256"/>
            <a:ext cx="6272000" cy="9838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1680</Words>
  <PresentationFormat>如螢幕大小 (4:3)</PresentationFormat>
  <Paragraphs>316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Office 佈景主題</vt:lpstr>
      <vt:lpstr>Data Flow for Filter Designer</vt:lpstr>
      <vt:lpstr>Delivering Samples</vt:lpstr>
      <vt:lpstr>Delivering Samples for pull model</vt:lpstr>
      <vt:lpstr>Request 範例</vt:lpstr>
      <vt:lpstr>When to Deliver Data</vt:lpstr>
      <vt:lpstr>回傳 VFW_S_CANT_CUE 的時機 </vt:lpstr>
      <vt:lpstr>當錯誤發生時, 你應該中止串流</vt:lpstr>
      <vt:lpstr>當資料傳送完畢</vt:lpstr>
      <vt:lpstr>標明我是 Source Filter</vt:lpstr>
      <vt:lpstr>New Segments</vt:lpstr>
      <vt:lpstr>Flushing</vt:lpstr>
      <vt:lpstr>Input pin 處理            BeginFlush 的步驟</vt:lpstr>
      <vt:lpstr>Input pin 處理            EndFlush 的步驟</vt:lpstr>
      <vt:lpstr>Seeking</vt:lpstr>
      <vt:lpstr>投影片 15</vt:lpstr>
      <vt:lpstr>SetTimeFormat</vt:lpstr>
      <vt:lpstr>輸出 pin 必須實作兩個 method</vt:lpstr>
      <vt:lpstr>因為 AP 會呼叫  檢測 Filter Seek 能力</vt:lpstr>
      <vt:lpstr>第二個需要實作的 method</vt:lpstr>
      <vt:lpstr>方便類別 CSourceSeeking</vt:lpstr>
      <vt:lpstr>指定新的  播放位置, 結束位置, 播放速度 </vt:lpstr>
      <vt:lpstr>Filter 執行任何 Seek 指令後</vt:lpstr>
      <vt:lpstr>對應到 CSourceSeeking 上面</vt:lpstr>
      <vt:lpstr>投影片 24</vt:lpstr>
      <vt:lpstr>綜合來說:  為你的 Filter 提供 Seek 功能只要作下面的事情就好了</vt:lpstr>
      <vt:lpstr>投影片 26</vt:lpstr>
      <vt:lpstr>提供外界取出IMediaSeeking 介面的方法</vt:lpstr>
      <vt:lpstr>每次起動就先送出 NewSegment</vt:lpstr>
      <vt:lpstr>檢測整個Graph 的Seek 能力</vt:lpstr>
      <vt:lpstr>投影片 30</vt:lpstr>
      <vt:lpstr>檢測整個Graph 的Seek 能力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for Filter Designer</dc:title>
  <cp:lastModifiedBy>Jing</cp:lastModifiedBy>
  <cp:revision>80</cp:revision>
  <dcterms:modified xsi:type="dcterms:W3CDTF">2007-09-12T10:38:38Z</dcterms:modified>
</cp:coreProperties>
</file>