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84E1-B1B4-49D5-B9DC-B4EEBB32D412}" type="datetimeFigureOut">
              <a:rPr lang="zh-TW" altLang="en-US" smtClean="0"/>
              <a:pPr/>
              <a:t>2007/8/28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33A9-A08E-4B10-B919-EFFD3C7100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s-help://MS.PSDKSVR2003R2.1033/directshow/htm/imemallocatorsetproperties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s-help://MS.PSDKSVR2003R2.1033/directshow/htm/imeminputpinnotifyallocator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s-help://MS.PSDKSVR2003R2.1033/directshow/htm/imemallocatorgetpropertie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s-help://MS.PSDKSVR2003R2.1033/directshow/htm/iasyncreaderrequestallocator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cmemallocatorclass.htm" TargetMode="External"/><Relationship Id="rId2" Type="http://schemas.openxmlformats.org/officeDocument/2006/relationships/hyperlink" Target="ms-help://MS.PSDKSVR2003R2.1033/directshow/htm/cbaseallocatorclas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memallocatorinterface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cbaseallocatorcommit.htm" TargetMode="External"/><Relationship Id="rId2" Type="http://schemas.openxmlformats.org/officeDocument/2006/relationships/hyperlink" Target="ms-help://MS.PSDKSVR2003R2.1033/directshow/htm/cbaseallocatorsetpropertie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s-help://MS.PSDKSVR2003R2.1033/directshow/htm/cbaseallocatorgetbuffer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cbaseallocatorfree.htm" TargetMode="External"/><Relationship Id="rId2" Type="http://schemas.openxmlformats.org/officeDocument/2006/relationships/hyperlink" Target="ms-help://MS.PSDKSVR2003R2.1033/directshow/htm/cbaseallocatordecommi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filtergraphaddfilter.htm" TargetMode="External"/><Relationship Id="rId2" Type="http://schemas.openxmlformats.org/officeDocument/2006/relationships/hyperlink" Target="ms-help://MS.PSDKSVR2003R2.1033/directshow/htm/ifiltergraphconnectdirec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basefilterjoinfiltergraph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cbaseallocatorfree.htm" TargetMode="External"/><Relationship Id="rId2" Type="http://schemas.openxmlformats.org/officeDocument/2006/relationships/hyperlink" Target="ms-help://MS.PSDKSVR2003R2.1033/directshow/htm/cbaseallocatoralloc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s-help://MS.PSDKSVR2003R2.1033/directshow/htm/cbaseinputpingetallocator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cbaseoutputpindecideallocator.htm" TargetMode="External"/><Relationship Id="rId2" Type="http://schemas.openxmlformats.org/officeDocument/2006/relationships/hyperlink" Target="ms-help://MS.PSDKSVR2003R2.1033/directshow/htm/cbaseoutputpininitallocator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s-help://MS.PSDKSVR2003R2.1033/directshow/htm/ipinconnectiondynamicqueryaccept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s-help://MS.PSDKSVR2003R2.1033/directshow/htm/ifiltergraph2reconnectex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s-help://MS.PSDKSVR2003R2.1033/directshow/htm/ipinreceiveconnec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s-help://MS.PSDKSVR2003R2.1033/directshow/htm/ipinenummediatypes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asyncreaderinterface.htm" TargetMode="External"/><Relationship Id="rId2" Type="http://schemas.openxmlformats.org/officeDocument/2006/relationships/hyperlink" Target="ms-help://MS.PSDKSVR2003R2.1033/directshow/htm/imeminputpininterfac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memallocatorinterface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s-help://MS.PSDKSVR2003R2.1033/directshow/htm/imeminputpingetallocatorrequirement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s-help://MS.PSDKSVR2003R2.1033/directshow/htm/imeminputpingetallocator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Filter Connect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</a:p>
          <a:p>
            <a:pPr lvl="1"/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可以選擇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或者是自己建立一個</a:t>
            </a:r>
            <a:endParaRPr lang="en-US" altLang="zh-TW" dirty="0" smtClean="0"/>
          </a:p>
          <a:p>
            <a:r>
              <a:rPr lang="en-US" altLang="zh-TW" dirty="0" smtClean="0"/>
              <a:t>Step 4: </a:t>
            </a:r>
            <a:r>
              <a:rPr lang="zh-TW" altLang="en-US" dirty="0" smtClean="0"/>
              <a:t>設定屬性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呼叫 </a:t>
            </a:r>
            <a:r>
              <a:rPr lang="en-US" altLang="zh-TW" dirty="0" err="1" smtClean="0"/>
              <a:t>allocaotr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IMemAllocator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SetProperties</a:t>
            </a:r>
            <a:r>
              <a:rPr lang="en-US" dirty="0" smtClean="0"/>
              <a:t> method </a:t>
            </a:r>
            <a:r>
              <a:rPr lang="zh-TW" altLang="en-US" dirty="0" smtClean="0"/>
              <a:t>進行設定屬性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5286388"/>
            <a:ext cx="4735318" cy="11430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29322" y="5357826"/>
            <a:ext cx="171021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設定需要的 </a:t>
            </a:r>
            <a:r>
              <a:rPr lang="en-US" altLang="zh-TW" sz="1200" dirty="0" smtClean="0"/>
              <a:t>buffer </a:t>
            </a:r>
            <a:r>
              <a:rPr lang="zh-TW" altLang="en-US" sz="1200" dirty="0" smtClean="0"/>
              <a:t>大小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57884" y="5929330"/>
            <a:ext cx="217187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回傳實際可以用的 </a:t>
            </a:r>
            <a:r>
              <a:rPr lang="en-US" altLang="zh-TW" sz="1200" dirty="0" smtClean="0"/>
              <a:t>buffer </a:t>
            </a:r>
            <a:r>
              <a:rPr lang="zh-TW" altLang="en-US" sz="1200" dirty="0" smtClean="0"/>
              <a:t>資訊</a:t>
            </a:r>
            <a:endParaRPr lang="zh-TW" altLang="en-US" sz="1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786050" y="500042"/>
            <a:ext cx="1143008" cy="642942"/>
            <a:chOff x="5929322" y="2928934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143504" y="500042"/>
            <a:ext cx="1143008" cy="642942"/>
            <a:chOff x="3786182" y="2428868"/>
            <a:chExt cx="1143008" cy="642942"/>
          </a:xfrm>
        </p:grpSpPr>
        <p:sp>
          <p:nvSpPr>
            <p:cNvPr id="11" name="矩形 10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3929058" y="1142984"/>
            <a:ext cx="73193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allocator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71934" y="1500174"/>
            <a:ext cx="155747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SetProperties</a:t>
            </a:r>
            <a:r>
              <a:rPr lang="en-US" altLang="zh-TW" sz="1200" dirty="0" smtClean="0"/>
              <a:t> method</a:t>
            </a:r>
            <a:endParaRPr lang="zh-TW" altLang="en-US" sz="1200" dirty="0"/>
          </a:p>
        </p:txBody>
      </p:sp>
      <p:sp>
        <p:nvSpPr>
          <p:cNvPr id="16" name="手繪多邊形 15"/>
          <p:cNvSpPr/>
          <p:nvPr/>
        </p:nvSpPr>
        <p:spPr>
          <a:xfrm>
            <a:off x="3786182" y="857232"/>
            <a:ext cx="285752" cy="857256"/>
          </a:xfrm>
          <a:custGeom>
            <a:avLst/>
            <a:gdLst>
              <a:gd name="connsiteX0" fmla="*/ 37548 w 183322"/>
              <a:gd name="connsiteY0" fmla="*/ 0 h 371060"/>
              <a:gd name="connsiteX1" fmla="*/ 24296 w 183322"/>
              <a:gd name="connsiteY1" fmla="*/ 159026 h 371060"/>
              <a:gd name="connsiteX2" fmla="*/ 183322 w 183322"/>
              <a:gd name="connsiteY2" fmla="*/ 371060 h 37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22" h="371060">
                <a:moveTo>
                  <a:pt x="37548" y="0"/>
                </a:moveTo>
                <a:cubicBezTo>
                  <a:pt x="18774" y="48591"/>
                  <a:pt x="0" y="97183"/>
                  <a:pt x="24296" y="159026"/>
                </a:cubicBezTo>
                <a:cubicBezTo>
                  <a:pt x="48592" y="220869"/>
                  <a:pt x="183322" y="371060"/>
                  <a:pt x="183322" y="37106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5: </a:t>
            </a:r>
            <a:r>
              <a:rPr lang="zh-TW" altLang="en-US" dirty="0" smtClean="0"/>
              <a:t>通知選擇的 </a:t>
            </a:r>
            <a:r>
              <a:rPr lang="en-US" altLang="zh-TW" dirty="0" smtClean="0"/>
              <a:t>allocator</a:t>
            </a:r>
          </a:p>
          <a:p>
            <a:pPr lvl="1"/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接著呼叫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IMemInputPin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NotifyAllocator</a:t>
            </a:r>
            <a:r>
              <a:rPr lang="en-US" dirty="0" smtClean="0"/>
              <a:t>  method , </a:t>
            </a:r>
            <a:r>
              <a:rPr lang="zh-TW" altLang="en-US" dirty="0" smtClean="0"/>
              <a:t>藉此達到共用同一個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的目的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3786190"/>
            <a:ext cx="3705560" cy="11430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43570" y="3786190"/>
            <a:ext cx="287046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這個 </a:t>
            </a:r>
            <a:r>
              <a:rPr lang="en-US" altLang="zh-TW" sz="1600" dirty="0" smtClean="0"/>
              <a:t>allocator </a:t>
            </a:r>
            <a:r>
              <a:rPr lang="zh-TW" altLang="en-US" sz="1600" dirty="0" smtClean="0"/>
              <a:t>可能是 </a:t>
            </a:r>
            <a:r>
              <a:rPr lang="en-US" altLang="zh-TW" sz="1600" dirty="0" smtClean="0"/>
              <a:t>Input 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, </a:t>
            </a:r>
          </a:p>
          <a:p>
            <a:r>
              <a:rPr lang="zh-TW" altLang="en-US" sz="1600" dirty="0" smtClean="0"/>
              <a:t>也可能是 </a:t>
            </a:r>
            <a:r>
              <a:rPr lang="en-US" altLang="zh-TW" sz="1600" dirty="0" smtClean="0"/>
              <a:t>output </a:t>
            </a:r>
            <a:r>
              <a:rPr lang="zh-TW" altLang="en-US" sz="1600" dirty="0" smtClean="0"/>
              <a:t>自己建立</a:t>
            </a:r>
            <a:r>
              <a:rPr lang="zh-TW" altLang="en-US" sz="1200" dirty="0" smtClean="0"/>
              <a:t>的</a:t>
            </a:r>
            <a:endParaRPr lang="zh-TW" altLang="en-US" sz="1200" dirty="0"/>
          </a:p>
        </p:txBody>
      </p:sp>
      <p:cxnSp>
        <p:nvCxnSpPr>
          <p:cNvPr id="6" name="直線單箭頭接點 5"/>
          <p:cNvCxnSpPr>
            <a:stCxn id="5" idx="1"/>
          </p:cNvCxnSpPr>
          <p:nvPr/>
        </p:nvCxnSpPr>
        <p:spPr>
          <a:xfrm rot="10800000" flipV="1">
            <a:off x="5429256" y="4078577"/>
            <a:ext cx="214314" cy="6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143240" y="4857760"/>
            <a:ext cx="559557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你可以指定所有在這個 </a:t>
            </a:r>
            <a:r>
              <a:rPr lang="en-US" altLang="zh-TW" sz="1600" dirty="0" smtClean="0"/>
              <a:t>allocator 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media sample </a:t>
            </a:r>
            <a:r>
              <a:rPr lang="zh-TW" altLang="en-US" sz="1600" dirty="0" smtClean="0"/>
              <a:t>都是唯讀的</a:t>
            </a:r>
            <a:r>
              <a:rPr lang="en-US" altLang="zh-TW" sz="1600" dirty="0" smtClean="0"/>
              <a:t>.</a:t>
            </a:r>
          </a:p>
          <a:p>
            <a:r>
              <a:rPr lang="zh-TW" altLang="en-US" sz="1600" dirty="0" smtClean="0"/>
              <a:t>後面的 </a:t>
            </a:r>
            <a:r>
              <a:rPr lang="en-US" altLang="zh-TW" sz="1600" dirty="0" smtClean="0"/>
              <a:t>Filter </a:t>
            </a:r>
            <a:r>
              <a:rPr lang="zh-TW" altLang="en-US" sz="1600" dirty="0" smtClean="0"/>
              <a:t>不能直接任意修改內容</a:t>
            </a:r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 rot="10800000">
            <a:off x="4000496" y="4572008"/>
            <a:ext cx="857256" cy="28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4348" y="6072206"/>
            <a:ext cx="571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最後呼叫</a:t>
            </a:r>
            <a:r>
              <a:rPr lang="en-US" altLang="zh-TW" b="1" dirty="0" smtClean="0"/>
              <a:t>, </a:t>
            </a:r>
            <a:r>
              <a:rPr lang="en-US" b="1" dirty="0" err="1" smtClean="0"/>
              <a:t>IMemAllocator</a:t>
            </a:r>
            <a:r>
              <a:rPr lang="en-US" b="1" dirty="0" smtClean="0"/>
              <a:t>::Commit </a:t>
            </a:r>
            <a:r>
              <a:rPr lang="zh-TW" altLang="en-US" b="1" dirty="0" smtClean="0"/>
              <a:t>實際核可配置記憶體</a:t>
            </a:r>
            <a:r>
              <a:rPr lang="en-US" b="1" dirty="0" smtClean="0"/>
              <a:t> </a:t>
            </a:r>
            <a:endParaRPr lang="en-US" b="1" dirty="0"/>
          </a:p>
        </p:txBody>
      </p:sp>
      <p:grpSp>
        <p:nvGrpSpPr>
          <p:cNvPr id="10" name="群組 9"/>
          <p:cNvGrpSpPr/>
          <p:nvPr/>
        </p:nvGrpSpPr>
        <p:grpSpPr>
          <a:xfrm>
            <a:off x="3214678" y="357166"/>
            <a:ext cx="1143008" cy="642942"/>
            <a:chOff x="5929322" y="2928934"/>
            <a:chExt cx="1143008" cy="642942"/>
          </a:xfrm>
        </p:grpSpPr>
        <p:sp>
          <p:nvSpPr>
            <p:cNvPr id="11" name="矩形 10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572132" y="357166"/>
            <a:ext cx="1143008" cy="642942"/>
            <a:chOff x="3786182" y="2428868"/>
            <a:chExt cx="1143008" cy="642942"/>
          </a:xfrm>
        </p:grpSpPr>
        <p:sp>
          <p:nvSpPr>
            <p:cNvPr id="15" name="矩形 14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4929190" y="1142984"/>
            <a:ext cx="166000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NotifyAllocator</a:t>
            </a:r>
            <a:r>
              <a:rPr lang="en-US" altLang="zh-TW" sz="1200" dirty="0" smtClean="0"/>
              <a:t> method</a:t>
            </a:r>
            <a:endParaRPr lang="zh-TW" altLang="en-US" sz="1200" dirty="0"/>
          </a:p>
        </p:txBody>
      </p:sp>
      <p:sp>
        <p:nvSpPr>
          <p:cNvPr id="19" name="手繪多邊形 18"/>
          <p:cNvSpPr/>
          <p:nvPr/>
        </p:nvSpPr>
        <p:spPr>
          <a:xfrm>
            <a:off x="4214810" y="714356"/>
            <a:ext cx="714380" cy="571504"/>
          </a:xfrm>
          <a:custGeom>
            <a:avLst/>
            <a:gdLst>
              <a:gd name="connsiteX0" fmla="*/ 37548 w 183322"/>
              <a:gd name="connsiteY0" fmla="*/ 0 h 371060"/>
              <a:gd name="connsiteX1" fmla="*/ 24296 w 183322"/>
              <a:gd name="connsiteY1" fmla="*/ 159026 h 371060"/>
              <a:gd name="connsiteX2" fmla="*/ 183322 w 183322"/>
              <a:gd name="connsiteY2" fmla="*/ 371060 h 37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22" h="371060">
                <a:moveTo>
                  <a:pt x="37548" y="0"/>
                </a:moveTo>
                <a:cubicBezTo>
                  <a:pt x="18774" y="48591"/>
                  <a:pt x="0" y="97183"/>
                  <a:pt x="24296" y="159026"/>
                </a:cubicBezTo>
                <a:cubicBezTo>
                  <a:pt x="48592" y="220869"/>
                  <a:pt x="183322" y="371060"/>
                  <a:pt x="183322" y="37106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en-US" altLang="zh-TW" dirty="0" smtClean="0"/>
              <a:t>Step 6</a:t>
            </a:r>
          </a:p>
          <a:p>
            <a:pPr lvl="1"/>
            <a:r>
              <a:rPr lang="zh-TW" altLang="en-US" dirty="0" smtClean="0"/>
              <a:t>下一級的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可能會呼叫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IMemAllocator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GetProperties</a:t>
            </a:r>
            <a:r>
              <a:rPr lang="en-US" dirty="0" smtClean="0"/>
              <a:t>  </a:t>
            </a:r>
            <a:r>
              <a:rPr lang="zh-TW" altLang="en-US" dirty="0" smtClean="0"/>
              <a:t>來確定現在的記憶體設定狀況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4286256"/>
            <a:ext cx="4812320" cy="92869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86446" y="4214818"/>
            <a:ext cx="2446375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回傳目前的 </a:t>
            </a:r>
            <a:r>
              <a:rPr lang="en-US" altLang="zh-TW" sz="1600" dirty="0" err="1" smtClean="0"/>
              <a:t>allocaotr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屬性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28662" y="6143644"/>
            <a:ext cx="77211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當 </a:t>
            </a:r>
            <a:r>
              <a:rPr lang="en-US" altLang="zh-TW" dirty="0" smtClean="0"/>
              <a:t>Graph Start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Stop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負責 </a:t>
            </a:r>
            <a:r>
              <a:rPr lang="en-US" altLang="zh-TW" dirty="0" smtClean="0"/>
              <a:t>committing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decommitting</a:t>
            </a:r>
            <a:r>
              <a:rPr lang="en-US" altLang="zh-TW" dirty="0" smtClean="0"/>
              <a:t> allocator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214678" y="357166"/>
            <a:ext cx="1143008" cy="642942"/>
            <a:chOff x="5929322" y="2928934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572132" y="357166"/>
            <a:ext cx="1143008" cy="642942"/>
            <a:chOff x="3786182" y="2428868"/>
            <a:chExt cx="1143008" cy="642942"/>
          </a:xfrm>
        </p:grpSpPr>
        <p:sp>
          <p:nvSpPr>
            <p:cNvPr id="11" name="矩形 10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4786314" y="1142984"/>
            <a:ext cx="73193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allocator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29190" y="1500174"/>
            <a:ext cx="158472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GetProperties</a:t>
            </a:r>
            <a:r>
              <a:rPr lang="en-US" altLang="zh-TW" sz="1200" dirty="0" smtClean="0"/>
              <a:t> method</a:t>
            </a:r>
            <a:endParaRPr lang="zh-TW" altLang="en-US" sz="1200" dirty="0"/>
          </a:p>
        </p:txBody>
      </p:sp>
      <p:sp>
        <p:nvSpPr>
          <p:cNvPr id="17" name="手繪多邊形 16"/>
          <p:cNvSpPr/>
          <p:nvPr/>
        </p:nvSpPr>
        <p:spPr>
          <a:xfrm flipH="1">
            <a:off x="5643570" y="714356"/>
            <a:ext cx="71438" cy="785818"/>
          </a:xfrm>
          <a:custGeom>
            <a:avLst/>
            <a:gdLst>
              <a:gd name="connsiteX0" fmla="*/ 37548 w 183322"/>
              <a:gd name="connsiteY0" fmla="*/ 0 h 371060"/>
              <a:gd name="connsiteX1" fmla="*/ 24296 w 183322"/>
              <a:gd name="connsiteY1" fmla="*/ 159026 h 371060"/>
              <a:gd name="connsiteX2" fmla="*/ 183322 w 183322"/>
              <a:gd name="connsiteY2" fmla="*/ 371060 h 37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22" h="371060">
                <a:moveTo>
                  <a:pt x="37548" y="0"/>
                </a:moveTo>
                <a:cubicBezTo>
                  <a:pt x="18774" y="48591"/>
                  <a:pt x="0" y="97183"/>
                  <a:pt x="24296" y="159026"/>
                </a:cubicBezTo>
                <a:cubicBezTo>
                  <a:pt x="48592" y="220869"/>
                  <a:pt x="183322" y="371060"/>
                  <a:pt x="183322" y="37106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Pull Model </a:t>
            </a:r>
            <a:r>
              <a:rPr lang="zh-TW" altLang="en-US" dirty="0" smtClean="0"/>
              <a:t>的連線過程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en-US" altLang="zh-TW" dirty="0" smtClean="0"/>
              <a:t>Step 1: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143108" y="2428868"/>
            <a:ext cx="1143008" cy="642942"/>
            <a:chOff x="5929322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500694" y="2428868"/>
            <a:ext cx="1143008" cy="642942"/>
            <a:chOff x="3786182" y="2428868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000100" y="3143248"/>
            <a:ext cx="399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1: </a:t>
            </a:r>
            <a:r>
              <a:rPr lang="en-US" b="1" dirty="0" err="1" smtClean="0">
                <a:hlinkClick r:id="rId2" action="ppaction://hlinkfile"/>
              </a:rPr>
              <a:t>IAsyncReader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RequestAllocator</a:t>
            </a:r>
            <a:r>
              <a:rPr lang="en-US" dirty="0" smtClean="0"/>
              <a:t>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14876" y="3429000"/>
            <a:ext cx="387817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輸入 </a:t>
            </a:r>
            <a:r>
              <a:rPr lang="en-US" altLang="zh-TW" sz="1600" dirty="0" smtClean="0"/>
              <a:t>pin </a:t>
            </a:r>
            <a:r>
              <a:rPr lang="zh-TW" altLang="en-US" sz="1600" dirty="0" smtClean="0"/>
              <a:t>把 </a:t>
            </a:r>
            <a:r>
              <a:rPr lang="en-US" altLang="zh-TW" sz="1600" dirty="0" smtClean="0"/>
              <a:t>Buffer requirement </a:t>
            </a:r>
            <a:r>
              <a:rPr lang="zh-TW" altLang="en-US" sz="1600" dirty="0" smtClean="0"/>
              <a:t>送給 </a:t>
            </a:r>
            <a:r>
              <a:rPr lang="en-US" altLang="zh-TW" sz="1600" dirty="0" smtClean="0"/>
              <a:t>Source</a:t>
            </a:r>
            <a:endParaRPr lang="zh-TW" altLang="en-US" sz="1600" dirty="0"/>
          </a:p>
        </p:txBody>
      </p:sp>
      <p:pic>
        <p:nvPicPr>
          <p:cNvPr id="17" name="圖片 16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4000504"/>
            <a:ext cx="3564480" cy="1214446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357686" y="4071942"/>
            <a:ext cx="340400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/>
              <a:t>Splitter </a:t>
            </a:r>
            <a:r>
              <a:rPr lang="zh-TW" altLang="en-US" sz="1600" dirty="0" smtClean="0"/>
              <a:t>提供的 </a:t>
            </a:r>
            <a:r>
              <a:rPr lang="en-US" altLang="zh-TW" sz="1600" dirty="0" smtClean="0"/>
              <a:t>allocator, </a:t>
            </a:r>
            <a:r>
              <a:rPr lang="zh-TW" altLang="en-US" sz="1600" dirty="0" smtClean="0"/>
              <a:t>可以是 </a:t>
            </a:r>
            <a:r>
              <a:rPr lang="en-US" altLang="zh-TW" sz="1600" dirty="0" smtClean="0"/>
              <a:t>NULL</a:t>
            </a:r>
            <a:endParaRPr lang="zh-TW" altLang="en-US" sz="1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643438" y="4500570"/>
            <a:ext cx="414408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/>
              <a:t>Input </a:t>
            </a:r>
            <a:r>
              <a:rPr lang="zh-TW" altLang="en-US" sz="1600" dirty="0" smtClean="0"/>
              <a:t>所需要的資料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沒設定的部分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 請設為 </a:t>
            </a:r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14810" y="4929198"/>
            <a:ext cx="262841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smtClean="0"/>
              <a:t>Output </a:t>
            </a:r>
            <a:r>
              <a:rPr lang="zh-TW" altLang="en-US" sz="1600" dirty="0" smtClean="0"/>
              <a:t>選擇的回傳 </a:t>
            </a:r>
            <a:r>
              <a:rPr lang="en-US" altLang="zh-TW" sz="1600" dirty="0" smtClean="0"/>
              <a:t>allocator</a:t>
            </a:r>
            <a:endParaRPr lang="zh-TW" altLang="en-US" sz="1600" dirty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428596" y="5857892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2: Splitter 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負責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 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與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decommit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allocator 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3856383" y="2612887"/>
            <a:ext cx="1577008" cy="554383"/>
          </a:xfrm>
          <a:custGeom>
            <a:avLst/>
            <a:gdLst>
              <a:gd name="connsiteX0" fmla="*/ 1577008 w 1577008"/>
              <a:gd name="connsiteY0" fmla="*/ 90556 h 554383"/>
              <a:gd name="connsiteX1" fmla="*/ 887895 w 1577008"/>
              <a:gd name="connsiteY1" fmla="*/ 77304 h 554383"/>
              <a:gd name="connsiteX2" fmla="*/ 0 w 1577008"/>
              <a:gd name="connsiteY2" fmla="*/ 554383 h 55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008" h="554383">
                <a:moveTo>
                  <a:pt x="1577008" y="90556"/>
                </a:moveTo>
                <a:cubicBezTo>
                  <a:pt x="1363869" y="45278"/>
                  <a:pt x="1150730" y="0"/>
                  <a:pt x="887895" y="77304"/>
                </a:cubicBezTo>
                <a:cubicBezTo>
                  <a:pt x="625060" y="154609"/>
                  <a:pt x="312530" y="354496"/>
                  <a:pt x="0" y="554383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實作自己的 </a:t>
            </a:r>
            <a:r>
              <a:rPr lang="en-US" altLang="zh-TW" dirty="0" smtClean="0"/>
              <a:t>allocator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一些你可以繼承的基礎設施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CBaseAllocator</a:t>
            </a:r>
            <a:r>
              <a:rPr lang="en-US" dirty="0" smtClean="0"/>
              <a:t> </a:t>
            </a:r>
          </a:p>
          <a:p>
            <a:pPr lvl="2"/>
            <a:r>
              <a:rPr lang="zh-TW" altLang="en-US" dirty="0" smtClean="0"/>
              <a:t>管理一系列記憶體空間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當 </a:t>
            </a:r>
            <a:r>
              <a:rPr lang="en-US" altLang="zh-TW" dirty="0" smtClean="0"/>
              <a:t>client </a:t>
            </a:r>
            <a:r>
              <a:rPr lang="zh-TW" altLang="en-US" dirty="0" smtClean="0"/>
              <a:t>需要空間時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自動由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取出一個節點提供使用</a:t>
            </a:r>
            <a:r>
              <a:rPr lang="en-US" altLang="zh-TW" dirty="0" smtClean="0"/>
              <a:t>. </a:t>
            </a:r>
          </a:p>
          <a:p>
            <a:pPr lvl="2"/>
            <a:r>
              <a:rPr lang="en-US" dirty="0" err="1" smtClean="0"/>
              <a:t>CMediaSample</a:t>
            </a:r>
            <a:r>
              <a:rPr lang="en-US" dirty="0" smtClean="0"/>
              <a:t>: </a:t>
            </a:r>
            <a:r>
              <a:rPr lang="zh-TW" altLang="en-US" dirty="0" smtClean="0"/>
              <a:t>為一個記憶體單位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3" action="ppaction://hlinkfile"/>
              </a:rPr>
              <a:t>CMemAllocator</a:t>
            </a:r>
            <a:endParaRPr lang="en-US" b="1" dirty="0" smtClean="0"/>
          </a:p>
          <a:p>
            <a:pPr lvl="1"/>
            <a:r>
              <a:rPr lang="zh-TW" altLang="en-US" b="1" dirty="0" smtClean="0"/>
              <a:t>全新的 </a:t>
            </a:r>
            <a:r>
              <a:rPr lang="en-US" altLang="zh-TW" b="1" dirty="0" err="1" smtClean="0"/>
              <a:t>c++</a:t>
            </a:r>
            <a:r>
              <a:rPr lang="en-US" altLang="zh-TW" b="1" dirty="0" smtClean="0"/>
              <a:t> class </a:t>
            </a:r>
            <a:r>
              <a:rPr lang="zh-TW" altLang="en-US" b="1" dirty="0" smtClean="0"/>
              <a:t>實作 </a:t>
            </a:r>
            <a:r>
              <a:rPr lang="en-US" b="1" dirty="0" err="1" smtClean="0">
                <a:hlinkClick r:id="rId4" action="ppaction://hlinkfile"/>
              </a:rPr>
              <a:t>IMemAllocator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CBaseAllocator</a:t>
            </a:r>
            <a:r>
              <a:rPr lang="en-US" altLang="zh-TW" dirty="0" smtClean="0"/>
              <a:t> Class </a:t>
            </a:r>
            <a:r>
              <a:rPr lang="zh-TW" altLang="en-US" dirty="0" smtClean="0"/>
              <a:t>的結構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481538"/>
            <a:ext cx="7286676" cy="242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57224" y="1571612"/>
            <a:ext cx="187339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CBaseAllocator</a:t>
            </a:r>
            <a:r>
              <a:rPr lang="en-US" altLang="zh-TW" sz="1600" dirty="0" smtClean="0"/>
              <a:t> class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28662" y="2267356"/>
            <a:ext cx="148149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CMediaSample</a:t>
            </a:r>
            <a:r>
              <a:rPr lang="en-US" altLang="zh-TW" sz="1600" dirty="0" smtClean="0"/>
              <a:t> </a:t>
            </a:r>
          </a:p>
          <a:p>
            <a:pPr algn="ctr"/>
            <a:r>
              <a:rPr lang="en-US" altLang="zh-TW" sz="1600" dirty="0" smtClean="0"/>
              <a:t>type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71736" y="2267356"/>
            <a:ext cx="148149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CMediaSample</a:t>
            </a:r>
            <a:r>
              <a:rPr lang="en-US" altLang="zh-TW" sz="1600" dirty="0" smtClean="0"/>
              <a:t> </a:t>
            </a:r>
          </a:p>
          <a:p>
            <a:pPr algn="ctr"/>
            <a:r>
              <a:rPr lang="en-US" altLang="zh-TW" sz="1600" dirty="0" smtClean="0"/>
              <a:t>type</a:t>
            </a:r>
            <a:endParaRPr lang="zh-TW" altLang="en-US" sz="1600" dirty="0"/>
          </a:p>
        </p:txBody>
      </p:sp>
      <p:cxnSp>
        <p:nvCxnSpPr>
          <p:cNvPr id="9" name="直線接點 8"/>
          <p:cNvCxnSpPr>
            <a:stCxn id="6" idx="3"/>
            <a:endCxn id="7" idx="1"/>
          </p:cNvCxnSpPr>
          <p:nvPr/>
        </p:nvCxnSpPr>
        <p:spPr>
          <a:xfrm>
            <a:off x="2410158" y="2559744"/>
            <a:ext cx="16157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286248" y="2267356"/>
            <a:ext cx="148149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CMediaSample</a:t>
            </a:r>
            <a:r>
              <a:rPr lang="en-US" altLang="zh-TW" sz="1600" dirty="0" smtClean="0"/>
              <a:t> </a:t>
            </a:r>
          </a:p>
          <a:p>
            <a:pPr algn="ctr"/>
            <a:r>
              <a:rPr lang="en-US" altLang="zh-TW" sz="1600" dirty="0" smtClean="0"/>
              <a:t>type</a:t>
            </a:r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29322" y="2267356"/>
            <a:ext cx="148149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CMediaSample</a:t>
            </a:r>
            <a:r>
              <a:rPr lang="en-US" altLang="zh-TW" sz="1600" dirty="0" smtClean="0"/>
              <a:t> </a:t>
            </a:r>
          </a:p>
          <a:p>
            <a:pPr algn="ctr"/>
            <a:r>
              <a:rPr lang="en-US" altLang="zh-TW" sz="1600" dirty="0" smtClean="0"/>
              <a:t>type</a:t>
            </a:r>
            <a:endParaRPr lang="zh-TW" altLang="en-US" sz="1600" dirty="0"/>
          </a:p>
        </p:txBody>
      </p:sp>
      <p:cxnSp>
        <p:nvCxnSpPr>
          <p:cNvPr id="12" name="直線接點 11"/>
          <p:cNvCxnSpPr>
            <a:stCxn id="10" idx="3"/>
            <a:endCxn id="11" idx="1"/>
          </p:cNvCxnSpPr>
          <p:nvPr/>
        </p:nvCxnSpPr>
        <p:spPr>
          <a:xfrm>
            <a:off x="5767744" y="2559744"/>
            <a:ext cx="16157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071934" y="2553108"/>
            <a:ext cx="16157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285852" y="2839654"/>
            <a:ext cx="1343013" cy="511414"/>
            <a:chOff x="1714480" y="3358356"/>
            <a:chExt cx="1343013" cy="511414"/>
          </a:xfrm>
        </p:grpSpPr>
        <p:sp>
          <p:nvSpPr>
            <p:cNvPr id="14" name="橢圓 13"/>
            <p:cNvSpPr/>
            <p:nvPr/>
          </p:nvSpPr>
          <p:spPr>
            <a:xfrm>
              <a:off x="1714480" y="364331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endCxn id="14" idx="0"/>
            </p:cNvCxnSpPr>
            <p:nvPr/>
          </p:nvCxnSpPr>
          <p:spPr>
            <a:xfrm rot="5400000">
              <a:off x="1643042" y="3500438"/>
              <a:ext cx="28575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1857356" y="3500438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GetPointer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214678" y="2838860"/>
            <a:ext cx="1343013" cy="511414"/>
            <a:chOff x="1714480" y="3358356"/>
            <a:chExt cx="1343013" cy="511414"/>
          </a:xfrm>
        </p:grpSpPr>
        <p:sp>
          <p:nvSpPr>
            <p:cNvPr id="23" name="橢圓 22"/>
            <p:cNvSpPr/>
            <p:nvPr/>
          </p:nvSpPr>
          <p:spPr>
            <a:xfrm>
              <a:off x="1714480" y="364331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>
              <a:endCxn id="23" idx="0"/>
            </p:cNvCxnSpPr>
            <p:nvPr/>
          </p:nvCxnSpPr>
          <p:spPr>
            <a:xfrm rot="5400000">
              <a:off x="1643042" y="3500438"/>
              <a:ext cx="28575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1857356" y="3500438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GetPointer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929190" y="2838860"/>
            <a:ext cx="1343013" cy="511414"/>
            <a:chOff x="1714480" y="3358356"/>
            <a:chExt cx="1343013" cy="511414"/>
          </a:xfrm>
        </p:grpSpPr>
        <p:sp>
          <p:nvSpPr>
            <p:cNvPr id="27" name="橢圓 26"/>
            <p:cNvSpPr/>
            <p:nvPr/>
          </p:nvSpPr>
          <p:spPr>
            <a:xfrm>
              <a:off x="1714480" y="364331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endCxn id="27" idx="0"/>
            </p:cNvCxnSpPr>
            <p:nvPr/>
          </p:nvCxnSpPr>
          <p:spPr>
            <a:xfrm rot="5400000">
              <a:off x="1643042" y="3500438"/>
              <a:ext cx="28575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1857356" y="3500438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GetPointer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643702" y="2838860"/>
            <a:ext cx="1343013" cy="511414"/>
            <a:chOff x="1714480" y="3358356"/>
            <a:chExt cx="1343013" cy="511414"/>
          </a:xfrm>
        </p:grpSpPr>
        <p:sp>
          <p:nvSpPr>
            <p:cNvPr id="31" name="橢圓 30"/>
            <p:cNvSpPr/>
            <p:nvPr/>
          </p:nvSpPr>
          <p:spPr>
            <a:xfrm>
              <a:off x="1714480" y="364331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>
              <a:endCxn id="31" idx="0"/>
            </p:cNvCxnSpPr>
            <p:nvPr/>
          </p:nvCxnSpPr>
          <p:spPr>
            <a:xfrm rot="5400000">
              <a:off x="1643042" y="3500438"/>
              <a:ext cx="28575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1857356" y="3500438"/>
              <a:ext cx="12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GetPointer</a:t>
              </a:r>
              <a:endParaRPr lang="zh-TW" altLang="en-US" dirty="0"/>
            </a:p>
          </p:txBody>
        </p:sp>
      </p:grpSp>
      <p:pic>
        <p:nvPicPr>
          <p:cNvPr id="35" name="圖片 34" descr="snap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929066"/>
            <a:ext cx="5166661" cy="2286016"/>
          </a:xfrm>
          <a:prstGeom prst="rect">
            <a:avLst/>
          </a:prstGeom>
        </p:spPr>
      </p:pic>
      <p:pic>
        <p:nvPicPr>
          <p:cNvPr id="36" name="圖片 35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86" y="5000636"/>
            <a:ext cx="4071914" cy="1857364"/>
          </a:xfrm>
          <a:prstGeom prst="rect">
            <a:avLst/>
          </a:prstGeom>
        </p:spPr>
      </p:pic>
      <p:cxnSp>
        <p:nvCxnSpPr>
          <p:cNvPr id="38" name="肘形接點 37"/>
          <p:cNvCxnSpPr/>
          <p:nvPr/>
        </p:nvCxnSpPr>
        <p:spPr>
          <a:xfrm>
            <a:off x="1643042" y="6215082"/>
            <a:ext cx="3429024" cy="214314"/>
          </a:xfrm>
          <a:prstGeom prst="bentConnector3">
            <a:avLst>
              <a:gd name="adj1" fmla="val -10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手繪多邊形 40"/>
          <p:cNvSpPr/>
          <p:nvPr/>
        </p:nvSpPr>
        <p:spPr>
          <a:xfrm>
            <a:off x="3710609" y="5751443"/>
            <a:ext cx="1683026" cy="488122"/>
          </a:xfrm>
          <a:custGeom>
            <a:avLst/>
            <a:gdLst>
              <a:gd name="connsiteX0" fmla="*/ 1683026 w 1683026"/>
              <a:gd name="connsiteY0" fmla="*/ 463827 h 488122"/>
              <a:gd name="connsiteX1" fmla="*/ 927652 w 1683026"/>
              <a:gd name="connsiteY1" fmla="*/ 410818 h 488122"/>
              <a:gd name="connsiteX2" fmla="*/ 0 w 1683026"/>
              <a:gd name="connsiteY2" fmla="*/ 0 h 48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026" h="488122">
                <a:moveTo>
                  <a:pt x="1683026" y="463827"/>
                </a:moveTo>
                <a:cubicBezTo>
                  <a:pt x="1445591" y="475974"/>
                  <a:pt x="1208156" y="488122"/>
                  <a:pt x="927652" y="410818"/>
                </a:cubicBezTo>
                <a:cubicBezTo>
                  <a:pt x="647148" y="333514"/>
                  <a:pt x="323574" y="166757"/>
                  <a:pt x="0" y="0"/>
                </a:cubicBezTo>
              </a:path>
            </a:pathLst>
          </a:cu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8802"/>
            <a:ext cx="2333551" cy="2735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如何使用 </a:t>
            </a:r>
            <a:r>
              <a:rPr lang="en-US" altLang="zh-TW" dirty="0" err="1" smtClean="0"/>
              <a:t>CBaseAllocator</a:t>
            </a:r>
            <a:r>
              <a:rPr lang="en-US" altLang="zh-TW" dirty="0" smtClean="0"/>
              <a:t> ?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1: </a:t>
            </a:r>
            <a:r>
              <a:rPr lang="zh-TW" altLang="en-US" dirty="0" smtClean="0"/>
              <a:t>建立一個 </a:t>
            </a:r>
            <a:r>
              <a:rPr lang="en-US" altLang="zh-TW" dirty="0" err="1" smtClean="0"/>
              <a:t>CBaseAllocator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en-US" altLang="zh-TW" dirty="0" smtClean="0"/>
              <a:t>Step 2: </a:t>
            </a:r>
            <a:r>
              <a:rPr lang="zh-TW" altLang="en-US" dirty="0" smtClean="0"/>
              <a:t>設定所需要的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CBaseAllocator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SetProperties</a:t>
            </a:r>
            <a:endParaRPr lang="en-US" b="1" dirty="0" smtClean="0"/>
          </a:p>
          <a:p>
            <a:r>
              <a:rPr lang="en-US" altLang="zh-TW" dirty="0" smtClean="0"/>
              <a:t>Step 3: </a:t>
            </a:r>
            <a:r>
              <a:rPr lang="zh-TW" altLang="en-US" dirty="0" smtClean="0"/>
              <a:t>配置記憶體空間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3" action="ppaction://hlinkfile"/>
              </a:rPr>
              <a:t>CBaseAllocator</a:t>
            </a:r>
            <a:r>
              <a:rPr lang="en-US" b="1" dirty="0" smtClean="0">
                <a:hlinkClick r:id="rId3" action="ppaction://hlinkfile"/>
              </a:rPr>
              <a:t>::Commit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5929322" y="3429000"/>
            <a:ext cx="1789272" cy="1077218"/>
            <a:chOff x="5929322" y="3429000"/>
            <a:chExt cx="1789272" cy="1077218"/>
          </a:xfrm>
        </p:grpSpPr>
        <p:sp>
          <p:nvSpPr>
            <p:cNvPr id="4" name="文字方塊 3"/>
            <p:cNvSpPr txBox="1"/>
            <p:nvPr/>
          </p:nvSpPr>
          <p:spPr>
            <a:xfrm>
              <a:off x="5929322" y="3429000"/>
              <a:ext cx="1789272" cy="10772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600" dirty="0" err="1" smtClean="0"/>
                <a:t>CMediaSample</a:t>
              </a:r>
              <a:r>
                <a:rPr lang="en-US" altLang="zh-TW" sz="1600" dirty="0" smtClean="0"/>
                <a:t> </a:t>
              </a:r>
            </a:p>
            <a:p>
              <a:pPr algn="ctr"/>
              <a:r>
                <a:rPr lang="en-US" altLang="zh-TW" sz="1600" dirty="0" smtClean="0"/>
                <a:t>Type</a:t>
              </a:r>
            </a:p>
            <a:p>
              <a:pPr algn="ctr"/>
              <a:endParaRPr lang="en-US" altLang="zh-TW" sz="1600" dirty="0" smtClean="0"/>
            </a:p>
            <a:p>
              <a:pPr algn="ctr"/>
              <a:r>
                <a:rPr lang="en-US" altLang="zh-TW" sz="1600" dirty="0" err="1" smtClean="0"/>
                <a:t>Alloc</a:t>
              </a:r>
              <a:r>
                <a:rPr lang="en-US" altLang="zh-TW" sz="1600" dirty="0" smtClean="0"/>
                <a:t>() </a:t>
              </a:r>
              <a:r>
                <a:rPr lang="zh-TW" altLang="en-US" sz="1600" dirty="0" smtClean="0"/>
                <a:t>配置記憶體</a:t>
              </a:r>
              <a:endParaRPr lang="zh-TW" altLang="en-US" sz="1600" dirty="0"/>
            </a:p>
          </p:txBody>
        </p:sp>
        <p:cxnSp>
          <p:nvCxnSpPr>
            <p:cNvPr id="6" name="直線接點 5"/>
            <p:cNvCxnSpPr>
              <a:stCxn id="4" idx="1"/>
              <a:endCxn id="4" idx="3"/>
            </p:cNvCxnSpPr>
            <p:nvPr/>
          </p:nvCxnSpPr>
          <p:spPr>
            <a:xfrm rot="10800000" flipH="1">
              <a:off x="5929322" y="3967609"/>
              <a:ext cx="1789272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" name="直線單箭頭接點 8"/>
          <p:cNvCxnSpPr/>
          <p:nvPr/>
        </p:nvCxnSpPr>
        <p:spPr>
          <a:xfrm>
            <a:off x="4929190" y="4214818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00100" y="4714884"/>
            <a:ext cx="6723315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 virtual method </a:t>
            </a:r>
            <a:r>
              <a:rPr lang="en-US" altLang="zh-TW" dirty="0" err="1" smtClean="0"/>
              <a:t>Alloc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基本上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不回配置任何記憶體</a:t>
            </a:r>
            <a:r>
              <a:rPr lang="en-US" altLang="zh-TW" dirty="0" smtClean="0"/>
              <a:t>. </a:t>
            </a:r>
            <a:r>
              <a:rPr lang="zh-TW" altLang="en-US" dirty="0" smtClean="0"/>
              <a:t>所以你必須要</a:t>
            </a:r>
            <a:endParaRPr lang="en-US" altLang="zh-TW" dirty="0" smtClean="0"/>
          </a:p>
          <a:p>
            <a:r>
              <a:rPr lang="zh-TW" altLang="en-US" dirty="0" smtClean="0"/>
              <a:t>實作這個 </a:t>
            </a:r>
            <a:r>
              <a:rPr lang="en-US" altLang="zh-TW" dirty="0" smtClean="0"/>
              <a:t>method. </a:t>
            </a:r>
            <a:r>
              <a:rPr lang="zh-TW" altLang="en-US" dirty="0" smtClean="0"/>
              <a:t>並且配置記憶體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en-US" altLang="zh-TW" dirty="0" smtClean="0"/>
              <a:t>:</a:t>
            </a:r>
          </a:p>
          <a:p>
            <a:pPr marL="800100" lvl="1" indent="-342900">
              <a:buAutoNum type="arabicPeriod"/>
            </a:pPr>
            <a:r>
              <a:rPr lang="zh-TW" altLang="en-US" dirty="0" smtClean="0"/>
              <a:t>呼叫基礎類別的 </a:t>
            </a:r>
            <a:r>
              <a:rPr lang="en-US" altLang="zh-TW" dirty="0" err="1" smtClean="0"/>
              <a:t>alloc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以確定所需的記憶體全部到位</a:t>
            </a:r>
            <a:endParaRPr lang="en-US" altLang="zh-TW" dirty="0" smtClean="0"/>
          </a:p>
          <a:p>
            <a:pPr marL="800100" lvl="1" indent="-342900">
              <a:buAutoNum type="arabicPeriod"/>
            </a:pPr>
            <a:r>
              <a:rPr lang="zh-TW" altLang="en-US" dirty="0" smtClean="0"/>
              <a:t>配置記憶體</a:t>
            </a:r>
            <a:endParaRPr lang="en-US" altLang="zh-TW" dirty="0" smtClean="0"/>
          </a:p>
          <a:p>
            <a:pPr marL="800100" lvl="1" indent="-342900">
              <a:buAutoNum type="arabicPeriod"/>
            </a:pPr>
            <a:r>
              <a:rPr lang="zh-TW" altLang="en-US" dirty="0" smtClean="0"/>
              <a:t>建立一個新的 </a:t>
            </a:r>
            <a:r>
              <a:rPr lang="en-US" altLang="zh-TW" dirty="0" err="1" smtClean="0"/>
              <a:t>CMediaSample</a:t>
            </a:r>
            <a:endParaRPr lang="en-US" altLang="zh-TW" dirty="0" smtClean="0"/>
          </a:p>
          <a:p>
            <a:pPr marL="800100" lvl="1" indent="-342900">
              <a:buAutoNum type="arabicPeriod"/>
            </a:pPr>
            <a:r>
              <a:rPr lang="zh-TW" altLang="en-US" dirty="0" smtClean="0"/>
              <a:t>將每一個新的 </a:t>
            </a:r>
            <a:r>
              <a:rPr lang="en-US" altLang="zh-TW" dirty="0" smtClean="0"/>
              <a:t>media sample </a:t>
            </a:r>
            <a:r>
              <a:rPr lang="zh-TW" altLang="en-US" dirty="0" smtClean="0"/>
              <a:t>加到 </a:t>
            </a:r>
            <a:r>
              <a:rPr lang="en-US" altLang="zh-TW" dirty="0" smtClean="0"/>
              <a:t>free sample list 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  <p:pic>
        <p:nvPicPr>
          <p:cNvPr id="11" name="圖片 10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6072206"/>
            <a:ext cx="2333551" cy="27358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71472" y="4429132"/>
            <a:ext cx="175291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實作 </a:t>
            </a:r>
            <a:r>
              <a:rPr lang="en-US" altLang="zh-TW" sz="1600" dirty="0" err="1" smtClean="0"/>
              <a:t>Alloc</a:t>
            </a:r>
            <a:r>
              <a:rPr lang="en-US" altLang="zh-TW" sz="1600" dirty="0" smtClean="0"/>
              <a:t> method</a:t>
            </a:r>
            <a:endParaRPr lang="zh-TW" altLang="en-US" sz="1600" dirty="0"/>
          </a:p>
        </p:txBody>
      </p:sp>
      <p:cxnSp>
        <p:nvCxnSpPr>
          <p:cNvPr id="14" name="直線單箭頭接點 13"/>
          <p:cNvCxnSpPr>
            <a:stCxn id="4" idx="2"/>
            <a:endCxn id="10" idx="0"/>
          </p:cNvCxnSpPr>
          <p:nvPr/>
        </p:nvCxnSpPr>
        <p:spPr>
          <a:xfrm rot="5400000">
            <a:off x="5488525" y="3379451"/>
            <a:ext cx="208666" cy="24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Step 4: </a:t>
            </a:r>
            <a:r>
              <a:rPr lang="zh-TW" altLang="en-US" dirty="0" smtClean="0"/>
              <a:t>取得一個新的 </a:t>
            </a:r>
            <a:r>
              <a:rPr lang="en-US" altLang="zh-TW" dirty="0" smtClean="0"/>
              <a:t>Sample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CBaseAllocator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GetBuffer</a:t>
            </a:r>
            <a:r>
              <a:rPr lang="en-US" b="1" dirty="0" smtClean="0"/>
              <a:t> </a:t>
            </a:r>
            <a:r>
              <a:rPr lang="zh-TW" altLang="en-US" dirty="0" smtClean="0"/>
              <a:t>若沒有空的 </a:t>
            </a:r>
            <a:r>
              <a:rPr lang="en-US" altLang="zh-TW" dirty="0" smtClean="0"/>
              <a:t>sample, </a:t>
            </a:r>
            <a:r>
              <a:rPr lang="zh-TW" altLang="en-US" dirty="0" smtClean="0"/>
              <a:t>則程式會 </a:t>
            </a:r>
            <a:r>
              <a:rPr lang="en-US" altLang="zh-TW" dirty="0" smtClean="0"/>
              <a:t>block 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214554"/>
            <a:ext cx="4271847" cy="164301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72132" y="2357430"/>
            <a:ext cx="221406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傳回的空 </a:t>
            </a:r>
            <a:r>
              <a:rPr lang="en-US" altLang="zh-TW" sz="1600" dirty="0" smtClean="0"/>
              <a:t>media sample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29322" y="2733256"/>
            <a:ext cx="2311851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目前 </a:t>
            </a:r>
            <a:r>
              <a:rPr lang="en-US" altLang="zh-TW" sz="1600" dirty="0" smtClean="0"/>
              <a:t>sample </a:t>
            </a:r>
            <a:r>
              <a:rPr lang="zh-TW" altLang="en-US" sz="1600" dirty="0" smtClean="0"/>
              <a:t>的起始時間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86446" y="3143248"/>
            <a:ext cx="2311851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目前 </a:t>
            </a:r>
            <a:r>
              <a:rPr lang="en-US" altLang="zh-TW" sz="1600" dirty="0" smtClean="0"/>
              <a:t>sample </a:t>
            </a:r>
            <a:r>
              <a:rPr lang="zh-TW" altLang="en-US" sz="1600" dirty="0" smtClean="0"/>
              <a:t>的結束時間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00496" y="3571876"/>
            <a:ext cx="465159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600" dirty="0" smtClean="0"/>
              <a:t>除非指定 </a:t>
            </a:r>
            <a:r>
              <a:rPr lang="en-US" sz="1600" dirty="0" smtClean="0"/>
              <a:t>AM_GBF_NOWAIT, </a:t>
            </a:r>
            <a:r>
              <a:rPr lang="zh-TW" altLang="en-US" sz="1600" dirty="0" smtClean="0"/>
              <a:t>否則 </a:t>
            </a:r>
            <a:r>
              <a:rPr lang="en-US" altLang="zh-TW" sz="1600" dirty="0" err="1" smtClean="0"/>
              <a:t>GetBuffer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會等到 </a:t>
            </a:r>
            <a:endParaRPr lang="en-US" altLang="zh-TW" sz="1600" dirty="0" smtClean="0"/>
          </a:p>
          <a:p>
            <a:r>
              <a:rPr lang="en-US" altLang="zh-TW" sz="1600" dirty="0" smtClean="0"/>
              <a:t>media sample ready </a:t>
            </a:r>
            <a:r>
              <a:rPr lang="zh-TW" altLang="en-US" sz="1600" dirty="0" smtClean="0"/>
              <a:t>後才會 </a:t>
            </a:r>
            <a:r>
              <a:rPr lang="en-US" altLang="zh-TW" sz="1600" dirty="0" smtClean="0"/>
              <a:t>return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71538" y="5072074"/>
            <a:ext cx="411843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由呼叫者負責填入 </a:t>
            </a:r>
            <a:r>
              <a:rPr lang="en-US" altLang="zh-TW" dirty="0" smtClean="0"/>
              <a:t>Media </a:t>
            </a:r>
            <a:r>
              <a:rPr lang="en-US" altLang="zh-TW" dirty="0" err="1" smtClean="0"/>
              <a:t>Sampe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的資料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00232" y="1142984"/>
            <a:ext cx="5500726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當 </a:t>
            </a:r>
            <a:r>
              <a:rPr lang="en-US" altLang="zh-TW" dirty="0" err="1" smtClean="0"/>
              <a:t>GetBuffer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等待新的 </a:t>
            </a:r>
            <a:r>
              <a:rPr lang="en-US" altLang="zh-TW" dirty="0" smtClean="0"/>
              <a:t>media sample, </a:t>
            </a:r>
            <a:r>
              <a:rPr lang="zh-TW" altLang="en-US" dirty="0" smtClean="0"/>
              <a:t>呼叫程序為</a:t>
            </a:r>
            <a:endParaRPr lang="en-US" altLang="zh-TW" dirty="0" smtClean="0"/>
          </a:p>
          <a:p>
            <a:r>
              <a:rPr lang="en-US" altLang="zh-TW" dirty="0" smtClean="0"/>
              <a:t>      1.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2.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3. </a:t>
            </a:r>
            <a:r>
              <a:rPr lang="zh-TW" altLang="en-US" dirty="0" smtClean="0"/>
              <a:t>當 </a:t>
            </a:r>
            <a:r>
              <a:rPr lang="en-US" altLang="zh-TW" dirty="0" smtClean="0"/>
              <a:t>media ready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呼叫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3357554" y="1428736"/>
            <a:ext cx="73193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allocator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00430" y="1794655"/>
            <a:ext cx="278813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m_lCount</a:t>
            </a:r>
            <a:r>
              <a:rPr lang="en-US" altLang="zh-TW" sz="1200" dirty="0" smtClean="0"/>
              <a:t>  </a:t>
            </a:r>
            <a:r>
              <a:rPr lang="zh-TW" altLang="en-US" sz="1200" dirty="0" smtClean="0"/>
              <a:t>加一</a:t>
            </a:r>
            <a:r>
              <a:rPr lang="en-US" altLang="zh-TW" sz="1200" dirty="0" smtClean="0"/>
              <a:t>: </a:t>
            </a:r>
            <a:r>
              <a:rPr lang="zh-TW" altLang="en-US" sz="1200" dirty="0" smtClean="0"/>
              <a:t>表示新增一個物件等待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57554" y="2214554"/>
            <a:ext cx="73193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allocator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00430" y="2580473"/>
            <a:ext cx="368735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WaitForSignleObject</a:t>
            </a:r>
            <a:r>
              <a:rPr lang="en-US" altLang="zh-TW" sz="1200" dirty="0" smtClean="0"/>
              <a:t>( </a:t>
            </a:r>
            <a:r>
              <a:rPr lang="en-US" altLang="zh-TW" sz="1200" dirty="0" err="1" smtClean="0"/>
              <a:t>m_hSem</a:t>
            </a:r>
            <a:r>
              <a:rPr lang="en-US" altLang="zh-TW" sz="1200" dirty="0" smtClean="0"/>
              <a:t>): </a:t>
            </a:r>
            <a:r>
              <a:rPr lang="zh-TW" altLang="en-US" sz="1200" dirty="0" smtClean="0"/>
              <a:t>實際 </a:t>
            </a:r>
            <a:r>
              <a:rPr lang="en-US" altLang="zh-TW" sz="1200" dirty="0" smtClean="0"/>
              <a:t>block </a:t>
            </a:r>
            <a:r>
              <a:rPr lang="zh-TW" altLang="en-US" sz="1200" dirty="0" smtClean="0"/>
              <a:t>整個 </a:t>
            </a:r>
            <a:r>
              <a:rPr lang="en-US" altLang="zh-TW" sz="1200" dirty="0" smtClean="0"/>
              <a:t>thread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57554" y="3706023"/>
            <a:ext cx="73193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allocator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00430" y="4071942"/>
            <a:ext cx="35399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ReleaseBuffer</a:t>
            </a:r>
            <a:r>
              <a:rPr lang="en-US" altLang="zh-TW" sz="1200" dirty="0" smtClean="0"/>
              <a:t>: </a:t>
            </a:r>
            <a:r>
              <a:rPr lang="zh-TW" altLang="en-US" sz="1200" dirty="0" smtClean="0"/>
              <a:t>釋放 </a:t>
            </a:r>
            <a:r>
              <a:rPr lang="en-US" altLang="zh-TW" sz="1200" dirty="0" err="1" smtClean="0"/>
              <a:t>m_hSem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並且設定 </a:t>
            </a:r>
            <a:r>
              <a:rPr lang="en-US" altLang="zh-TW" sz="1200" dirty="0" err="1" smtClean="0"/>
              <a:t>m_lCount</a:t>
            </a:r>
            <a:r>
              <a:rPr lang="en-US" altLang="zh-TW" sz="1200" dirty="0" smtClean="0"/>
              <a:t> = 0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5: </a:t>
            </a:r>
          </a:p>
          <a:p>
            <a:pPr lvl="1"/>
            <a:r>
              <a:rPr lang="zh-TW" altLang="en-US" dirty="0" smtClean="0"/>
              <a:t>當使用完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記得呼叫 </a:t>
            </a:r>
            <a:r>
              <a:rPr lang="en-US" altLang="zh-TW" dirty="0" smtClean="0"/>
              <a:t>Release, </a:t>
            </a:r>
            <a:r>
              <a:rPr lang="zh-TW" altLang="en-US" dirty="0" smtClean="0"/>
              <a:t>這會讓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回到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中繼續被使用</a:t>
            </a:r>
            <a:endParaRPr lang="en-US" altLang="zh-TW" dirty="0" smtClean="0"/>
          </a:p>
          <a:p>
            <a:r>
              <a:rPr lang="en-US" altLang="zh-TW" dirty="0" smtClean="0"/>
              <a:t>Step 6: </a:t>
            </a:r>
            <a:r>
              <a:rPr lang="zh-TW" altLang="en-US" dirty="0" smtClean="0"/>
              <a:t>釋放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佔據的所有記憶體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CBaseAllocator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Decommit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57554" y="4286256"/>
            <a:ext cx="300941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若這時候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再呼叫 </a:t>
            </a:r>
            <a:r>
              <a:rPr lang="en-US" altLang="zh-TW" sz="1200" dirty="0" err="1" smtClean="0"/>
              <a:t>GetBuffer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則會發生錯誤</a:t>
            </a:r>
            <a:r>
              <a:rPr lang="en-US" altLang="zh-TW" sz="1200" dirty="0" smtClean="0"/>
              <a:t>. </a:t>
            </a:r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57290" y="4857760"/>
            <a:ext cx="550072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當最後一個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回到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allocator </a:t>
            </a:r>
            <a:r>
              <a:rPr lang="zh-TW" altLang="en-US" dirty="0" smtClean="0"/>
              <a:t>就會呼叫 </a:t>
            </a:r>
            <a:r>
              <a:rPr lang="en-US" b="1" dirty="0" err="1" smtClean="0">
                <a:hlinkClick r:id="rId3" action="ppaction://hlinkfile"/>
              </a:rPr>
              <a:t>CBaseAllocator</a:t>
            </a:r>
            <a:r>
              <a:rPr lang="en-US" b="1" dirty="0" smtClean="0">
                <a:hlinkClick r:id="rId3" action="ppaction://hlinkfile"/>
              </a:rPr>
              <a:t>::Free</a:t>
            </a:r>
            <a:r>
              <a:rPr lang="en-US" dirty="0" smtClean="0"/>
              <a:t>  method </a:t>
            </a:r>
            <a:r>
              <a:rPr lang="zh-TW" altLang="en-US" dirty="0" smtClean="0"/>
              <a:t>將 所有的記憶體全部釋放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5857892"/>
            <a:ext cx="25993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你必須實作 </a:t>
            </a:r>
            <a:r>
              <a:rPr lang="en-US" altLang="zh-TW" dirty="0" smtClean="0"/>
              <a:t>Free method</a:t>
            </a:r>
            <a:endParaRPr lang="zh-TW" altLang="en-US" dirty="0"/>
          </a:p>
        </p:txBody>
      </p:sp>
      <p:pic>
        <p:nvPicPr>
          <p:cNvPr id="8" name="圖片 7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6215082"/>
            <a:ext cx="5538667" cy="436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Pin 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連線</a:t>
            </a:r>
            <a:r>
              <a:rPr lang="en-US" altLang="zh-TW" dirty="0" smtClean="0"/>
              <a:t>: </a:t>
            </a:r>
            <a:r>
              <a:rPr lang="en-US" b="1" dirty="0" err="1" smtClean="0">
                <a:hlinkClick r:id="rId2"/>
              </a:rPr>
              <a:t>IFilterGraph</a:t>
            </a:r>
            <a:r>
              <a:rPr lang="en-US" b="1" dirty="0" smtClean="0">
                <a:hlinkClick r:id="rId2"/>
              </a:rPr>
              <a:t>::</a:t>
            </a:r>
            <a:r>
              <a:rPr lang="en-US" b="1" dirty="0" err="1" smtClean="0">
                <a:hlinkClick r:id="rId2"/>
              </a:rPr>
              <a:t>ConnectDirect</a:t>
            </a:r>
            <a:r>
              <a:rPr lang="en-US" dirty="0" smtClean="0"/>
              <a:t>  </a:t>
            </a:r>
          </a:p>
          <a:p>
            <a:r>
              <a:rPr lang="zh-TW" altLang="en-US" dirty="0"/>
              <a:t>若要兩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Filters </a:t>
            </a:r>
            <a:r>
              <a:rPr lang="zh-TW" altLang="en-US" dirty="0" smtClean="0"/>
              <a:t>連線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則他們必須要先被放到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3"/>
              </a:rPr>
              <a:t>IFilterGraph</a:t>
            </a:r>
            <a:r>
              <a:rPr lang="en-US" b="1" dirty="0" smtClean="0">
                <a:hlinkClick r:id="rId3"/>
              </a:rPr>
              <a:t>::</a:t>
            </a:r>
            <a:r>
              <a:rPr lang="en-US" b="1" dirty="0" err="1" smtClean="0">
                <a:hlinkClick r:id="rId3"/>
              </a:rPr>
              <a:t>AddFilter</a:t>
            </a:r>
            <a:r>
              <a:rPr lang="en-US" dirty="0" smtClean="0"/>
              <a:t> </a:t>
            </a:r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被 </a:t>
            </a:r>
            <a:r>
              <a:rPr lang="en-US" altLang="zh-TW" dirty="0" smtClean="0"/>
              <a:t>graph manager 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那麼他們用 </a:t>
            </a:r>
            <a:r>
              <a:rPr lang="en-US" b="1" dirty="0" err="1" smtClean="0">
                <a:hlinkClick r:id="rId4"/>
              </a:rPr>
              <a:t>IBaseFilter</a:t>
            </a:r>
            <a:r>
              <a:rPr lang="en-US" b="1" dirty="0" smtClean="0">
                <a:hlinkClick r:id="rId4"/>
              </a:rPr>
              <a:t>::</a:t>
            </a:r>
            <a:r>
              <a:rPr lang="en-US" b="1" dirty="0" err="1" smtClean="0">
                <a:hlinkClick r:id="rId4"/>
              </a:rPr>
              <a:t>JoinFilterGraph</a:t>
            </a:r>
            <a:r>
              <a:rPr lang="en-US" dirty="0" smtClean="0"/>
              <a:t>  </a:t>
            </a:r>
            <a:r>
              <a:rPr lang="zh-TW" altLang="en-US" dirty="0" smtClean="0"/>
              <a:t>來通知被管理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3600" dirty="0" smtClean="0"/>
              <a:t>實作 </a:t>
            </a:r>
            <a:r>
              <a:rPr lang="en-US" altLang="zh-TW" sz="3600" dirty="0" smtClean="0"/>
              <a:t>allocator</a:t>
            </a:r>
            <a:br>
              <a:rPr lang="en-US" altLang="zh-TW" sz="3600" dirty="0" smtClean="0"/>
            </a:br>
            <a:r>
              <a:rPr lang="en-US" altLang="zh-TW" sz="3600" dirty="0" smtClean="0"/>
              <a:t>                   </a:t>
            </a:r>
            <a:r>
              <a:rPr lang="zh-TW" altLang="en-US" sz="3600" dirty="0" smtClean="0"/>
              <a:t>你必須實作兩個 </a:t>
            </a:r>
            <a:r>
              <a:rPr lang="en-US" altLang="zh-TW" sz="3600" dirty="0" smtClean="0"/>
              <a:t>method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hlinkClick r:id="rId2" action="ppaction://hlinkfile"/>
              </a:rPr>
              <a:t>CBaseAllocator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Alloc</a:t>
            </a:r>
            <a:r>
              <a:rPr lang="en-US" b="1" dirty="0" smtClean="0"/>
              <a:t> : </a:t>
            </a:r>
            <a:r>
              <a:rPr lang="zh-TW" altLang="en-US" b="1" dirty="0" smtClean="0"/>
              <a:t>實際的配置記憶體</a:t>
            </a:r>
            <a:endParaRPr lang="en-US" altLang="zh-TW" b="1" dirty="0" smtClean="0"/>
          </a:p>
          <a:p>
            <a:r>
              <a:rPr lang="en-US" b="1" dirty="0" err="1" smtClean="0">
                <a:hlinkClick r:id="rId3" action="ppaction://hlinkfile"/>
              </a:rPr>
              <a:t>CBaseAllocator</a:t>
            </a:r>
            <a:r>
              <a:rPr lang="en-US" b="1" dirty="0" smtClean="0">
                <a:hlinkClick r:id="rId3" action="ppaction://hlinkfile"/>
              </a:rPr>
              <a:t>::Free</a:t>
            </a:r>
            <a:r>
              <a:rPr lang="en-US" b="1" dirty="0" smtClean="0"/>
              <a:t>: </a:t>
            </a:r>
            <a:r>
              <a:rPr lang="zh-TW" altLang="en-US" b="1" dirty="0" smtClean="0"/>
              <a:t>釋放所配置的記憶體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1: 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提供 </a:t>
            </a:r>
            <a:r>
              <a:rPr lang="en-US" altLang="zh-TW" dirty="0" smtClean="0"/>
              <a:t>allocator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Override input pin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CBaseInputPin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GetAllocator</a:t>
            </a:r>
            <a:r>
              <a:rPr lang="en-US" dirty="0" smtClean="0"/>
              <a:t> </a:t>
            </a:r>
          </a:p>
          <a:p>
            <a:pPr lvl="1"/>
            <a:endParaRPr lang="zh-TW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2857496"/>
            <a:ext cx="7261924" cy="39395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STDMETHODIMP CMyInputPin::GetAllocator(IMemAllocator **ppAllocator) {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CheckPointer(ppAllocator, E_POINTER);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(m_pAllocator) {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*ppAllocator = m_pAllocator;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(*ppAllocator)-&gt;AddRef();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return S_OK; </a:t>
            </a:r>
            <a:endParaRPr kumimoji="1" lang="en-US" altLang="zh-TW" sz="1600" dirty="0" smtClean="0">
              <a:solidFill>
                <a:schemeClr val="tx1"/>
              </a:solidFill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HRESULT hr = S_OK;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CMyAllocator *pAlloc = new CMyAllocator(&amp;hr);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(!pAlloc) { return E_OUTOFMEMORY; }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(FAILED(hr)) { delete pAlloc; return hr; }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return pAlloc-&gt;QueryInterface(IID_IMemAllocator, (void**)ppAllocator);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 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00562" y="3571876"/>
            <a:ext cx="324665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若 </a:t>
            </a:r>
            <a:r>
              <a:rPr lang="en-US" altLang="zh-TW" sz="1200" dirty="0" smtClean="0"/>
              <a:t>output pin </a:t>
            </a:r>
            <a:r>
              <a:rPr lang="zh-TW" altLang="en-US" sz="1200" dirty="0" smtClean="0"/>
              <a:t>已經選擇了 </a:t>
            </a:r>
            <a:r>
              <a:rPr lang="en-US" altLang="zh-TW" sz="1200" dirty="0" smtClean="0"/>
              <a:t>allocator, </a:t>
            </a:r>
            <a:r>
              <a:rPr lang="zh-TW" altLang="en-US" sz="1200" dirty="0" smtClean="0"/>
              <a:t>那麼傳回他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00166" y="4786322"/>
            <a:ext cx="271965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建立一個新的 </a:t>
            </a:r>
            <a:r>
              <a:rPr lang="en-US" altLang="zh-TW" sz="1200" dirty="0" smtClean="0"/>
              <a:t>allocator </a:t>
            </a:r>
            <a:r>
              <a:rPr lang="zh-TW" altLang="en-US" sz="1200" dirty="0" smtClean="0"/>
              <a:t>傳回給 呼叫者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00166" y="6072206"/>
            <a:ext cx="274530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注意</a:t>
            </a:r>
            <a:r>
              <a:rPr lang="en-US" altLang="zh-TW" sz="1200" dirty="0" smtClean="0"/>
              <a:t>: </a:t>
            </a:r>
            <a:r>
              <a:rPr lang="zh-TW" altLang="en-US" sz="1200" dirty="0" smtClean="0"/>
              <a:t>傳回的是 </a:t>
            </a:r>
            <a:r>
              <a:rPr lang="en-US" altLang="zh-TW" sz="1200" dirty="0" err="1" smtClean="0"/>
              <a:t>IID_IMemAllocator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介面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14778" y="4071942"/>
            <a:ext cx="492922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因為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是由 </a:t>
            </a:r>
            <a:r>
              <a:rPr lang="en-US" altLang="zh-TW" dirty="0" smtClean="0"/>
              <a:t>output pin </a:t>
            </a:r>
            <a:r>
              <a:rPr lang="zh-TW" altLang="en-US" dirty="0" smtClean="0"/>
              <a:t>決定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 我們可以在  </a:t>
            </a:r>
            <a:r>
              <a:rPr lang="en-US" altLang="zh-TW" dirty="0" err="1" smtClean="0"/>
              <a:t>NotifyAllocaotr</a:t>
            </a:r>
            <a:r>
              <a:rPr lang="en-US" altLang="zh-TW" dirty="0" smtClean="0"/>
              <a:t> method </a:t>
            </a:r>
            <a:r>
              <a:rPr lang="zh-TW" altLang="en-US" dirty="0" smtClean="0"/>
              <a:t>中檢查</a:t>
            </a:r>
            <a:r>
              <a:rPr lang="en-US" altLang="zh-TW" dirty="0" smtClean="0"/>
              <a:t>, output pin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allocator</a:t>
            </a:r>
            <a:r>
              <a:rPr lang="zh-TW" altLang="en-US" dirty="0" smtClean="0"/>
              <a:t>屬性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2: 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output pin </a:t>
            </a:r>
            <a:r>
              <a:rPr lang="zh-TW" altLang="en-US" dirty="0" smtClean="0"/>
              <a:t>選擇 </a:t>
            </a:r>
            <a:r>
              <a:rPr lang="en-US" altLang="zh-TW" dirty="0" smtClean="0"/>
              <a:t>allocator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Override </a:t>
            </a:r>
            <a:r>
              <a:rPr lang="en-US" b="1" dirty="0" err="1" smtClean="0">
                <a:hlinkClick r:id="rId2" action="ppaction://hlinkfile"/>
              </a:rPr>
              <a:t>CBaseOutputPin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InitAllocator</a:t>
            </a:r>
            <a:r>
              <a:rPr lang="en-US" dirty="0" smtClean="0"/>
              <a:t>  method</a:t>
            </a:r>
          </a:p>
          <a:p>
            <a:pPr lvl="1"/>
            <a:endParaRPr lang="zh-TW" altLang="en-U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857224" y="2643182"/>
            <a:ext cx="6962162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HRESULT MyOutputPin::InitAllocator(IMemAllocator **ppAlloc) {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HRESULT hr = S_OK;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chemeClr val="tx1"/>
              </a:solidFill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CMyAllocator *pAlloc = new CMyAllocator(&amp;hr);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(!pAlloc) {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return E_OUTOFMEMORY;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if (FAILED(hr)) {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delete pAlloc;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return hr;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 smtClean="0">
                <a:latin typeface="Arial Unicode MS" pitchFamily="34" charset="-120"/>
                <a:ea typeface="新細明體" pitchFamily="18" charset="-120"/>
              </a:rPr>
              <a:t>        </a:t>
            </a: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return pAlloc-&gt;QueryInterface(IID_IMemAllocator, void**)ppAllocator);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} 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8728" y="3286124"/>
            <a:ext cx="162608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實際建立一個 </a:t>
            </a:r>
            <a:r>
              <a:rPr lang="en-US" altLang="zh-TW" sz="1200" dirty="0" err="1" smtClean="0"/>
              <a:t>alloator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6072206"/>
            <a:ext cx="205280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傳回 </a:t>
            </a:r>
            <a:r>
              <a:rPr lang="en-US" altLang="zh-TW" sz="1200" dirty="0" err="1" smtClean="0"/>
              <a:t>IID_IMemAllocator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介面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14744" y="4429132"/>
            <a:ext cx="4929222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預設的流程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1. output pin </a:t>
            </a:r>
            <a:r>
              <a:rPr lang="zh-TW" altLang="en-US" dirty="0" smtClean="0"/>
              <a:t>會先向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要求 </a:t>
            </a:r>
            <a:r>
              <a:rPr lang="en-US" altLang="zh-TW" dirty="0" smtClean="0"/>
              <a:t>allocator</a:t>
            </a:r>
          </a:p>
          <a:p>
            <a:r>
              <a:rPr lang="en-US" altLang="zh-TW" dirty="0" smtClean="0"/>
              <a:t> 2. </a:t>
            </a:r>
            <a:r>
              <a:rPr lang="zh-TW" altLang="en-US" dirty="0" smtClean="0"/>
              <a:t>若 不合適</a:t>
            </a:r>
            <a:endParaRPr lang="en-US" altLang="zh-TW" dirty="0" smtClean="0"/>
          </a:p>
          <a:p>
            <a:r>
              <a:rPr lang="en-US" altLang="zh-TW" dirty="0" smtClean="0"/>
              <a:t> 3. </a:t>
            </a:r>
            <a:r>
              <a:rPr lang="zh-TW" altLang="en-US" dirty="0" smtClean="0"/>
              <a:t>才會使用自己的 </a:t>
            </a:r>
            <a:r>
              <a:rPr lang="en-US" altLang="zh-TW" dirty="0" smtClean="0"/>
              <a:t>allocator</a:t>
            </a:r>
          </a:p>
          <a:p>
            <a:r>
              <a:rPr lang="zh-TW" altLang="en-US" dirty="0" smtClean="0"/>
              <a:t>你可以 強迫使用 自己的 </a:t>
            </a:r>
            <a:r>
              <a:rPr lang="en-US" altLang="zh-TW" dirty="0" smtClean="0"/>
              <a:t>allocator by </a:t>
            </a:r>
            <a:r>
              <a:rPr lang="en-US" b="1" dirty="0" err="1" smtClean="0">
                <a:hlinkClick r:id="rId3" action="ppaction://hlinkfile"/>
              </a:rPr>
              <a:t>CBaseOutputPin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DecideAllocator</a:t>
            </a:r>
            <a:r>
              <a:rPr lang="en-US" dirty="0" smtClean="0"/>
              <a:t> 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Reconnecting Pins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在連接的過程中</a:t>
            </a:r>
            <a:r>
              <a:rPr lang="en-US" altLang="zh-TW" dirty="0" smtClean="0"/>
              <a:t>, filter </a:t>
            </a:r>
            <a:r>
              <a:rPr lang="zh-TW" altLang="en-US" dirty="0" smtClean="0"/>
              <a:t>可以中斷和重新連接 </a:t>
            </a:r>
            <a:r>
              <a:rPr lang="en-US" altLang="zh-TW" dirty="0" smtClean="0"/>
              <a:t>pin</a:t>
            </a:r>
            <a:r>
              <a:rPr lang="zh-TW" altLang="en-US" dirty="0" smtClean="0"/>
              <a:t>以設定新的 </a:t>
            </a:r>
            <a:r>
              <a:rPr lang="en-US" altLang="zh-TW" dirty="0" smtClean="0"/>
              <a:t>media type, </a:t>
            </a:r>
            <a:r>
              <a:rPr lang="zh-TW" altLang="en-US" dirty="0" smtClean="0"/>
              <a:t>步驟如下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Step 1: </a:t>
            </a:r>
            <a:r>
              <a:rPr lang="zh-TW" altLang="en-US" dirty="0" smtClean="0"/>
              <a:t>測試要連接的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是否接受我們的 </a:t>
            </a:r>
            <a:r>
              <a:rPr lang="en-US" altLang="zh-TW" dirty="0" smtClean="0"/>
              <a:t>media type</a:t>
            </a:r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000232" y="4000504"/>
            <a:ext cx="1143008" cy="642942"/>
            <a:chOff x="5929322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357686" y="4000504"/>
            <a:ext cx="1143008" cy="642942"/>
            <a:chOff x="3786182" y="2428868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214678" y="4786322"/>
            <a:ext cx="188077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IPin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QueryAccept</a:t>
            </a:r>
            <a:endParaRPr lang="zh-TW" altLang="en-US" dirty="0"/>
          </a:p>
        </p:txBody>
      </p:sp>
      <p:pic>
        <p:nvPicPr>
          <p:cNvPr id="11" name="圖片 10" descr="snap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5214950"/>
            <a:ext cx="2585931" cy="57465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429388" y="5357826"/>
            <a:ext cx="15376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指定的新 </a:t>
            </a:r>
            <a:r>
              <a:rPr lang="en-US" altLang="zh-TW" sz="1200" dirty="0" smtClean="0"/>
              <a:t>media type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571604" y="6000768"/>
            <a:ext cx="492922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    </a:t>
            </a:r>
            <a:r>
              <a:rPr lang="zh-TW" altLang="en-US" dirty="0" smtClean="0"/>
              <a:t>回傳的 </a:t>
            </a:r>
            <a:r>
              <a:rPr lang="en-US" altLang="zh-TW" dirty="0" smtClean="0"/>
              <a:t>HRESULT </a:t>
            </a:r>
            <a:r>
              <a:rPr lang="zh-TW" altLang="en-US" dirty="0" smtClean="0"/>
              <a:t>檢測請直接檢查是否為 </a:t>
            </a:r>
            <a:r>
              <a:rPr lang="en-US" altLang="zh-TW" dirty="0" smtClean="0"/>
              <a:t>S_OK</a:t>
            </a:r>
          </a:p>
        </p:txBody>
      </p:sp>
      <p:sp>
        <p:nvSpPr>
          <p:cNvPr id="14" name="手繪多邊形 13"/>
          <p:cNvSpPr/>
          <p:nvPr/>
        </p:nvSpPr>
        <p:spPr>
          <a:xfrm>
            <a:off x="2350052" y="4731026"/>
            <a:ext cx="1479826" cy="596348"/>
          </a:xfrm>
          <a:custGeom>
            <a:avLst/>
            <a:gdLst>
              <a:gd name="connsiteX0" fmla="*/ 154609 w 1479826"/>
              <a:gd name="connsiteY0" fmla="*/ 0 h 596348"/>
              <a:gd name="connsiteX1" fmla="*/ 220870 w 1479826"/>
              <a:gd name="connsiteY1" fmla="*/ 291548 h 596348"/>
              <a:gd name="connsiteX2" fmla="*/ 1479826 w 1479826"/>
              <a:gd name="connsiteY2" fmla="*/ 596348 h 59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826" h="596348">
                <a:moveTo>
                  <a:pt x="154609" y="0"/>
                </a:moveTo>
                <a:cubicBezTo>
                  <a:pt x="77304" y="96078"/>
                  <a:pt x="0" y="192157"/>
                  <a:pt x="220870" y="291548"/>
                </a:cubicBezTo>
                <a:cubicBezTo>
                  <a:pt x="441740" y="390939"/>
                  <a:pt x="960783" y="493643"/>
                  <a:pt x="1479826" y="596348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2: </a:t>
            </a:r>
            <a:r>
              <a:rPr lang="zh-TW" altLang="en-US" dirty="0" smtClean="0"/>
              <a:t>若想要檢查 </a:t>
            </a:r>
            <a:r>
              <a:rPr lang="en-US" altLang="zh-TW" dirty="0" err="1" smtClean="0"/>
              <a:t>IPin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是否接受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不重新連接</a:t>
            </a:r>
            <a:r>
              <a:rPr lang="en-US" altLang="zh-TW" dirty="0" smtClean="0"/>
              <a:t>, </a:t>
            </a:r>
            <a:r>
              <a:rPr lang="zh-TW" altLang="en-US" dirty="0" smtClean="0"/>
              <a:t>立即轉換 </a:t>
            </a:r>
            <a:r>
              <a:rPr lang="en-US" altLang="zh-TW" dirty="0" smtClean="0"/>
              <a:t>media type”</a:t>
            </a:r>
          </a:p>
          <a:p>
            <a:pPr lvl="1"/>
            <a:r>
              <a:rPr lang="zh-TW" altLang="en-US" dirty="0" smtClean="0"/>
              <a:t>呼叫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000232" y="3286124"/>
            <a:ext cx="1143008" cy="642942"/>
            <a:chOff x="5929322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357686" y="3286124"/>
            <a:ext cx="1143008" cy="642942"/>
            <a:chOff x="3786182" y="2428868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214678" y="4071942"/>
            <a:ext cx="38348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hlinkClick r:id="rId2" action="ppaction://hlinkfile"/>
              </a:rPr>
              <a:t>IPinConnection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DynamicQueryAccept</a:t>
            </a:r>
            <a:endParaRPr lang="zh-TW" altLang="en-US" dirty="0"/>
          </a:p>
        </p:txBody>
      </p:sp>
      <p:pic>
        <p:nvPicPr>
          <p:cNvPr id="13" name="圖片 12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4500570"/>
            <a:ext cx="3223015" cy="71438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858016" y="4929198"/>
            <a:ext cx="15376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指定的新 </a:t>
            </a:r>
            <a:r>
              <a:rPr lang="en-US" altLang="zh-TW" sz="1200" dirty="0" smtClean="0"/>
              <a:t>media type</a:t>
            </a:r>
            <a:endParaRPr lang="zh-TW" altLang="en-US" sz="1200" dirty="0"/>
          </a:p>
        </p:txBody>
      </p:sp>
      <p:sp>
        <p:nvSpPr>
          <p:cNvPr id="14" name="手繪多邊形 13"/>
          <p:cNvSpPr/>
          <p:nvPr/>
        </p:nvSpPr>
        <p:spPr>
          <a:xfrm>
            <a:off x="2285984" y="4000504"/>
            <a:ext cx="1571636" cy="714380"/>
          </a:xfrm>
          <a:custGeom>
            <a:avLst/>
            <a:gdLst>
              <a:gd name="connsiteX0" fmla="*/ 154609 w 1479826"/>
              <a:gd name="connsiteY0" fmla="*/ 0 h 596348"/>
              <a:gd name="connsiteX1" fmla="*/ 220870 w 1479826"/>
              <a:gd name="connsiteY1" fmla="*/ 291548 h 596348"/>
              <a:gd name="connsiteX2" fmla="*/ 1479826 w 1479826"/>
              <a:gd name="connsiteY2" fmla="*/ 596348 h 59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826" h="596348">
                <a:moveTo>
                  <a:pt x="154609" y="0"/>
                </a:moveTo>
                <a:cubicBezTo>
                  <a:pt x="77304" y="96078"/>
                  <a:pt x="0" y="192157"/>
                  <a:pt x="220870" y="291548"/>
                </a:cubicBezTo>
                <a:cubicBezTo>
                  <a:pt x="441740" y="390939"/>
                  <a:pt x="960783" y="493643"/>
                  <a:pt x="1479826" y="596348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3: </a:t>
            </a:r>
            <a:r>
              <a:rPr lang="zh-TW" altLang="en-US" dirty="0" smtClean="0"/>
              <a:t>若 </a:t>
            </a:r>
            <a:r>
              <a:rPr lang="en-US" b="1" dirty="0" err="1" smtClean="0"/>
              <a:t>QueryAccept</a:t>
            </a:r>
            <a:r>
              <a:rPr lang="en-US" b="1" dirty="0" smtClean="0"/>
              <a:t> </a:t>
            </a:r>
            <a:r>
              <a:rPr lang="zh-TW" altLang="en-US" b="1" dirty="0" smtClean="0"/>
              <a:t>傳回 </a:t>
            </a:r>
            <a:r>
              <a:rPr lang="en-US" altLang="zh-TW" b="1" dirty="0" smtClean="0"/>
              <a:t>S_OK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928794" y="2500306"/>
            <a:ext cx="1143008" cy="642942"/>
            <a:chOff x="5929322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286248" y="2500306"/>
            <a:ext cx="1143008" cy="642942"/>
            <a:chOff x="3786182" y="2428868"/>
            <a:chExt cx="1143008" cy="642942"/>
          </a:xfrm>
        </p:grpSpPr>
        <p:sp>
          <p:nvSpPr>
            <p:cNvPr id="8" name="矩形 7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571868" y="3286124"/>
            <a:ext cx="278512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hlinkClick r:id="rId2" action="ppaction://hlinkfile"/>
              </a:rPr>
              <a:t>IFilterGraph2::</a:t>
            </a:r>
            <a:r>
              <a:rPr lang="en-US" b="1" dirty="0" err="1" smtClean="0">
                <a:hlinkClick r:id="rId2" action="ppaction://hlinkfile"/>
              </a:rPr>
              <a:t>ReconnectEx</a:t>
            </a:r>
            <a:endParaRPr lang="zh-TW" altLang="en-US" dirty="0"/>
          </a:p>
        </p:txBody>
      </p:sp>
      <p:sp>
        <p:nvSpPr>
          <p:cNvPr id="13" name="手繪多邊形 12"/>
          <p:cNvSpPr/>
          <p:nvPr/>
        </p:nvSpPr>
        <p:spPr>
          <a:xfrm>
            <a:off x="2214546" y="3214686"/>
            <a:ext cx="1571636" cy="714380"/>
          </a:xfrm>
          <a:custGeom>
            <a:avLst/>
            <a:gdLst>
              <a:gd name="connsiteX0" fmla="*/ 154609 w 1479826"/>
              <a:gd name="connsiteY0" fmla="*/ 0 h 596348"/>
              <a:gd name="connsiteX1" fmla="*/ 220870 w 1479826"/>
              <a:gd name="connsiteY1" fmla="*/ 291548 h 596348"/>
              <a:gd name="connsiteX2" fmla="*/ 1479826 w 1479826"/>
              <a:gd name="connsiteY2" fmla="*/ 596348 h 59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826" h="596348">
                <a:moveTo>
                  <a:pt x="154609" y="0"/>
                </a:moveTo>
                <a:cubicBezTo>
                  <a:pt x="77304" y="96078"/>
                  <a:pt x="0" y="192157"/>
                  <a:pt x="220870" y="291548"/>
                </a:cubicBezTo>
                <a:cubicBezTo>
                  <a:pt x="441740" y="390939"/>
                  <a:pt x="960783" y="493643"/>
                  <a:pt x="1479826" y="596348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3714752"/>
            <a:ext cx="3090994" cy="93341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929454" y="4214818"/>
            <a:ext cx="15376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指定的新 </a:t>
            </a:r>
            <a:r>
              <a:rPr lang="en-US" altLang="zh-TW" sz="1200" dirty="0" smtClean="0"/>
              <a:t>media type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29322" y="3929066"/>
            <a:ext cx="15376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指定的新 </a:t>
            </a:r>
            <a:r>
              <a:rPr lang="en-US" altLang="zh-TW" sz="1200" dirty="0" smtClean="0"/>
              <a:t>media type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一些例子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Tee filters: </a:t>
            </a:r>
            <a:r>
              <a:rPr lang="zh-TW" altLang="en-US" dirty="0" smtClean="0"/>
              <a:t>將輸入串流分成多個輸出串流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而且不更改內容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有一個 </a:t>
            </a:r>
            <a:r>
              <a:rPr lang="en-US" altLang="zh-TW" dirty="0" smtClean="0"/>
              <a:t>input pin</a:t>
            </a:r>
          </a:p>
          <a:p>
            <a:pPr lvl="1"/>
            <a:r>
              <a:rPr lang="zh-TW" altLang="en-US" dirty="0" smtClean="0"/>
              <a:t>多個動態 </a:t>
            </a:r>
            <a:r>
              <a:rPr lang="en-US" altLang="zh-TW" dirty="0" smtClean="0"/>
              <a:t>output pin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Trans-in-place filters: 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Step 1: Filter Graph Manager </a:t>
            </a:r>
            <a:r>
              <a:rPr lang="zh-TW" altLang="en-US" dirty="0" smtClean="0"/>
              <a:t>呼叫 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IPin</a:t>
            </a:r>
            <a:r>
              <a:rPr lang="en-US" altLang="zh-TW" dirty="0" smtClean="0"/>
              <a:t>::Connect method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Step 2: </a:t>
            </a:r>
            <a:r>
              <a:rPr lang="zh-TW" altLang="en-US" dirty="0" smtClean="0"/>
              <a:t>接著呼叫下一級輸入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 </a:t>
            </a:r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ReceiveConnection</a:t>
            </a:r>
            <a:r>
              <a:rPr lang="en-US" dirty="0" smtClean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571744"/>
            <a:ext cx="3466999" cy="1485856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143636" y="214290"/>
            <a:ext cx="1143008" cy="642942"/>
            <a:chOff x="5929322" y="2928934"/>
            <a:chExt cx="1143008" cy="642942"/>
          </a:xfrm>
        </p:grpSpPr>
        <p:sp>
          <p:nvSpPr>
            <p:cNvPr id="5" name="矩形 4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786710" y="214290"/>
            <a:ext cx="1143008" cy="642942"/>
            <a:chOff x="7215206" y="2928934"/>
            <a:chExt cx="1143008" cy="642942"/>
          </a:xfrm>
        </p:grpSpPr>
        <p:sp>
          <p:nvSpPr>
            <p:cNvPr id="6" name="矩形 5"/>
            <p:cNvSpPr/>
            <p:nvPr/>
          </p:nvSpPr>
          <p:spPr>
            <a:xfrm>
              <a:off x="7429520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21520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286512" y="100010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Connect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29256" y="2643182"/>
            <a:ext cx="298350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這是下一級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的位址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rot="10800000" flipV="1">
            <a:off x="4714876" y="285749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643570" y="3286124"/>
            <a:ext cx="244810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想要連線的 </a:t>
            </a:r>
            <a:r>
              <a:rPr lang="en-US" altLang="zh-TW" dirty="0" smtClean="0"/>
              <a:t>media type</a:t>
            </a:r>
            <a:endParaRPr lang="zh-TW" altLang="en-US" dirty="0"/>
          </a:p>
        </p:txBody>
      </p:sp>
      <p:pic>
        <p:nvPicPr>
          <p:cNvPr id="18" name="圖片 17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3786190"/>
            <a:ext cx="4937789" cy="642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字方塊 18"/>
          <p:cNvSpPr txBox="1"/>
          <p:nvPr/>
        </p:nvSpPr>
        <p:spPr>
          <a:xfrm>
            <a:off x="6936216" y="1285860"/>
            <a:ext cx="22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en-US" altLang="zh-TW" dirty="0" err="1" smtClean="0"/>
              <a:t>ReceiveConnection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rot="5400000" flipH="1" flipV="1">
            <a:off x="7465239" y="892951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6893735" y="750075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Negotiating Media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Options for a media type</a:t>
            </a:r>
          </a:p>
          <a:p>
            <a:pPr lvl="1"/>
            <a:r>
              <a:rPr lang="en-US" altLang="zh-TW" dirty="0" smtClean="0"/>
              <a:t>Complete type</a:t>
            </a:r>
          </a:p>
          <a:p>
            <a:pPr lvl="1"/>
            <a:r>
              <a:rPr lang="en-US" altLang="zh-TW" dirty="0" smtClean="0"/>
              <a:t>Partial media type</a:t>
            </a:r>
          </a:p>
          <a:p>
            <a:pPr lvl="1"/>
            <a:r>
              <a:rPr lang="en-US" altLang="zh-TW" dirty="0" smtClean="0"/>
              <a:t>No media type</a:t>
            </a:r>
          </a:p>
          <a:p>
            <a:r>
              <a:rPr lang="en-US" altLang="zh-TW" dirty="0" smtClean="0"/>
              <a:t>Base class </a:t>
            </a:r>
            <a:r>
              <a:rPr lang="zh-TW" altLang="en-US" dirty="0" smtClean="0"/>
              <a:t>中的實作方式為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呼叫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</a:t>
            </a:r>
            <a:r>
              <a:rPr lang="en-US" b="1" dirty="0" err="1" smtClean="0">
                <a:hlinkClick r:id="rId2" action="ppaction://hlinkfile"/>
              </a:rPr>
              <a:t>IPin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EnumMediaTypes</a:t>
            </a:r>
            <a:r>
              <a:rPr lang="en-US" b="1" dirty="0" smtClean="0"/>
              <a:t>, </a:t>
            </a:r>
            <a:r>
              <a:rPr lang="zh-TW" altLang="en-US" dirty="0" smtClean="0"/>
              <a:t>已列舉出下一級支援的所有 </a:t>
            </a:r>
            <a:r>
              <a:rPr lang="en-US" altLang="zh-TW" dirty="0" smtClean="0"/>
              <a:t>media type</a:t>
            </a:r>
          </a:p>
          <a:p>
            <a:pPr lvl="1"/>
            <a:r>
              <a:rPr lang="zh-TW" altLang="en-US" dirty="0" smtClean="0"/>
              <a:t>接著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一個一個放到下一級的 </a:t>
            </a:r>
            <a:r>
              <a:rPr lang="en-US" altLang="zh-TW" dirty="0" err="1" smtClean="0"/>
              <a:t>ReceiveConnection</a:t>
            </a:r>
            <a:r>
              <a:rPr lang="en-US" altLang="zh-TW" dirty="0" smtClean="0"/>
              <a:t> method 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詢問是否可以接受連線</a:t>
            </a:r>
            <a:r>
              <a:rPr lang="en-US" altLang="zh-TW" dirty="0" smtClean="0"/>
              <a:t> </a:t>
            </a:r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 </a:t>
            </a:r>
            <a:r>
              <a:rPr lang="en-US" altLang="zh-TW" dirty="0" smtClean="0"/>
              <a:t>media type 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85786" y="2071678"/>
            <a:ext cx="7430624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if ((pmt-&gt;</a:t>
            </a:r>
            <a:r>
              <a:rPr lang="en-US" dirty="0" err="1" smtClean="0"/>
              <a:t>formattype</a:t>
            </a:r>
            <a:r>
              <a:rPr lang="en-US" dirty="0" smtClean="0"/>
              <a:t> == </a:t>
            </a:r>
            <a:r>
              <a:rPr lang="en-US" dirty="0" err="1" smtClean="0"/>
              <a:t>FORMAT_VideoInfo</a:t>
            </a:r>
            <a:r>
              <a:rPr lang="en-US" dirty="0" smtClean="0"/>
              <a:t>) &amp;&amp; </a:t>
            </a:r>
          </a:p>
          <a:p>
            <a:r>
              <a:rPr lang="en-US" dirty="0" smtClean="0"/>
              <a:t>     (pmt-&gt;</a:t>
            </a:r>
            <a:r>
              <a:rPr lang="en-US" dirty="0" err="1" smtClean="0"/>
              <a:t>cbFormat</a:t>
            </a:r>
            <a:r>
              <a:rPr lang="en-US" dirty="0" smtClean="0"/>
              <a:t> &gt; </a:t>
            </a:r>
            <a:r>
              <a:rPr lang="en-US" dirty="0" err="1" smtClean="0"/>
              <a:t>sizeof</a:t>
            </a:r>
            <a:r>
              <a:rPr lang="en-US" dirty="0" smtClean="0"/>
              <a:t>(VIDEOINFOHEADER) &amp;&amp; </a:t>
            </a:r>
          </a:p>
          <a:p>
            <a:r>
              <a:rPr lang="en-US" dirty="0" smtClean="0"/>
              <a:t>     (</a:t>
            </a:r>
            <a:r>
              <a:rPr lang="en-US" dirty="0" err="1" smtClean="0"/>
              <a:t>pbFormat</a:t>
            </a:r>
            <a:r>
              <a:rPr lang="en-US" dirty="0" smtClean="0"/>
              <a:t> != NULL)) { </a:t>
            </a:r>
          </a:p>
          <a:p>
            <a:r>
              <a:rPr lang="en-US" dirty="0" smtClean="0"/>
              <a:t>                 VIDEOINFOHEADER *</a:t>
            </a:r>
            <a:r>
              <a:rPr lang="en-US" dirty="0" err="1" smtClean="0"/>
              <a:t>pVIH</a:t>
            </a:r>
            <a:r>
              <a:rPr lang="en-US" dirty="0" smtClean="0"/>
              <a:t> = (VIDEOINFOHEADER*)pmt-&gt;</a:t>
            </a:r>
            <a:r>
              <a:rPr lang="en-US" dirty="0" err="1" smtClean="0"/>
              <a:t>pbFormat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        // Now you can dereference </a:t>
            </a:r>
            <a:r>
              <a:rPr lang="en-US" dirty="0" err="1" smtClean="0"/>
              <a:t>pVIH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Negotiating Allocators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當兩個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連接後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他們需要有一個機制來交換 </a:t>
            </a:r>
            <a:r>
              <a:rPr lang="en-US" altLang="zh-TW" dirty="0" smtClean="0"/>
              <a:t>media data</a:t>
            </a:r>
          </a:p>
          <a:p>
            <a:r>
              <a:rPr lang="zh-TW" altLang="en-US" dirty="0" smtClean="0"/>
              <a:t>這個機制稱為 </a:t>
            </a:r>
            <a:r>
              <a:rPr lang="en-US" altLang="zh-TW" dirty="0" smtClean="0"/>
              <a:t>transport</a:t>
            </a:r>
          </a:p>
          <a:p>
            <a:r>
              <a:rPr lang="en-US" altLang="zh-TW" dirty="0" smtClean="0"/>
              <a:t>Local memory transport</a:t>
            </a:r>
          </a:p>
          <a:p>
            <a:pPr lvl="1"/>
            <a:r>
              <a:rPr lang="en-US" altLang="zh-TW" dirty="0" smtClean="0"/>
              <a:t>Media data resides in main memory</a:t>
            </a:r>
          </a:p>
          <a:p>
            <a:pPr lvl="1"/>
            <a:r>
              <a:rPr lang="en-US" altLang="zh-TW" dirty="0" smtClean="0"/>
              <a:t> push model </a:t>
            </a:r>
          </a:p>
          <a:p>
            <a:pPr lvl="2"/>
            <a:r>
              <a:rPr lang="zh-TW" altLang="en-US" dirty="0" smtClean="0"/>
              <a:t>利用下一級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IMemInputPin</a:t>
            </a:r>
            <a:r>
              <a:rPr lang="en-US" dirty="0" smtClean="0"/>
              <a:t>  </a:t>
            </a:r>
            <a:r>
              <a:rPr lang="zh-TW" altLang="en-US" dirty="0" smtClean="0"/>
              <a:t>將資料推到下一級 </a:t>
            </a:r>
            <a:r>
              <a:rPr lang="en-US" altLang="zh-TW" dirty="0" smtClean="0"/>
              <a:t>Filter </a:t>
            </a:r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poll model </a:t>
            </a:r>
          </a:p>
          <a:p>
            <a:pPr lvl="2"/>
            <a:r>
              <a:rPr lang="zh-TW" altLang="en-US" dirty="0" smtClean="0"/>
              <a:t>下一級的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向 上一級</a:t>
            </a:r>
            <a:r>
              <a:rPr lang="en-US" altLang="zh-TW" dirty="0" smtClean="0"/>
              <a:t>output pin </a:t>
            </a:r>
            <a:r>
              <a:rPr lang="en-US" b="1" dirty="0" err="1" smtClean="0">
                <a:hlinkClick r:id="rId3" action="ppaction://hlinkfile"/>
              </a:rPr>
              <a:t>IAsyncReader</a:t>
            </a:r>
            <a:r>
              <a:rPr lang="en-US" dirty="0" smtClean="0"/>
              <a:t>, </a:t>
            </a:r>
            <a:r>
              <a:rPr lang="zh-TW" altLang="en-US" dirty="0" smtClean="0"/>
              <a:t>索取資料</a:t>
            </a:r>
            <a:r>
              <a:rPr lang="en-US" dirty="0" smtClean="0"/>
              <a:t> </a:t>
            </a:r>
          </a:p>
          <a:p>
            <a:pPr lvl="1"/>
            <a:r>
              <a:rPr lang="zh-TW" altLang="en-US" dirty="0" smtClean="0"/>
              <a:t>負責配置記憶體給  </a:t>
            </a:r>
            <a:r>
              <a:rPr lang="en-US" altLang="zh-TW" dirty="0" smtClean="0"/>
              <a:t>media sample </a:t>
            </a:r>
            <a:r>
              <a:rPr lang="zh-TW" altLang="en-US" dirty="0" smtClean="0"/>
              <a:t>的物件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稱為 </a:t>
            </a:r>
            <a:r>
              <a:rPr lang="en-US" altLang="zh-TW" dirty="0" smtClean="0"/>
              <a:t>allocator</a:t>
            </a:r>
          </a:p>
          <a:p>
            <a:pPr lvl="2"/>
            <a:r>
              <a:rPr lang="zh-TW" altLang="en-US" dirty="0" smtClean="0"/>
              <a:t>必須實作 </a:t>
            </a:r>
            <a:r>
              <a:rPr lang="en-US" b="1" dirty="0" err="1" smtClean="0">
                <a:hlinkClick r:id="rId4" action="ppaction://hlinkfile"/>
              </a:rPr>
              <a:t>IMemAllocator</a:t>
            </a:r>
            <a:r>
              <a:rPr lang="en-US" dirty="0" smtClean="0"/>
              <a:t>  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Negotiating Allocators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兩個連接的 </a:t>
            </a:r>
            <a:r>
              <a:rPr lang="en-US" altLang="zh-TW" dirty="0" smtClean="0"/>
              <a:t>Pins </a:t>
            </a:r>
            <a:r>
              <a:rPr lang="zh-TW" altLang="en-US" dirty="0" smtClean="0"/>
              <a:t>共用一個 </a:t>
            </a:r>
            <a:r>
              <a:rPr lang="en-US" altLang="zh-TW" dirty="0" smtClean="0"/>
              <a:t>allocator</a:t>
            </a:r>
          </a:p>
          <a:p>
            <a:pPr lvl="1"/>
            <a:r>
              <a:rPr lang="zh-TW" altLang="en-US" dirty="0" smtClean="0"/>
              <a:t>任何一個都可以提供 </a:t>
            </a:r>
            <a:r>
              <a:rPr lang="en-US" altLang="zh-TW" dirty="0" smtClean="0"/>
              <a:t>allocator, </a:t>
            </a:r>
            <a:r>
              <a:rPr lang="zh-TW" altLang="en-US" dirty="0" smtClean="0"/>
              <a:t>但是</a:t>
            </a:r>
            <a:r>
              <a:rPr lang="zh-TW" altLang="en-US" dirty="0" smtClean="0">
                <a:solidFill>
                  <a:srgbClr val="FF0000"/>
                </a:solidFill>
              </a:rPr>
              <a:t>決定權由 </a:t>
            </a:r>
            <a:r>
              <a:rPr lang="en-US" altLang="zh-TW" dirty="0" smtClean="0">
                <a:solidFill>
                  <a:srgbClr val="FF0000"/>
                </a:solidFill>
              </a:rPr>
              <a:t>output pin </a:t>
            </a:r>
            <a:r>
              <a:rPr lang="zh-TW" altLang="en-US" dirty="0" smtClean="0">
                <a:solidFill>
                  <a:srgbClr val="FF0000"/>
                </a:solidFill>
              </a:rPr>
              <a:t>決定使用那一個 </a:t>
            </a:r>
            <a:r>
              <a:rPr lang="en-US" altLang="zh-TW" dirty="0" smtClean="0">
                <a:solidFill>
                  <a:srgbClr val="FF0000"/>
                </a:solidFill>
              </a:rPr>
              <a:t>allocator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/>
              <a:t>Output pin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的屬性</a:t>
            </a:r>
          </a:p>
          <a:p>
            <a:pPr lvl="1"/>
            <a:r>
              <a:rPr lang="zh-TW" altLang="en-US" dirty="0" smtClean="0"/>
              <a:t>決定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有多少條 </a:t>
            </a:r>
            <a:r>
              <a:rPr lang="en-US" altLang="zh-TW" dirty="0" smtClean="0"/>
              <a:t>buffer</a:t>
            </a:r>
          </a:p>
          <a:p>
            <a:pPr lvl="1"/>
            <a:r>
              <a:rPr lang="zh-TW" altLang="en-US" dirty="0" smtClean="0"/>
              <a:t>決定每一個 </a:t>
            </a:r>
            <a:r>
              <a:rPr lang="en-US" altLang="zh-TW" dirty="0" smtClean="0"/>
              <a:t>buffer </a:t>
            </a:r>
            <a:r>
              <a:rPr lang="zh-TW" altLang="en-US" dirty="0" smtClean="0"/>
              <a:t>的大小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 </a:t>
            </a:r>
            <a:r>
              <a:rPr lang="en-US" altLang="zh-TW" dirty="0" smtClean="0"/>
              <a:t>memory </a:t>
            </a:r>
            <a:r>
              <a:rPr lang="en-US" altLang="zh-TW" dirty="0" err="1" smtClean="0"/>
              <a:t>aligment</a:t>
            </a:r>
            <a:r>
              <a:rPr lang="en-US" altLang="zh-TW" dirty="0" smtClean="0"/>
              <a:t> 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4 bytes </a:t>
            </a:r>
            <a:r>
              <a:rPr lang="zh-TW" altLang="en-US" dirty="0" smtClean="0"/>
              <a:t>為單位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 model </a:t>
            </a:r>
            <a:r>
              <a:rPr lang="zh-TW" altLang="en-US" dirty="0" smtClean="0"/>
              <a:t>的連線流程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</a:p>
          <a:p>
            <a:pPr lvl="1"/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呼叫下一級輸入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IMemInputPin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GetAllocatorRequirements</a:t>
            </a:r>
            <a:r>
              <a:rPr lang="en-US" b="1" dirty="0" smtClean="0"/>
              <a:t> </a:t>
            </a:r>
            <a:r>
              <a:rPr lang="en-US" dirty="0" smtClean="0"/>
              <a:t>method, </a:t>
            </a:r>
            <a:r>
              <a:rPr lang="zh-TW" altLang="en-US" dirty="0" smtClean="0"/>
              <a:t>取得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的屬性資料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643314"/>
            <a:ext cx="4714908" cy="1105057"/>
          </a:xfrm>
          <a:prstGeom prst="rect">
            <a:avLst/>
          </a:prstGeom>
        </p:spPr>
      </p:pic>
      <p:pic>
        <p:nvPicPr>
          <p:cNvPr id="5" name="圖片 4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4572008"/>
            <a:ext cx="3647931" cy="122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圖案 6"/>
          <p:cNvCxnSpPr>
            <a:endCxn id="5" idx="1"/>
          </p:cNvCxnSpPr>
          <p:nvPr/>
        </p:nvCxnSpPr>
        <p:spPr>
          <a:xfrm rot="16200000" flipH="1">
            <a:off x="3765696" y="4449618"/>
            <a:ext cx="826790" cy="6429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357950" y="4286256"/>
            <a:ext cx="204325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目前 </a:t>
            </a:r>
            <a:r>
              <a:rPr lang="en-US" altLang="zh-TW" sz="1200" dirty="0" smtClean="0"/>
              <a:t>allocator </a:t>
            </a:r>
            <a:r>
              <a:rPr lang="zh-TW" altLang="en-US" sz="1200" dirty="0" smtClean="0"/>
              <a:t>有幾條 </a:t>
            </a:r>
            <a:r>
              <a:rPr lang="en-US" altLang="zh-TW" sz="1200" dirty="0" smtClean="0"/>
              <a:t>buffers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29388" y="4857760"/>
            <a:ext cx="192815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每一條 </a:t>
            </a:r>
            <a:r>
              <a:rPr lang="en-US" altLang="zh-TW" sz="1200" dirty="0" smtClean="0"/>
              <a:t>buffer </a:t>
            </a:r>
            <a:r>
              <a:rPr lang="zh-TW" altLang="en-US" sz="1200" dirty="0" smtClean="0"/>
              <a:t>有幾個 </a:t>
            </a:r>
            <a:r>
              <a:rPr lang="en-US" altLang="zh-TW" sz="1200" dirty="0" smtClean="0"/>
              <a:t>bytes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29388" y="5143512"/>
            <a:ext cx="31432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每一條 </a:t>
            </a:r>
            <a:r>
              <a:rPr lang="en-US" altLang="zh-TW" sz="1200" dirty="0" smtClean="0"/>
              <a:t>buffer </a:t>
            </a:r>
            <a:r>
              <a:rPr lang="zh-TW" altLang="en-US" sz="1200" dirty="0" smtClean="0"/>
              <a:t>的起始位址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為 </a:t>
            </a:r>
            <a:r>
              <a:rPr lang="en-US" altLang="zh-TW" sz="1200" dirty="0" err="1" smtClean="0"/>
              <a:t>cbAlign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的倍數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943526" y="5500702"/>
            <a:ext cx="220047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每一條 </a:t>
            </a:r>
            <a:r>
              <a:rPr lang="en-US" altLang="zh-TW" sz="1200" dirty="0" smtClean="0"/>
              <a:t>buffer </a:t>
            </a:r>
            <a:r>
              <a:rPr lang="zh-TW" altLang="en-US" sz="1200" dirty="0" smtClean="0"/>
              <a:t>中有 </a:t>
            </a:r>
            <a:r>
              <a:rPr lang="en-US" altLang="zh-TW" sz="1200" dirty="0" smtClean="0"/>
              <a:t>Prefix bytes </a:t>
            </a:r>
            <a:endParaRPr lang="zh-TW" altLang="en-US" sz="1200" dirty="0"/>
          </a:p>
        </p:txBody>
      </p:sp>
      <p:cxnSp>
        <p:nvCxnSpPr>
          <p:cNvPr id="14" name="直線單箭頭接點 13"/>
          <p:cNvCxnSpPr>
            <a:stCxn id="12" idx="1"/>
          </p:cNvCxnSpPr>
          <p:nvPr/>
        </p:nvCxnSpPr>
        <p:spPr>
          <a:xfrm rot="10800000">
            <a:off x="6357950" y="5500702"/>
            <a:ext cx="585576" cy="13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>
            <a:off x="6250793" y="460772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5429256" y="1357298"/>
            <a:ext cx="1143008" cy="642942"/>
            <a:chOff x="5929322" y="2928934"/>
            <a:chExt cx="1143008" cy="642942"/>
          </a:xfrm>
        </p:grpSpPr>
        <p:sp>
          <p:nvSpPr>
            <p:cNvPr id="16" name="矩形 15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786710" y="1357298"/>
            <a:ext cx="1143008" cy="642942"/>
            <a:chOff x="3786182" y="2428868"/>
            <a:chExt cx="1143008" cy="642942"/>
          </a:xfrm>
        </p:grpSpPr>
        <p:sp>
          <p:nvSpPr>
            <p:cNvPr id="19" name="矩形 18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6715140" y="2071678"/>
            <a:ext cx="237359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GetAllocatorRequirements</a:t>
            </a:r>
            <a:r>
              <a:rPr lang="en-US" altLang="zh-TW" sz="1200" dirty="0" smtClean="0"/>
              <a:t> method</a:t>
            </a:r>
            <a:endParaRPr lang="zh-TW" altLang="en-US" sz="1200" dirty="0"/>
          </a:p>
        </p:txBody>
      </p:sp>
      <p:sp>
        <p:nvSpPr>
          <p:cNvPr id="22" name="手繪多邊形 21"/>
          <p:cNvSpPr/>
          <p:nvPr/>
        </p:nvSpPr>
        <p:spPr>
          <a:xfrm>
            <a:off x="6522278" y="1722783"/>
            <a:ext cx="183322" cy="371060"/>
          </a:xfrm>
          <a:custGeom>
            <a:avLst/>
            <a:gdLst>
              <a:gd name="connsiteX0" fmla="*/ 37548 w 183322"/>
              <a:gd name="connsiteY0" fmla="*/ 0 h 371060"/>
              <a:gd name="connsiteX1" fmla="*/ 24296 w 183322"/>
              <a:gd name="connsiteY1" fmla="*/ 159026 h 371060"/>
              <a:gd name="connsiteX2" fmla="*/ 183322 w 183322"/>
              <a:gd name="connsiteY2" fmla="*/ 371060 h 37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22" h="371060">
                <a:moveTo>
                  <a:pt x="37548" y="0"/>
                </a:moveTo>
                <a:cubicBezTo>
                  <a:pt x="18774" y="48591"/>
                  <a:pt x="0" y="97183"/>
                  <a:pt x="24296" y="159026"/>
                </a:cubicBezTo>
                <a:cubicBezTo>
                  <a:pt x="48592" y="220869"/>
                  <a:pt x="183322" y="371060"/>
                  <a:pt x="183322" y="37106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</a:p>
          <a:p>
            <a:pPr lvl="1"/>
            <a:r>
              <a:rPr lang="zh-TW" altLang="en-US" dirty="0" smtClean="0"/>
              <a:t>接著</a:t>
            </a:r>
            <a:r>
              <a:rPr lang="en-US" altLang="zh-TW" dirty="0" smtClean="0"/>
              <a:t>, </a:t>
            </a:r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繼續呼叫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IMemInputPin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GetAllocator</a:t>
            </a:r>
            <a:r>
              <a:rPr lang="en-US" b="1" dirty="0" smtClean="0"/>
              <a:t> </a:t>
            </a:r>
            <a:r>
              <a:rPr lang="en-US" dirty="0" smtClean="0"/>
              <a:t>Method, </a:t>
            </a:r>
            <a:r>
              <a:rPr lang="zh-TW" altLang="en-US" dirty="0" smtClean="0"/>
              <a:t>以取得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786190"/>
            <a:ext cx="4224650" cy="92869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857884" y="4071942"/>
            <a:ext cx="157190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/>
              <a:t>回傳的 </a:t>
            </a:r>
            <a:r>
              <a:rPr lang="en-US" altLang="zh-TW" sz="1200" dirty="0" smtClean="0"/>
              <a:t>allocator </a:t>
            </a:r>
            <a:r>
              <a:rPr lang="zh-TW" altLang="en-US" sz="1200" dirty="0" smtClean="0"/>
              <a:t>位址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14414" y="5429264"/>
            <a:ext cx="43549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填完資料後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請記得 </a:t>
            </a:r>
            <a:r>
              <a:rPr lang="en-US" altLang="zh-TW" dirty="0" smtClean="0"/>
              <a:t>Release allocator 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786050" y="500042"/>
            <a:ext cx="1143008" cy="642942"/>
            <a:chOff x="5929322" y="2928934"/>
            <a:chExt cx="1143008" cy="642942"/>
          </a:xfrm>
        </p:grpSpPr>
        <p:sp>
          <p:nvSpPr>
            <p:cNvPr id="9" name="矩形 8"/>
            <p:cNvSpPr/>
            <p:nvPr/>
          </p:nvSpPr>
          <p:spPr>
            <a:xfrm>
              <a:off x="5929322" y="2928934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Source 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858016" y="3143248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3504" y="500042"/>
            <a:ext cx="1143008" cy="642942"/>
            <a:chOff x="3786182" y="2428868"/>
            <a:chExt cx="1143008" cy="642942"/>
          </a:xfrm>
        </p:grpSpPr>
        <p:sp>
          <p:nvSpPr>
            <p:cNvPr id="12" name="矩形 11"/>
            <p:cNvSpPr/>
            <p:nvPr/>
          </p:nvSpPr>
          <p:spPr>
            <a:xfrm>
              <a:off x="4000496" y="2428868"/>
              <a:ext cx="928694" cy="642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Splitter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86182" y="2643182"/>
              <a:ext cx="214314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4572000" y="1214422"/>
            <a:ext cx="150130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GetAllocator</a:t>
            </a:r>
            <a:r>
              <a:rPr lang="en-US" altLang="zh-TW" sz="1200" dirty="0" smtClean="0"/>
              <a:t> method</a:t>
            </a:r>
            <a:endParaRPr lang="zh-TW" altLang="en-US" sz="1200" dirty="0"/>
          </a:p>
        </p:txBody>
      </p:sp>
      <p:sp>
        <p:nvSpPr>
          <p:cNvPr id="15" name="手繪多邊形 14"/>
          <p:cNvSpPr/>
          <p:nvPr/>
        </p:nvSpPr>
        <p:spPr>
          <a:xfrm>
            <a:off x="3857620" y="857232"/>
            <a:ext cx="714380" cy="500066"/>
          </a:xfrm>
          <a:custGeom>
            <a:avLst/>
            <a:gdLst>
              <a:gd name="connsiteX0" fmla="*/ 37548 w 183322"/>
              <a:gd name="connsiteY0" fmla="*/ 0 h 371060"/>
              <a:gd name="connsiteX1" fmla="*/ 24296 w 183322"/>
              <a:gd name="connsiteY1" fmla="*/ 159026 h 371060"/>
              <a:gd name="connsiteX2" fmla="*/ 183322 w 183322"/>
              <a:gd name="connsiteY2" fmla="*/ 371060 h 37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22" h="371060">
                <a:moveTo>
                  <a:pt x="37548" y="0"/>
                </a:moveTo>
                <a:cubicBezTo>
                  <a:pt x="18774" y="48591"/>
                  <a:pt x="0" y="97183"/>
                  <a:pt x="24296" y="159026"/>
                </a:cubicBezTo>
                <a:cubicBezTo>
                  <a:pt x="48592" y="220869"/>
                  <a:pt x="183322" y="371060"/>
                  <a:pt x="183322" y="37106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1517</Words>
  <Application>Microsoft Office PowerPoint</Application>
  <PresentationFormat>如螢幕大小 (4:3)</PresentationFormat>
  <Paragraphs>256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How Filter Connect</vt:lpstr>
      <vt:lpstr>Pin Connections</vt:lpstr>
      <vt:lpstr>連線程序</vt:lpstr>
      <vt:lpstr>Negotiating Media Types</vt:lpstr>
      <vt:lpstr>驗證 media type 的程式碼</vt:lpstr>
      <vt:lpstr>Negotiating Allocators</vt:lpstr>
      <vt:lpstr>Negotiating Allocators</vt:lpstr>
      <vt:lpstr>Push model 的連線流程</vt:lpstr>
      <vt:lpstr>投影片 9</vt:lpstr>
      <vt:lpstr>投影片 10</vt:lpstr>
      <vt:lpstr>投影片 11</vt:lpstr>
      <vt:lpstr>投影片 12</vt:lpstr>
      <vt:lpstr>Pull Model 的連線過程</vt:lpstr>
      <vt:lpstr>實作自己的 allocator</vt:lpstr>
      <vt:lpstr>CBaseAllocator Class 的結構</vt:lpstr>
      <vt:lpstr>如何使用 CBaseAllocator ? </vt:lpstr>
      <vt:lpstr>投影片 17</vt:lpstr>
      <vt:lpstr>投影片 18</vt:lpstr>
      <vt:lpstr>投影片 19</vt:lpstr>
      <vt:lpstr>實作 allocator                    你必須實作兩個 method</vt:lpstr>
      <vt:lpstr>範例 1: 由 input pin 提供 allocator</vt:lpstr>
      <vt:lpstr>範例 2: 由 output pin 選擇 allocator</vt:lpstr>
      <vt:lpstr>Reconnecting Pins</vt:lpstr>
      <vt:lpstr>投影片 24</vt:lpstr>
      <vt:lpstr>投影片 25</vt:lpstr>
      <vt:lpstr>一些例子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Filter Connect</dc:title>
  <dc:creator>Jing</dc:creator>
  <cp:lastModifiedBy>Jing</cp:lastModifiedBy>
  <cp:revision>87</cp:revision>
  <dcterms:created xsi:type="dcterms:W3CDTF">2007-07-23T10:19:02Z</dcterms:created>
  <dcterms:modified xsi:type="dcterms:W3CDTF">2007-08-28T14:47:28Z</dcterms:modified>
</cp:coreProperties>
</file>