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8" r:id="rId7"/>
    <p:sldId id="269" r:id="rId8"/>
    <p:sldId id="270" r:id="rId9"/>
    <p:sldId id="260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5" r:id="rId19"/>
    <p:sldId id="273" r:id="rId20"/>
    <p:sldId id="274" r:id="rId21"/>
    <p:sldId id="277" r:id="rId22"/>
    <p:sldId id="278" r:id="rId23"/>
    <p:sldId id="279" r:id="rId24"/>
    <p:sldId id="282" r:id="rId25"/>
    <p:sldId id="280" r:id="rId26"/>
    <p:sldId id="281" r:id="rId27"/>
    <p:sldId id="283" r:id="rId28"/>
    <p:sldId id="272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2007/6/13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Include_Path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PushSourceUsageDemo.tx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mhare.mvps.org/downloads/DShowVs7Proj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Include_Path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Include_Path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Include_Path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若使用 </a:t>
            </a:r>
            <a:r>
              <a:rPr lang="en-US" altLang="zh-TW" dirty="0" err="1" smtClean="0"/>
              <a:t>DialogBase</a:t>
            </a:r>
            <a:r>
              <a:rPr lang="en-US" altLang="zh-TW" dirty="0" smtClean="0"/>
              <a:t> </a:t>
            </a:r>
            <a:r>
              <a:rPr lang="zh-TW" altLang="en-US" dirty="0" smtClean="0"/>
              <a:t>建立預設專案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library dependencies </a:t>
            </a:r>
            <a:r>
              <a:rPr lang="zh-TW" altLang="en-US" dirty="0" smtClean="0"/>
              <a:t>中不要加入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msvcrtd.lib (</a:t>
            </a:r>
            <a:r>
              <a:rPr lang="zh-TW" altLang="en-US" dirty="0" smtClean="0"/>
              <a:t>因為你預設的時候已經加入了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714752"/>
            <a:ext cx="6257143" cy="263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Filter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COM Server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357430"/>
            <a:ext cx="7241215" cy="21431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1538" y="2000240"/>
            <a:ext cx="3214710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regsvr32.exe ./</a:t>
            </a:r>
            <a:r>
              <a:rPr lang="en-US" altLang="zh-TW" dirty="0" err="1" smtClean="0"/>
              <a:t>PushSource.ax</a:t>
            </a:r>
            <a:endParaRPr lang="zh-TW" altLang="en-US" dirty="0"/>
          </a:p>
        </p:txBody>
      </p:sp>
      <p:pic>
        <p:nvPicPr>
          <p:cNvPr id="6" name="圖片 5" descr="sn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786322"/>
            <a:ext cx="27432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GraphEdit.exe </a:t>
            </a:r>
            <a:br>
              <a:rPr lang="en-US" altLang="zh-TW" dirty="0" smtClean="0"/>
            </a:br>
            <a:r>
              <a:rPr lang="zh-TW" altLang="en-US" dirty="0" smtClean="0"/>
              <a:t>檢查是否安裝成功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8"/>
            <a:ext cx="5057775" cy="3209925"/>
          </a:xfrm>
          <a:prstGeom prst="rect">
            <a:avLst/>
          </a:prstGeom>
        </p:spPr>
      </p:pic>
      <p:pic>
        <p:nvPicPr>
          <p:cNvPr id="5" name="圖片 4" descr="sn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571876"/>
            <a:ext cx="4171950" cy="293370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01296">
            <a:off x="3786182" y="3500438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052512"/>
            <a:ext cx="4286250" cy="47529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285984" y="2571744"/>
            <a:ext cx="3071834" cy="500066"/>
          </a:xfrm>
          <a:prstGeom prst="round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72000" y="2071678"/>
            <a:ext cx="3214710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PushSource</a:t>
            </a:r>
            <a:r>
              <a:rPr lang="en-US" altLang="zh-TW" dirty="0" smtClean="0"/>
              <a:t> Bitmap Filter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Filter Graph </a:t>
            </a:r>
            <a:r>
              <a:rPr lang="zh-TW" altLang="en-US" dirty="0" smtClean="0"/>
              <a:t>測試看看</a:t>
            </a:r>
            <a:endParaRPr lang="zh-TW" altLang="en-US" dirty="0"/>
          </a:p>
        </p:txBody>
      </p:sp>
      <p:pic>
        <p:nvPicPr>
          <p:cNvPr id="5" name="圖片 4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266950"/>
            <a:ext cx="5172075" cy="2324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8794" y="1428736"/>
            <a:ext cx="4143404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加入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Bitmap Filter</a:t>
            </a:r>
            <a:r>
              <a:rPr lang="zh-TW" altLang="en-US" dirty="0" smtClean="0"/>
              <a:t> 會立即從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執行檔目錄中讀取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Sample.bmp </a:t>
            </a:r>
            <a:r>
              <a:rPr lang="zh-TW" altLang="en-US" dirty="0" smtClean="0"/>
              <a:t>圖檔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放入 </a:t>
            </a:r>
            <a:r>
              <a:rPr lang="en-US" altLang="zh-TW" dirty="0" smtClean="0"/>
              <a:t>Sample.bmp 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28" y="1824238"/>
            <a:ext cx="5057143" cy="32095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拉進 </a:t>
            </a:r>
            <a:r>
              <a:rPr lang="en-US" altLang="zh-TW" dirty="0" smtClean="0"/>
              <a:t>Video Renderer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7630636" cy="25717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71670" y="4286256"/>
            <a:ext cx="307186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建立完成的 </a:t>
            </a:r>
            <a:r>
              <a:rPr lang="en-US" altLang="zh-TW" dirty="0" smtClean="0"/>
              <a:t>Filter Graph</a:t>
            </a:r>
            <a:endParaRPr lang="zh-TW" altLang="en-US" dirty="0"/>
          </a:p>
        </p:txBody>
      </p:sp>
      <p:pic>
        <p:nvPicPr>
          <p:cNvPr id="6" name="圖片 5" descr="sn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4214414"/>
            <a:ext cx="3347610" cy="26435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多張影像檔連播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PushSourceBitmapSet</a:t>
            </a:r>
            <a:r>
              <a:rPr lang="en-US" altLang="zh-TW" dirty="0" smtClean="0"/>
              <a:t> Filter</a:t>
            </a:r>
          </a:p>
          <a:p>
            <a:r>
              <a:rPr lang="zh-TW" altLang="en-US" dirty="0" smtClean="0"/>
              <a:t>圖檔名稱</a:t>
            </a:r>
            <a:r>
              <a:rPr lang="en-US" altLang="zh-TW" dirty="0" smtClean="0"/>
              <a:t>: </a:t>
            </a:r>
            <a:r>
              <a:rPr lang="en-US" altLang="zh-TW" sz="2800" dirty="0" smtClean="0"/>
              <a:t>BitmapSet</a:t>
            </a: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.bmp ~ BitmapSet</a:t>
            </a:r>
            <a:r>
              <a:rPr lang="en-US" altLang="zh-TW" sz="2800" dirty="0" smtClean="0">
                <a:solidFill>
                  <a:srgbClr val="FF0000"/>
                </a:solidFill>
              </a:rPr>
              <a:t>4</a:t>
            </a:r>
            <a:r>
              <a:rPr lang="en-US" altLang="zh-TW" sz="2800" dirty="0" smtClean="0"/>
              <a:t>.bmp</a:t>
            </a:r>
          </a:p>
          <a:p>
            <a:r>
              <a:rPr lang="zh-TW" altLang="en-US" sz="2800" dirty="0" smtClean="0"/>
              <a:t>注意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檔案寬高要一樣</a:t>
            </a:r>
            <a:endParaRPr lang="zh-TW" altLang="en-US" sz="2800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286124"/>
            <a:ext cx="7438096" cy="2428572"/>
          </a:xfrm>
          <a:prstGeom prst="rect">
            <a:avLst/>
          </a:prstGeom>
        </p:spPr>
      </p:pic>
      <p:pic>
        <p:nvPicPr>
          <p:cNvPr id="5" name="圖片 4" descr="sn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1071546"/>
            <a:ext cx="1409524" cy="1161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14744" y="6000768"/>
            <a:ext cx="41434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範例檔</a:t>
            </a:r>
            <a:r>
              <a:rPr lang="en-US" altLang="zh-TW" dirty="0" smtClean="0"/>
              <a:t>: Demo\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\Pictures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142984"/>
            <a:ext cx="3128887" cy="2519123"/>
          </a:xfrm>
          <a:prstGeom prst="rect">
            <a:avLst/>
          </a:prstGeom>
        </p:spPr>
      </p:pic>
      <p:pic>
        <p:nvPicPr>
          <p:cNvPr id="5" name="圖片 4" descr="sn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1142984"/>
            <a:ext cx="3128887" cy="2519123"/>
          </a:xfrm>
          <a:prstGeom prst="rect">
            <a:avLst/>
          </a:prstGeom>
        </p:spPr>
      </p:pic>
      <p:pic>
        <p:nvPicPr>
          <p:cNvPr id="6" name="圖片 5" descr="sna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767373"/>
            <a:ext cx="3306377" cy="26620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PushSource</a:t>
            </a:r>
            <a:r>
              <a:rPr lang="en-US" altLang="zh-TW" dirty="0" smtClean="0"/>
              <a:t> Desktop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不斷的抓桌面的圖</a:t>
            </a:r>
            <a:r>
              <a:rPr lang="en-US" altLang="zh-TW" dirty="0" smtClean="0"/>
              <a:t>, </a:t>
            </a:r>
            <a:r>
              <a:rPr lang="zh-TW" altLang="en-US" dirty="0" smtClean="0"/>
              <a:t>轉成 </a:t>
            </a:r>
            <a:r>
              <a:rPr lang="en-US" altLang="zh-TW" dirty="0" smtClean="0"/>
              <a:t>video stream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285992"/>
            <a:ext cx="7495239" cy="42476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Register or unregister a filter </a:t>
            </a:r>
            <a:br>
              <a:rPr lang="en-US" altLang="zh-TW" dirty="0" smtClean="0"/>
            </a:br>
            <a:r>
              <a:rPr lang="en-US" altLang="zh-TW" dirty="0" smtClean="0"/>
              <a:t>(e.g. </a:t>
            </a:r>
            <a:r>
              <a:rPr lang="en-US" altLang="zh-TW" dirty="0" err="1" smtClean="0"/>
              <a:t>ball.ax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regsrv32 </a:t>
            </a:r>
            <a:r>
              <a:rPr lang="en-US" altLang="zh-TW" dirty="0" err="1" smtClean="0"/>
              <a:t>ball.ax</a:t>
            </a:r>
            <a:endParaRPr lang="en-US" altLang="zh-TW" dirty="0" smtClean="0"/>
          </a:p>
          <a:p>
            <a:r>
              <a:rPr lang="en-US" altLang="zh-TW" dirty="0" smtClean="0"/>
              <a:t>regsrv32 /u </a:t>
            </a:r>
            <a:r>
              <a:rPr lang="en-US" altLang="zh-TW" dirty="0" err="1" smtClean="0"/>
              <a:t>ball.ax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0"/>
            <a:ext cx="84001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直接寫程式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Filter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IDE </a:t>
            </a:r>
            <a:r>
              <a:rPr lang="zh-TW" altLang="en-US" dirty="0" smtClean="0"/>
              <a:t>建立一個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簡單的 </a:t>
            </a:r>
            <a:r>
              <a:rPr lang="en-US" altLang="zh-TW" dirty="0" smtClean="0"/>
              <a:t>Dialog Based 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Include Path, Library Path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Library Dependencies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TW" altLang="en-US" dirty="0" smtClean="0"/>
              <a:t>移除 </a:t>
            </a:r>
            <a:r>
              <a:rPr lang="en-US" altLang="zh-TW" dirty="0" smtClean="0"/>
              <a:t>msvcrtd.lib (</a:t>
            </a:r>
            <a:r>
              <a:rPr lang="zh-TW" altLang="en-US" dirty="0" smtClean="0"/>
              <a:t>因為你預設的時候已經加入了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286116" y="2857496"/>
            <a:ext cx="2214578" cy="457200"/>
            <a:chOff x="4572000" y="6400800"/>
            <a:chExt cx="2214578" cy="457200"/>
          </a:xfrm>
        </p:grpSpPr>
        <p:pic>
          <p:nvPicPr>
            <p:cNvPr id="5" name="Picture 2" descr="D:\Work\_SlidesMaterial\小圖案\note.gif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5000628" y="6500810"/>
              <a:ext cx="178595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直接複製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 </a:t>
            </a:r>
            <a:r>
              <a:rPr lang="zh-TW" altLang="en-US" dirty="0" smtClean="0"/>
              <a:t>專案設定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00306"/>
            <a:ext cx="7153275" cy="3248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8596" y="1714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如果使用 </a:t>
            </a:r>
            <a:r>
              <a:rPr lang="en-US" altLang="zh-TW" dirty="0" err="1" smtClean="0"/>
              <a:t>nmake</a:t>
            </a:r>
            <a:r>
              <a:rPr lang="en-US" altLang="zh-TW" dirty="0" smtClean="0"/>
              <a:t> </a:t>
            </a:r>
            <a:r>
              <a:rPr lang="zh-TW" altLang="en-US" dirty="0" smtClean="0"/>
              <a:t>建立 的 </a:t>
            </a:r>
            <a:r>
              <a:rPr lang="en-US" altLang="zh-TW" dirty="0" err="1" smtClean="0"/>
              <a:t>BaseClass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請不要使用 </a:t>
            </a:r>
            <a:r>
              <a:rPr lang="en-US" altLang="zh-TW" dirty="0" smtClean="0"/>
              <a:t>Unicode </a:t>
            </a:r>
            <a:r>
              <a:rPr lang="zh-TW" altLang="en-US" dirty="0" smtClean="0"/>
              <a:t>字元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2285992"/>
            <a:ext cx="8429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// Note 1: </a:t>
            </a:r>
            <a:r>
              <a:rPr lang="zh-TW" altLang="en-US" dirty="0" smtClean="0"/>
              <a:t>請勿使用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//         hr =(*</a:t>
            </a:r>
            <a:r>
              <a:rPr lang="en-US" altLang="zh-TW" dirty="0" err="1" smtClean="0">
                <a:solidFill>
                  <a:srgbClr val="FF0000"/>
                </a:solidFill>
              </a:rPr>
              <a:t>ppFG</a:t>
            </a:r>
            <a:r>
              <a:rPr lang="en-US" altLang="zh-TW" dirty="0" smtClean="0">
                <a:solidFill>
                  <a:srgbClr val="FF0000"/>
                </a:solidFill>
              </a:rPr>
              <a:t>)-&gt;</a:t>
            </a:r>
            <a:r>
              <a:rPr lang="en-US" altLang="zh-TW" dirty="0" err="1" smtClean="0">
                <a:solidFill>
                  <a:srgbClr val="FF0000"/>
                </a:solidFill>
              </a:rPr>
              <a:t>QueryInterface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IID_IGraphBuilder</a:t>
            </a:r>
            <a:r>
              <a:rPr lang="en-US" altLang="zh-TW" dirty="0" smtClean="0">
                <a:solidFill>
                  <a:srgbClr val="FF0000"/>
                </a:solidFill>
              </a:rPr>
              <a:t>, (void **)&amp;</a:t>
            </a:r>
            <a:r>
              <a:rPr lang="en-US" altLang="zh-TW" dirty="0" err="1" smtClean="0">
                <a:solidFill>
                  <a:srgbClr val="FF0000"/>
                </a:solidFill>
              </a:rPr>
              <a:t>pSource</a:t>
            </a:r>
            <a:r>
              <a:rPr lang="en-US" altLang="zh-TW" dirty="0" smtClean="0">
                <a:solidFill>
                  <a:srgbClr val="FF0000"/>
                </a:solidFill>
              </a:rPr>
              <a:t>);  </a:t>
            </a:r>
          </a:p>
          <a:p>
            <a:r>
              <a:rPr lang="en-US" altLang="zh-TW" dirty="0" smtClean="0"/>
              <a:t>//         </a:t>
            </a:r>
            <a:r>
              <a:rPr lang="zh-TW" altLang="en-US" dirty="0" smtClean="0"/>
              <a:t>因為原來的範例檔沒有實</a:t>
            </a:r>
            <a:r>
              <a:rPr lang="zh-TW" altLang="en-US" dirty="0" smtClean="0"/>
              <a:t>作 </a:t>
            </a:r>
            <a:r>
              <a:rPr lang="en-US" altLang="zh-TW" dirty="0" err="1" smtClean="0"/>
              <a:t>NonDelegatingQueryInterface</a:t>
            </a:r>
            <a:r>
              <a:rPr lang="en-US" altLang="zh-TW" dirty="0" smtClean="0"/>
              <a:t>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// Note 2:</a:t>
            </a:r>
          </a:p>
          <a:p>
            <a:r>
              <a:rPr lang="en-US" altLang="zh-TW" dirty="0" smtClean="0"/>
              <a:t>//         </a:t>
            </a:r>
            <a:r>
              <a:rPr lang="zh-TW" altLang="en-US" dirty="0" smtClean="0"/>
              <a:t>請</a:t>
            </a:r>
            <a:r>
              <a:rPr lang="zh-TW" altLang="en-US" dirty="0" smtClean="0"/>
              <a:t>把 </a:t>
            </a:r>
            <a:r>
              <a:rPr lang="en-US" altLang="zh-TW" dirty="0" smtClean="0"/>
              <a:t>Sample.bmp </a:t>
            </a:r>
            <a:r>
              <a:rPr lang="zh-TW" altLang="en-US" dirty="0" smtClean="0"/>
              <a:t>放到專案目錄</a:t>
            </a:r>
          </a:p>
          <a:p>
            <a:r>
              <a:rPr lang="en-US" altLang="zh-TW" dirty="0" smtClean="0"/>
              <a:t>//         ex: C:\Documents and Settings\Jing\</a:t>
            </a:r>
            <a:r>
              <a:rPr lang="zh-TW" altLang="en-US" dirty="0" smtClean="0"/>
              <a:t>桌面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PushSourceDemo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PushSourceDemo</a:t>
            </a:r>
            <a:endParaRPr lang="en-US" altLang="zh-TW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撰寫程式碼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D:\Work\_SlidesMaterial\小圖案\note.gi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429132"/>
            <a:ext cx="457200" cy="4572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286116" y="4429132"/>
            <a:ext cx="3714776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關鍵函式 </a:t>
            </a:r>
            <a:r>
              <a:rPr lang="en-US" altLang="zh-TW" dirty="0" smtClean="0"/>
              <a:t>(</a:t>
            </a:r>
            <a:r>
              <a:rPr lang="en-US" altLang="zh-TW" dirty="0" smtClean="0"/>
              <a:t>PushSourceUsageDemo.txt)</a:t>
            </a:r>
            <a:endParaRPr lang="zh-TW" altLang="en-US" dirty="0"/>
          </a:p>
        </p:txBody>
      </p:sp>
      <p:pic>
        <p:nvPicPr>
          <p:cNvPr id="2050" name="Picture 2" descr="D:\Work\AdvancedC++Course\page\AdvancedC++Course\__Page\mfc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5500702"/>
            <a:ext cx="304800" cy="28575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3286116" y="5429264"/>
            <a:ext cx="3714776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關鍵專案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PushSourceDemo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2071678"/>
            <a:ext cx="75723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HRESULT </a:t>
            </a:r>
            <a:r>
              <a:rPr lang="en-US" altLang="zh-TW" dirty="0" err="1" smtClean="0"/>
              <a:t>PushSourceDemo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IFilterGraph</a:t>
            </a:r>
            <a:r>
              <a:rPr lang="en-US" altLang="zh-TW" dirty="0" smtClean="0"/>
              <a:t> **</a:t>
            </a:r>
            <a:r>
              <a:rPr lang="en-US" altLang="zh-TW" dirty="0" err="1" smtClean="0"/>
              <a:t>ppFG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	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              // </a:t>
            </a:r>
            <a:r>
              <a:rPr lang="zh-TW" altLang="en-US" dirty="0" smtClean="0"/>
              <a:t>關鍵片段 </a:t>
            </a:r>
            <a:r>
              <a:rPr lang="en-US" altLang="zh-TW" dirty="0" smtClean="0"/>
              <a:t>1:  </a:t>
            </a:r>
            <a:r>
              <a:rPr lang="zh-TW" altLang="en-US" dirty="0" smtClean="0"/>
              <a:t>建立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包含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Filter </a:t>
            </a:r>
            <a:endParaRPr lang="en-US" altLang="zh-TW" dirty="0" smtClean="0"/>
          </a:p>
          <a:p>
            <a:r>
              <a:rPr lang="en-US" altLang="zh-TW" dirty="0" smtClean="0"/>
              <a:t>                  </a:t>
            </a:r>
          </a:p>
          <a:p>
            <a:r>
              <a:rPr lang="en-US" altLang="zh-TW" dirty="0" smtClean="0"/>
              <a:t>	// </a:t>
            </a:r>
            <a:r>
              <a:rPr lang="zh-TW" altLang="en-US" dirty="0" smtClean="0"/>
              <a:t>關鍵片段 </a:t>
            </a:r>
            <a:r>
              <a:rPr lang="en-US" altLang="zh-TW" dirty="0" smtClean="0"/>
              <a:t>2:  </a:t>
            </a:r>
            <a:r>
              <a:rPr lang="zh-TW" altLang="en-US" dirty="0" smtClean="0"/>
              <a:t>建立 </a:t>
            </a:r>
            <a:r>
              <a:rPr lang="en-US" altLang="zh-TW" dirty="0" err="1" smtClean="0"/>
              <a:t>VideoRender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並且把他們連起來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57298"/>
            <a:ext cx="8786842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// Step 1: Initialize COM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CoInitializeEx</a:t>
            </a:r>
            <a:r>
              <a:rPr lang="en-US" altLang="zh-TW" dirty="0" smtClean="0"/>
              <a:t>(NULL, COINIT_APARTMENTTHREADED);</a:t>
            </a:r>
          </a:p>
          <a:p>
            <a:endParaRPr lang="zh-TW" altLang="en-US" dirty="0" smtClean="0"/>
          </a:p>
          <a:p>
            <a:r>
              <a:rPr lang="en-US" altLang="zh-TW" b="1" dirty="0" smtClean="0"/>
              <a:t>//  </a:t>
            </a:r>
            <a:r>
              <a:rPr lang="en-US" altLang="zh-TW" b="1" dirty="0" smtClean="0"/>
              <a:t>Step 2: Create filter graph </a:t>
            </a:r>
          </a:p>
          <a:p>
            <a:r>
              <a:rPr lang="en-US" altLang="zh-TW" dirty="0" smtClean="0"/>
              <a:t>    HRESULT hr = </a:t>
            </a:r>
            <a:r>
              <a:rPr lang="en-US" altLang="zh-TW" dirty="0" err="1" smtClean="0"/>
              <a:t>CoCreateInstance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CLSID_FilterGraph</a:t>
            </a:r>
            <a:r>
              <a:rPr lang="en-US" altLang="zh-TW" dirty="0" smtClean="0"/>
              <a:t>, NULL, </a:t>
            </a:r>
          </a:p>
          <a:p>
            <a:r>
              <a:rPr lang="en-US" altLang="zh-TW" dirty="0" smtClean="0"/>
              <a:t>                                                  </a:t>
            </a:r>
            <a:r>
              <a:rPr lang="en-US" altLang="zh-TW" dirty="0" err="1" smtClean="0"/>
              <a:t>CLSCTX_INPROC,IID_IFilterGraph</a:t>
            </a:r>
            <a:r>
              <a:rPr lang="en-US" altLang="zh-TW" dirty="0" smtClean="0"/>
              <a:t>, (void**) </a:t>
            </a:r>
            <a:r>
              <a:rPr lang="en-US" altLang="zh-TW" dirty="0" err="1" smtClean="0"/>
              <a:t>ppFG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if(FAILED(hr))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 return hr;</a:t>
            </a:r>
            <a:r>
              <a:rPr lang="zh-TW" altLang="en-US" dirty="0" smtClean="0"/>
              <a:t>  </a:t>
            </a:r>
            <a:r>
              <a:rPr lang="en-US" altLang="zh-TW" dirty="0" smtClean="0"/>
              <a:t>} </a:t>
            </a:r>
          </a:p>
          <a:p>
            <a:r>
              <a:rPr lang="zh-TW" altLang="en-US" dirty="0" smtClean="0"/>
              <a:t>	</a:t>
            </a:r>
          </a:p>
          <a:p>
            <a:r>
              <a:rPr lang="en-US" altLang="zh-TW" b="1" dirty="0" smtClean="0"/>
              <a:t>// </a:t>
            </a:r>
            <a:r>
              <a:rPr lang="en-US" altLang="zh-TW" b="1" dirty="0" smtClean="0"/>
              <a:t>Step 3: Get a </a:t>
            </a:r>
            <a:r>
              <a:rPr lang="en-US" altLang="zh-TW" b="1" dirty="0" err="1" smtClean="0"/>
              <a:t>GraphBuilder</a:t>
            </a:r>
            <a:r>
              <a:rPr lang="en-US" altLang="zh-TW" b="1" dirty="0" smtClean="0"/>
              <a:t> interface from the filter graph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IGraphBuilder</a:t>
            </a:r>
            <a:r>
              <a:rPr lang="en-US" altLang="zh-TW" dirty="0" smtClean="0"/>
              <a:t> 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pBuilder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hr = (*</a:t>
            </a:r>
            <a:r>
              <a:rPr lang="en-US" altLang="zh-TW" dirty="0" err="1" smtClean="0"/>
              <a:t>ppFG</a:t>
            </a:r>
            <a:r>
              <a:rPr lang="en-US" altLang="zh-TW" dirty="0" smtClean="0"/>
              <a:t>)-&gt;</a:t>
            </a:r>
            <a:r>
              <a:rPr lang="en-US" altLang="zh-TW" dirty="0" err="1" smtClean="0"/>
              <a:t>QueryInterface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IID_IGraphBuilder</a:t>
            </a:r>
            <a:r>
              <a:rPr lang="en-US" altLang="zh-TW" dirty="0" smtClean="0"/>
              <a:t>, (void **)&amp;</a:t>
            </a:r>
            <a:r>
              <a:rPr lang="en-US" altLang="zh-TW" dirty="0" err="1" smtClean="0"/>
              <a:t>pBuilder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if(FAILED(hr</a:t>
            </a:r>
            <a:r>
              <a:rPr lang="en-US" altLang="zh-TW" dirty="0" smtClean="0"/>
              <a:t>))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 return hr;</a:t>
            </a:r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r>
              <a:rPr lang="en-US" altLang="zh-TW" b="1" dirty="0" smtClean="0"/>
              <a:t>// </a:t>
            </a:r>
            <a:r>
              <a:rPr lang="en-US" altLang="zh-TW" b="1" dirty="0" smtClean="0"/>
              <a:t>Step 4: Get a </a:t>
            </a:r>
            <a:r>
              <a:rPr lang="en-US" altLang="zh-TW" b="1" dirty="0" err="1" smtClean="0"/>
              <a:t>PushSourceBitmap</a:t>
            </a:r>
            <a:r>
              <a:rPr lang="en-US" altLang="zh-TW" b="1" dirty="0" smtClean="0"/>
              <a:t> Source Filter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CComPtr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IBaseFilter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pSource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AddFilterByCLSID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pBuilder,CLSID_PushSourceBitmap,L"My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Filter",&amp;</a:t>
            </a:r>
            <a:r>
              <a:rPr lang="en-US" altLang="zh-TW" dirty="0" err="1" smtClean="0"/>
              <a:t>pSource</a:t>
            </a:r>
            <a:r>
              <a:rPr lang="en-US" altLang="zh-TW" dirty="0" smtClean="0"/>
              <a:t>);</a:t>
            </a:r>
            <a:endParaRPr lang="en-US" altLang="zh-TW" dirty="0" smtClean="0"/>
          </a:p>
          <a:p>
            <a:r>
              <a:rPr lang="en-US" altLang="zh-TW" dirty="0" smtClean="0"/>
              <a:t>    if(FAILED(hr</a:t>
            </a:r>
            <a:r>
              <a:rPr lang="en-US" altLang="zh-TW" dirty="0" smtClean="0"/>
              <a:t>))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 return hr;</a:t>
            </a:r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85728"/>
            <a:ext cx="6500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關鍵</a:t>
            </a:r>
            <a:r>
              <a:rPr lang="zh-TW" altLang="en-US" dirty="0" smtClean="0"/>
              <a:t>片段 </a:t>
            </a:r>
            <a:r>
              <a:rPr lang="en-US" altLang="zh-TW" dirty="0" smtClean="0"/>
              <a:t>1:  </a:t>
            </a:r>
            <a:r>
              <a:rPr lang="zh-TW" altLang="en-US" dirty="0" smtClean="0"/>
              <a:t>建立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包含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Filter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71546"/>
            <a:ext cx="8929718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// Step 4: </a:t>
            </a:r>
            <a:r>
              <a:rPr lang="zh-TW" altLang="en-US" b="1" dirty="0" smtClean="0"/>
              <a:t>取得</a:t>
            </a:r>
            <a:r>
              <a:rPr lang="en-US" altLang="zh-TW" b="1" dirty="0" smtClean="0"/>
              <a:t>video Render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CComPtr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IBaseFilter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m_pVR</a:t>
            </a:r>
            <a:r>
              <a:rPr lang="en-US" altLang="zh-TW" dirty="0" smtClean="0"/>
              <a:t>; // Default Video Render</a:t>
            </a:r>
          </a:p>
          <a:p>
            <a:r>
              <a:rPr lang="en-US" altLang="zh-TW" dirty="0" smtClean="0"/>
              <a:t>	hr =</a:t>
            </a:r>
            <a:r>
              <a:rPr lang="en-US" altLang="zh-TW" dirty="0" err="1" smtClean="0"/>
              <a:t>AddFilterByCLSID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CLSID_VideoRenderer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L"Video</a:t>
            </a:r>
            <a:r>
              <a:rPr lang="en-US" altLang="zh-TW" dirty="0" smtClean="0"/>
              <a:t> Render", &amp;</a:t>
            </a:r>
            <a:r>
              <a:rPr lang="en-US" altLang="zh-TW" dirty="0" err="1" smtClean="0"/>
              <a:t>m_pVR</a:t>
            </a:r>
            <a:r>
              <a:rPr lang="en-US" altLang="zh-TW" dirty="0" smtClean="0"/>
              <a:t>); </a:t>
            </a:r>
          </a:p>
          <a:p>
            <a:r>
              <a:rPr lang="en-US" altLang="zh-TW" dirty="0" smtClean="0"/>
              <a:t>	if(FAILED(hr))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 return hr;</a:t>
            </a:r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r>
              <a:rPr lang="en-US" altLang="zh-TW" b="1" dirty="0" smtClean="0"/>
              <a:t>// </a:t>
            </a:r>
            <a:r>
              <a:rPr lang="en-US" altLang="zh-TW" b="1" dirty="0" smtClean="0"/>
              <a:t>Step 5: </a:t>
            </a:r>
            <a:r>
              <a:rPr lang="zh-TW" altLang="en-US" b="1" dirty="0" smtClean="0"/>
              <a:t>利用</a:t>
            </a:r>
            <a:r>
              <a:rPr lang="en-US" altLang="zh-TW" b="1" dirty="0" smtClean="0"/>
              <a:t>intelligent connection </a:t>
            </a:r>
            <a:r>
              <a:rPr lang="zh-TW" altLang="en-US" b="1" dirty="0" smtClean="0"/>
              <a:t>的方式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直接把影像輸出到</a:t>
            </a:r>
            <a:r>
              <a:rPr lang="en-US" altLang="zh-TW" b="1" dirty="0" err="1" smtClean="0"/>
              <a:t>VideoRender</a:t>
            </a:r>
            <a:r>
              <a:rPr lang="en-US" altLang="zh-TW" b="1" dirty="0" smtClean="0"/>
              <a:t> Filter 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// </a:t>
            </a:r>
            <a:r>
              <a:rPr lang="zh-TW" altLang="en-US" dirty="0" smtClean="0"/>
              <a:t>連接</a:t>
            </a:r>
            <a:r>
              <a:rPr lang="en-US" altLang="zh-TW" dirty="0" err="1" smtClean="0"/>
              <a:t>ffDShow</a:t>
            </a:r>
            <a:r>
              <a:rPr lang="en-US" altLang="zh-TW" dirty="0" smtClean="0"/>
              <a:t>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Video Render</a:t>
            </a:r>
          </a:p>
          <a:p>
            <a:r>
              <a:rPr lang="en-US" altLang="zh-TW" dirty="0" smtClean="0"/>
              <a:t>	hr =</a:t>
            </a:r>
            <a:r>
              <a:rPr lang="en-US" altLang="zh-TW" dirty="0" err="1" smtClean="0"/>
              <a:t>ConnectFilters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pBuilder,GetOutPin</a:t>
            </a:r>
            <a:r>
              <a:rPr lang="en-US" altLang="zh-TW" dirty="0" smtClean="0"/>
              <a:t>(pSource,0),</a:t>
            </a:r>
            <a:r>
              <a:rPr lang="en-US" altLang="zh-TW" dirty="0" err="1" smtClean="0"/>
              <a:t>m_pVR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 if(FAILED(hr))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 return hr;</a:t>
            </a:r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b="1" dirty="0" smtClean="0"/>
              <a:t>// Step 6: </a:t>
            </a:r>
            <a:r>
              <a:rPr lang="zh-TW" altLang="en-US" b="1" dirty="0" smtClean="0"/>
              <a:t>呼叫</a:t>
            </a:r>
            <a:r>
              <a:rPr lang="en-US" altLang="zh-TW" b="1" dirty="0" err="1" smtClean="0"/>
              <a:t>pControl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執行整個</a:t>
            </a:r>
            <a:r>
              <a:rPr lang="en-US" altLang="zh-TW" b="1" dirty="0" smtClean="0"/>
              <a:t>Filter</a:t>
            </a:r>
          </a:p>
          <a:p>
            <a:r>
              <a:rPr lang="en-US" altLang="zh-TW" dirty="0" smtClean="0"/>
              <a:t>	hr =</a:t>
            </a:r>
            <a:r>
              <a:rPr lang="en-US" altLang="zh-TW" dirty="0" err="1" smtClean="0"/>
              <a:t>PlayFileWait</a:t>
            </a:r>
            <a:r>
              <a:rPr lang="en-US" altLang="zh-TW" dirty="0" smtClean="0"/>
              <a:t>((*</a:t>
            </a:r>
            <a:r>
              <a:rPr lang="en-US" altLang="zh-TW" dirty="0" err="1" smtClean="0"/>
              <a:t>ppFG</a:t>
            </a:r>
            <a:r>
              <a:rPr lang="en-US" altLang="zh-TW" dirty="0" smtClean="0"/>
              <a:t>));</a:t>
            </a:r>
          </a:p>
          <a:p>
            <a:r>
              <a:rPr lang="en-US" altLang="zh-TW" dirty="0" smtClean="0"/>
              <a:t>	 if(FAILED(hr))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 return hr;</a:t>
            </a:r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r>
              <a:rPr lang="en-US" altLang="zh-TW" b="1" dirty="0" smtClean="0"/>
              <a:t>// </a:t>
            </a:r>
            <a:r>
              <a:rPr lang="en-US" altLang="zh-TW" b="1" dirty="0" smtClean="0"/>
              <a:t>Release interface and return </a:t>
            </a:r>
          </a:p>
          <a:p>
            <a:r>
              <a:rPr lang="en-US" altLang="zh-TW" dirty="0" smtClean="0"/>
              <a:t>                  </a:t>
            </a:r>
            <a:r>
              <a:rPr lang="en-US" altLang="zh-TW" dirty="0" err="1" smtClean="0"/>
              <a:t>pBuilder</a:t>
            </a:r>
            <a:r>
              <a:rPr lang="en-US" altLang="zh-TW" dirty="0" smtClean="0"/>
              <a:t>-&gt;Release();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CoUninitialize</a:t>
            </a:r>
            <a:r>
              <a:rPr lang="en-US" altLang="zh-TW" dirty="0" smtClean="0"/>
              <a:t>();// </a:t>
            </a:r>
            <a:r>
              <a:rPr lang="en-US" altLang="zh-TW" dirty="0" err="1" smtClean="0"/>
              <a:t>Uninitialize</a:t>
            </a:r>
            <a:r>
              <a:rPr lang="en-US" altLang="zh-TW" dirty="0" smtClean="0"/>
              <a:t> COM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14290"/>
            <a:ext cx="5643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關鍵片段 </a:t>
            </a:r>
            <a:r>
              <a:rPr lang="en-US" altLang="zh-TW" dirty="0" smtClean="0"/>
              <a:t>2:  </a:t>
            </a:r>
            <a:r>
              <a:rPr lang="zh-TW" altLang="en-US" dirty="0" smtClean="0"/>
              <a:t>建立 </a:t>
            </a:r>
            <a:r>
              <a:rPr lang="en-US" altLang="zh-TW" dirty="0" err="1" smtClean="0"/>
              <a:t>VideoRender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並且把他們連起來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 of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Demo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如何註冊 一個 </a:t>
            </a:r>
            <a:r>
              <a:rPr lang="en-US" altLang="zh-TW" b="1" dirty="0" smtClean="0"/>
              <a:t>Filter in code</a:t>
            </a:r>
            <a:br>
              <a:rPr lang="en-US" altLang="zh-TW" b="1" dirty="0" smtClean="0"/>
            </a:br>
            <a:r>
              <a:rPr lang="en-US" altLang="zh-TW" b="1" dirty="0" smtClean="0"/>
              <a:t>(Registering DirectShow Filter)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為一個 </a:t>
            </a:r>
            <a:r>
              <a:rPr lang="en-US" altLang="zh-TW" dirty="0" smtClean="0"/>
              <a:t>COM Server,  </a:t>
            </a:r>
          </a:p>
          <a:p>
            <a:pPr lvl="1"/>
            <a:r>
              <a:rPr lang="zh-TW" altLang="en-US" dirty="0" smtClean="0"/>
              <a:t>可以讓使得你的應用程式呼叫 </a:t>
            </a:r>
            <a:r>
              <a:rPr lang="en-US" altLang="zh-TW" dirty="0" err="1" smtClean="0"/>
              <a:t>CoCreateInstance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可以建立你的 </a:t>
            </a:r>
            <a:r>
              <a:rPr lang="en-US" altLang="zh-TW" dirty="0" smtClean="0"/>
              <a:t>Filter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Registry 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你的 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應該長成這樣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97209" y="6488668"/>
            <a:ext cx="794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ms-help://MS.PSDKSVR2003R2.1033/</a:t>
            </a:r>
            <a:r>
              <a:rPr lang="en-US" altLang="zh-TW" dirty="0" err="1" smtClean="0"/>
              <a:t>directshow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htm</a:t>
            </a:r>
            <a:r>
              <a:rPr lang="en-US" altLang="zh-TW" dirty="0" smtClean="0"/>
              <a:t>/layoutoftheregistrykeys.htm</a:t>
            </a:r>
            <a:endParaRPr lang="zh-TW" altLang="en-US" dirty="0"/>
          </a:p>
        </p:txBody>
      </p:sp>
      <p:pic>
        <p:nvPicPr>
          <p:cNvPr id="5" name="圖片 4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4214818"/>
            <a:ext cx="6479847" cy="1801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編譯 </a:t>
            </a:r>
            <a:r>
              <a:rPr lang="en-US" altLang="zh-TW" dirty="0" err="1" smtClean="0"/>
              <a:t>PushSource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IDE </a:t>
            </a:r>
            <a:r>
              <a:rPr lang="zh-TW" altLang="en-US" dirty="0" smtClean="0"/>
              <a:t>建構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請先到 下載 </a:t>
            </a:r>
            <a:r>
              <a:rPr lang="en-US" altLang="zh-TW" dirty="0" smtClean="0"/>
              <a:t>VC2005 </a:t>
            </a:r>
            <a:r>
              <a:rPr lang="zh-TW" altLang="en-US" dirty="0" smtClean="0"/>
              <a:t>專案檔 </a:t>
            </a:r>
            <a:r>
              <a:rPr lang="en-US" altLang="zh-TW" dirty="0" smtClean="0">
                <a:hlinkClick r:id="rId2"/>
              </a:rPr>
              <a:t>http://tmhare.mvps.org/downloads/DShowVs7Proj.zip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(local </a:t>
            </a:r>
            <a:r>
              <a:rPr lang="zh-TW" altLang="en-US" sz="2000" dirty="0" smtClean="0"/>
              <a:t>放在 </a:t>
            </a:r>
            <a:r>
              <a:rPr lang="en-US" altLang="zh-TW" sz="2000" dirty="0" smtClean="0"/>
              <a:t>Resource </a:t>
            </a:r>
            <a:r>
              <a:rPr lang="en-US" altLang="zh-TW" sz="2000" dirty="0" err="1" smtClean="0"/>
              <a:t>direcotry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 smtClean="0"/>
          </a:p>
          <a:p>
            <a:r>
              <a:rPr lang="zh-TW" altLang="en-US" dirty="0" smtClean="0"/>
              <a:t>解開</a:t>
            </a:r>
            <a:r>
              <a:rPr lang="en-US" altLang="zh-TW" dirty="0" smtClean="0"/>
              <a:t>, </a:t>
            </a:r>
            <a:r>
              <a:rPr lang="zh-TW" altLang="en-US" dirty="0" smtClean="0"/>
              <a:t>放進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目錄中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4810" y="3143248"/>
            <a:ext cx="3214710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DShowVs7Proj.zip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路徑設定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Include</a:t>
            </a:r>
          </a:p>
          <a:p>
            <a:pPr lvl="1"/>
            <a:r>
              <a:rPr lang="en-US" altLang="zh-TW" dirty="0" smtClean="0"/>
              <a:t>..\..\</a:t>
            </a:r>
            <a:r>
              <a:rPr lang="en-US" altLang="zh-TW" dirty="0" err="1" smtClean="0"/>
              <a:t>BaseClasses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F:\Program Files\Microsoft Platform SDK for Windows Server 2003 R2\Include</a:t>
            </a:r>
          </a:p>
          <a:p>
            <a:pPr lvl="1"/>
            <a:r>
              <a:rPr lang="en-US" altLang="zh-TW" dirty="0" smtClean="0"/>
              <a:t>H:\Program Files\Microsoft DirectX SDK (February 2007)\Include</a:t>
            </a:r>
          </a:p>
          <a:p>
            <a:pPr lvl="1"/>
            <a:r>
              <a:rPr lang="en-US" altLang="zh-TW" dirty="0" smtClean="0"/>
              <a:t>F:\Program Files\Microsoft Platform SDK for Windows Server 2003 R2\Samples\Multimedia\DirectShow\</a:t>
            </a:r>
            <a:r>
              <a:rPr lang="en-US" altLang="zh-TW" dirty="0" err="1" smtClean="0"/>
              <a:t>BaseClasses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F:\Program Files\Microsoft Platform SDK for Windows Server 2003 R2\Samples\Multimedia\DirectShow\Filters\</a:t>
            </a:r>
            <a:r>
              <a:rPr lang="en-US" altLang="zh-TW" dirty="0" err="1" smtClean="0"/>
              <a:t>Async</a:t>
            </a:r>
            <a:r>
              <a:rPr lang="en-US" altLang="zh-TW" dirty="0" smtClean="0"/>
              <a:t>\Include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643702" y="1071546"/>
            <a:ext cx="2214578" cy="457200"/>
            <a:chOff x="4572000" y="6400800"/>
            <a:chExt cx="2214578" cy="457200"/>
          </a:xfrm>
        </p:grpSpPr>
        <p:pic>
          <p:nvPicPr>
            <p:cNvPr id="11" name="Picture 2" descr="D:\Work\_SlidesMaterial\小圖案\note.gif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12" name="矩形 11"/>
            <p:cNvSpPr/>
            <p:nvPr/>
          </p:nvSpPr>
          <p:spPr>
            <a:xfrm>
              <a:off x="5000628" y="6500810"/>
              <a:ext cx="178595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直接複製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23320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..\..\</a:t>
            </a:r>
            <a:r>
              <a:rPr lang="en-US" altLang="zh-TW" dirty="0" err="1" smtClean="0"/>
              <a:t>baseclasses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debug_unicode</a:t>
            </a:r>
            <a:endParaRPr lang="en-US" altLang="zh-TW" dirty="0" smtClean="0"/>
          </a:p>
          <a:p>
            <a:r>
              <a:rPr lang="en-US" altLang="zh-TW" dirty="0" smtClean="0"/>
              <a:t>F:\Program Files\Microsoft Platform SDK for Windows Server 2003 R2\Lib</a:t>
            </a:r>
          </a:p>
          <a:p>
            <a:r>
              <a:rPr lang="en-US" altLang="zh-TW" dirty="0" smtClean="0"/>
              <a:t>F:\Program Files\Microsoft Platform SDK for Windows Server 2003 R2\Samples\Multimedia\DirectShow\Filters\</a:t>
            </a:r>
            <a:r>
              <a:rPr lang="en-US" altLang="zh-TW" dirty="0" err="1" smtClean="0"/>
              <a:t>Async</a:t>
            </a:r>
            <a:r>
              <a:rPr lang="en-US" altLang="zh-TW" dirty="0" smtClean="0"/>
              <a:t>\Base\XP32_DEBUG</a:t>
            </a:r>
          </a:p>
          <a:p>
            <a:r>
              <a:rPr lang="en-US" altLang="zh-TW" dirty="0" smtClean="0"/>
              <a:t>F:\Program Files\Microsoft Platform SDK for Windows Server 2003 R2\Samples\Multimedia\DirectShow\</a:t>
            </a:r>
            <a:r>
              <a:rPr lang="en-US" altLang="zh-TW" dirty="0" err="1" smtClean="0"/>
              <a:t>BaseClasses</a:t>
            </a:r>
            <a:r>
              <a:rPr lang="en-US" altLang="zh-TW" dirty="0" smtClean="0"/>
              <a:t>\XP32_DEBUG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215074" y="1357298"/>
            <a:ext cx="2214578" cy="457200"/>
            <a:chOff x="4572000" y="6400800"/>
            <a:chExt cx="2214578" cy="457200"/>
          </a:xfrm>
        </p:grpSpPr>
        <p:pic>
          <p:nvPicPr>
            <p:cNvPr id="8" name="Picture 2" descr="D:\Work\_SlidesMaterial\小圖案\note.gif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9" name="矩形 8"/>
            <p:cNvSpPr/>
            <p:nvPr/>
          </p:nvSpPr>
          <p:spPr>
            <a:xfrm>
              <a:off x="5000628" y="6500810"/>
              <a:ext cx="178595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直接複製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 Dependencies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strmbasd.lib msvcrtd.lib winmm.lib odbc32.lib odbccp32.lib Quartz.lib strmiids.lib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72264" y="1071546"/>
            <a:ext cx="2214578" cy="457200"/>
            <a:chOff x="4572000" y="6400800"/>
            <a:chExt cx="2214578" cy="457200"/>
          </a:xfrm>
        </p:grpSpPr>
        <p:pic>
          <p:nvPicPr>
            <p:cNvPr id="5" name="Picture 2" descr="D:\Work\_SlidesMaterial\小圖案\note.gif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5000628" y="6500810"/>
              <a:ext cx="178595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直接複製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如果使用 </a:t>
            </a:r>
            <a:r>
              <a:rPr lang="en-US" altLang="zh-TW" dirty="0" err="1" smtClean="0"/>
              <a:t>nmake</a:t>
            </a:r>
            <a:r>
              <a:rPr lang="en-US" altLang="zh-TW" dirty="0" smtClean="0"/>
              <a:t> </a:t>
            </a:r>
            <a:r>
              <a:rPr lang="zh-TW" altLang="en-US" dirty="0" smtClean="0"/>
              <a:t>建立 的 </a:t>
            </a:r>
            <a:r>
              <a:rPr lang="en-US" altLang="zh-TW" dirty="0" err="1" smtClean="0"/>
              <a:t>BaseClass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IDE </a:t>
            </a:r>
            <a:r>
              <a:rPr lang="zh-TW" altLang="en-US" dirty="0" smtClean="0"/>
              <a:t>建立 </a:t>
            </a:r>
            <a:r>
              <a:rPr lang="en-US" altLang="zh-TW" dirty="0" err="1" smtClean="0"/>
              <a:t>PushSource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請不要使用 </a:t>
            </a:r>
            <a:r>
              <a:rPr lang="en-US" altLang="zh-TW" dirty="0" smtClean="0"/>
              <a:t>Unicode </a:t>
            </a:r>
            <a:r>
              <a:rPr lang="zh-TW" altLang="en-US" dirty="0" smtClean="0"/>
              <a:t>字元</a:t>
            </a:r>
            <a:endParaRPr lang="zh-TW" altLang="en-US" dirty="0"/>
          </a:p>
        </p:txBody>
      </p:sp>
      <p:pic>
        <p:nvPicPr>
          <p:cNvPr id="4" name="圖片 3" descr="sn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143248"/>
            <a:ext cx="7153275" cy="3248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469</Words>
  <PresentationFormat>如螢幕大小 (4:3)</PresentationFormat>
  <Paragraphs>120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投影片 1</vt:lpstr>
      <vt:lpstr>Register or unregister a filter  (e.g. ball.ax)</vt:lpstr>
      <vt:lpstr>如何註冊 一個 Filter in code (Registering DirectShow Filter)</vt:lpstr>
      <vt:lpstr>編譯 PushSource</vt:lpstr>
      <vt:lpstr>使用 IDE 建構 PushSource Filter</vt:lpstr>
      <vt:lpstr> 路徑設定</vt:lpstr>
      <vt:lpstr>Library Path</vt:lpstr>
      <vt:lpstr>Library Dependencies</vt:lpstr>
      <vt:lpstr>編譯注意事項</vt:lpstr>
      <vt:lpstr>編譯注意事項</vt:lpstr>
      <vt:lpstr>註冊 PushSource Filter 為 COM Server</vt:lpstr>
      <vt:lpstr>用 GraphEdit.exe  檢查是否安裝成功</vt:lpstr>
      <vt:lpstr>投影片 13</vt:lpstr>
      <vt:lpstr>建立 Filter Graph 測試看看</vt:lpstr>
      <vt:lpstr>放入 Sample.bmp 圖</vt:lpstr>
      <vt:lpstr>拉進 Video Renderer</vt:lpstr>
      <vt:lpstr>多張影像檔連播</vt:lpstr>
      <vt:lpstr>投影片 18</vt:lpstr>
      <vt:lpstr>PushSource Desktop Filter</vt:lpstr>
      <vt:lpstr>投影片 20</vt:lpstr>
      <vt:lpstr>直接寫程式  使用 PushSource Filter</vt:lpstr>
      <vt:lpstr>用 IDE 建立一個 簡單的 Dialog Based 專案</vt:lpstr>
      <vt:lpstr>IDE 專案設定</vt:lpstr>
      <vt:lpstr>投影片 24</vt:lpstr>
      <vt:lpstr>投影片 25</vt:lpstr>
      <vt:lpstr>投影片 26</vt:lpstr>
      <vt:lpstr>投影片 27</vt:lpstr>
      <vt:lpstr>End of PushSource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Jing</cp:lastModifiedBy>
  <cp:revision>37</cp:revision>
  <dcterms:modified xsi:type="dcterms:W3CDTF">2007-06-13T06:52:57Z</dcterms:modified>
</cp:coreProperties>
</file>