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2007/9/14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ec_userabort.htm" TargetMode="External"/><Relationship Id="rId2" Type="http://schemas.openxmlformats.org/officeDocument/2006/relationships/hyperlink" Target="ms-help://MS.PSDKSVR2003R2.1033/directshow/htm/ec_complet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ec_errorabort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mediaeventinterface.htm" TargetMode="External"/><Relationship Id="rId7" Type="http://schemas.openxmlformats.org/officeDocument/2006/relationships/hyperlink" Target="ms-help://MS.PSDKSVR2003R2.1033/directshow/htm/ec_end_of_segment.htm" TargetMode="External"/><Relationship Id="rId2" Type="http://schemas.openxmlformats.org/officeDocument/2006/relationships/hyperlink" Target="ms-help://MS.PSDKSVR2003R2.1033/directshow/htm/imediaeventsinkinterfac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ms-help://MS.PSDKSVR2003R2.1033/directshow/htm/imediaeventsinknotify.htm" TargetMode="External"/><Relationship Id="rId4" Type="http://schemas.openxmlformats.org/officeDocument/2006/relationships/hyperlink" Target="ms-help://MS.PSDKSVR2003R2.1033/directshow/htm/imediaeventexinterface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s-help://MS.PSDKSVR2003R2.1033/directshow/htm/imediaeventgeteven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ec_repaint.htm" TargetMode="External"/><Relationship Id="rId2" Type="http://schemas.openxmlformats.org/officeDocument/2006/relationships/hyperlink" Target="ms-help://MS.PSDKSVR2003R2.1033/directshow/htm/imediaeventcanceldefaulthandlin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mediaeventrestoredefaulthandling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Event Notification in DirectShow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井民全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 Signal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策略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 </a:t>
            </a:r>
            <a:r>
              <a:rPr lang="en-US" altLang="zh-TW" dirty="0" smtClean="0"/>
              <a:t>Event Handle, </a:t>
            </a:r>
            <a:r>
              <a:rPr lang="zh-TW" altLang="en-US" dirty="0" smtClean="0"/>
              <a:t>並且等待 </a:t>
            </a:r>
            <a:r>
              <a:rPr lang="en-US" altLang="zh-TW" dirty="0" smtClean="0"/>
              <a:t>event signal</a:t>
            </a:r>
          </a:p>
          <a:p>
            <a:pPr lvl="1"/>
            <a:r>
              <a:rPr lang="zh-TW" altLang="en-US" dirty="0" smtClean="0"/>
              <a:t>當  </a:t>
            </a:r>
            <a:r>
              <a:rPr lang="en-US" altLang="zh-TW" dirty="0" smtClean="0"/>
              <a:t>signal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呼叫 </a:t>
            </a:r>
            <a:r>
              <a:rPr lang="en-US" altLang="zh-TW" dirty="0" err="1" smtClean="0"/>
              <a:t>GetEvent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取出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20" y="3357562"/>
            <a:ext cx="876829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HANDLE </a:t>
            </a:r>
            <a:r>
              <a:rPr lang="en-US" dirty="0" err="1" smtClean="0"/>
              <a:t>hEvent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long </a:t>
            </a:r>
            <a:r>
              <a:rPr lang="en-US" dirty="0" err="1" smtClean="0">
                <a:solidFill>
                  <a:srgbClr val="00B050"/>
                </a:solidFill>
              </a:rPr>
              <a:t>evCode</a:t>
            </a:r>
            <a:r>
              <a:rPr lang="en-US" dirty="0" smtClean="0">
                <a:solidFill>
                  <a:srgbClr val="00B050"/>
                </a:solidFill>
              </a:rPr>
              <a:t>, param1, param2; </a:t>
            </a:r>
            <a:r>
              <a:rPr lang="en-US" dirty="0" smtClean="0"/>
              <a:t>BOOLEAN </a:t>
            </a:r>
            <a:r>
              <a:rPr lang="en-US" dirty="0" err="1" smtClean="0"/>
              <a:t>bDone</a:t>
            </a:r>
            <a:r>
              <a:rPr lang="en-US" dirty="0" smtClean="0"/>
              <a:t> = FALSE;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HRESULT hr = S_OK;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hr = </a:t>
            </a:r>
            <a:r>
              <a:rPr lang="en-US" dirty="0" err="1" smtClean="0"/>
              <a:t>pEvent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GetEventHandle</a:t>
            </a:r>
            <a:r>
              <a:rPr lang="en-US" dirty="0" smtClean="0"/>
              <a:t>((OAEVENT*)&amp;</a:t>
            </a:r>
            <a:r>
              <a:rPr lang="en-US" dirty="0" err="1" smtClean="0"/>
              <a:t>hEvent</a:t>
            </a:r>
            <a:r>
              <a:rPr lang="en-US" dirty="0" smtClean="0"/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while(!</a:t>
            </a:r>
            <a:r>
              <a:rPr lang="en-US" dirty="0" err="1" smtClean="0"/>
              <a:t>bDone</a:t>
            </a:r>
            <a:r>
              <a:rPr lang="en-US" dirty="0" smtClean="0"/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if (WAIT_OBJECT_0 == </a:t>
            </a:r>
            <a:r>
              <a:rPr lang="en-US" dirty="0" err="1" smtClean="0">
                <a:solidFill>
                  <a:srgbClr val="FF0000"/>
                </a:solidFill>
              </a:rPr>
              <a:t>WaitForSingleObject</a:t>
            </a:r>
            <a:r>
              <a:rPr lang="en-US" dirty="0" smtClean="0"/>
              <a:t>(</a:t>
            </a:r>
            <a:r>
              <a:rPr lang="en-US" dirty="0" err="1" smtClean="0"/>
              <a:t>hEvent</a:t>
            </a:r>
            <a:r>
              <a:rPr lang="en-US" dirty="0" smtClean="0"/>
              <a:t>, 100))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while (hr = </a:t>
            </a:r>
            <a:r>
              <a:rPr lang="en-US" dirty="0" err="1" smtClean="0"/>
              <a:t>pEvent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GetEvent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&amp;</a:t>
            </a:r>
            <a:r>
              <a:rPr lang="en-US" dirty="0" err="1" smtClean="0"/>
              <a:t>evCode</a:t>
            </a:r>
            <a:r>
              <a:rPr lang="en-US" dirty="0" smtClean="0"/>
              <a:t>, &amp;param1, &amp;param2, 0), SUCCEEDED(hr))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    </a:t>
            </a:r>
            <a:r>
              <a:rPr lang="en-US" dirty="0" err="1" smtClean="0"/>
              <a:t>printf</a:t>
            </a:r>
            <a:r>
              <a:rPr lang="en-US" dirty="0" smtClean="0"/>
              <a:t>("Event code: %#04x\n </a:t>
            </a:r>
            <a:r>
              <a:rPr lang="en-US" dirty="0" err="1" smtClean="0"/>
              <a:t>Params</a:t>
            </a:r>
            <a:r>
              <a:rPr lang="en-US" dirty="0" smtClean="0"/>
              <a:t>: %d, %d\n", </a:t>
            </a:r>
            <a:r>
              <a:rPr lang="en-US" dirty="0" err="1" smtClean="0"/>
              <a:t>evCode</a:t>
            </a:r>
            <a:r>
              <a:rPr lang="en-US" dirty="0" smtClean="0"/>
              <a:t>, param1, param2);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    </a:t>
            </a:r>
            <a:r>
              <a:rPr lang="en-US" dirty="0" err="1" smtClean="0"/>
              <a:t>pEvent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FreeEventParams</a:t>
            </a:r>
            <a:r>
              <a:rPr lang="en-US" dirty="0" smtClean="0"/>
              <a:t>(</a:t>
            </a:r>
            <a:r>
              <a:rPr lang="en-US" dirty="0" err="1" smtClean="0"/>
              <a:t>evCode</a:t>
            </a:r>
            <a:r>
              <a:rPr lang="en-US" dirty="0" smtClean="0"/>
              <a:t>, param1, param2);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    </a:t>
            </a:r>
            <a:r>
              <a:rPr lang="en-US" dirty="0" err="1" smtClean="0"/>
              <a:t>bDone</a:t>
            </a:r>
            <a:r>
              <a:rPr lang="en-US" dirty="0" smtClean="0"/>
              <a:t> = (EC_COMPLETE == </a:t>
            </a:r>
            <a:r>
              <a:rPr lang="en-US" dirty="0" err="1" smtClean="0"/>
              <a:t>evCode</a:t>
            </a:r>
            <a:r>
              <a:rPr lang="en-US" dirty="0" smtClean="0"/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一個實際的例子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下面的事件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 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會有興趣</a:t>
            </a:r>
            <a:endParaRPr lang="en-US" altLang="zh-TW" dirty="0" smtClean="0"/>
          </a:p>
          <a:p>
            <a:pPr lvl="1"/>
            <a:r>
              <a:rPr lang="en-US" dirty="0" smtClean="0">
                <a:hlinkClick r:id="rId2" action="ppaction://hlinkfile"/>
              </a:rPr>
              <a:t>EC_COMPLETE</a:t>
            </a:r>
            <a:r>
              <a:rPr lang="en-US" dirty="0" smtClean="0"/>
              <a:t>: playback has completed normally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EC_USERABORT</a:t>
            </a:r>
            <a:r>
              <a:rPr lang="en-US" dirty="0" smtClean="0"/>
              <a:t>: </a:t>
            </a:r>
            <a:r>
              <a:rPr lang="zh-TW" altLang="en-US" dirty="0" smtClean="0"/>
              <a:t>如果 </a:t>
            </a:r>
            <a:r>
              <a:rPr lang="en-US" altLang="zh-TW" dirty="0" smtClean="0"/>
              <a:t>user </a:t>
            </a:r>
            <a:r>
              <a:rPr lang="zh-TW" altLang="en-US" dirty="0" smtClean="0"/>
              <a:t>把 </a:t>
            </a:r>
            <a:r>
              <a:rPr lang="en-US" altLang="zh-TW" dirty="0" smtClean="0"/>
              <a:t>render window </a:t>
            </a:r>
            <a:r>
              <a:rPr lang="zh-TW" altLang="en-US" dirty="0" smtClean="0"/>
              <a:t>關掉</a:t>
            </a:r>
            <a:endParaRPr lang="en-US" altLang="zh-TW" dirty="0" smtClean="0"/>
          </a:p>
          <a:p>
            <a:pPr lvl="1"/>
            <a:r>
              <a:rPr lang="en-US" dirty="0" smtClean="0">
                <a:hlinkClick r:id="rId4" action="ppaction://hlinkfile"/>
              </a:rPr>
              <a:t>EC_ERRORABORT</a:t>
            </a:r>
            <a:r>
              <a:rPr lang="en-US" dirty="0" smtClean="0"/>
              <a:t>: </a:t>
            </a:r>
            <a:r>
              <a:rPr lang="zh-TW" altLang="en-US" dirty="0" smtClean="0"/>
              <a:t>因為錯誤導致播放停止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7224" y="1500174"/>
            <a:ext cx="59549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#define WM_GRAPHNOTIFY WM_APP + 1 // Private message.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7224" y="2714620"/>
            <a:ext cx="7151510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</a:rPr>
              <a:t>在 </a:t>
            </a:r>
            <a:r>
              <a:rPr lang="en-US" altLang="zh-TW" dirty="0" smtClean="0">
                <a:solidFill>
                  <a:srgbClr val="0070C0"/>
                </a:solidFill>
              </a:rPr>
              <a:t>Graph </a:t>
            </a:r>
            <a:r>
              <a:rPr lang="zh-TW" altLang="en-US" dirty="0" smtClean="0">
                <a:solidFill>
                  <a:srgbClr val="0070C0"/>
                </a:solidFill>
              </a:rPr>
              <a:t>執行前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先設定 </a:t>
            </a:r>
            <a:r>
              <a:rPr lang="en-US" altLang="zh-TW" dirty="0" smtClean="0">
                <a:solidFill>
                  <a:srgbClr val="0070C0"/>
                </a:solidFill>
              </a:rPr>
              <a:t>Event </a:t>
            </a:r>
            <a:r>
              <a:rPr lang="zh-TW" altLang="en-US" dirty="0" smtClean="0">
                <a:solidFill>
                  <a:srgbClr val="0070C0"/>
                </a:solidFill>
              </a:rPr>
              <a:t>傳遞對象</a:t>
            </a:r>
            <a:endParaRPr lang="en-US" dirty="0" smtClean="0">
              <a:solidFill>
                <a:srgbClr val="0070C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IMediaEventEx</a:t>
            </a:r>
            <a:r>
              <a:rPr lang="en-US" dirty="0" smtClean="0"/>
              <a:t> *</a:t>
            </a:r>
            <a:r>
              <a:rPr lang="en-US" dirty="0" err="1" smtClean="0"/>
              <a:t>g_pEvent</a:t>
            </a:r>
            <a:r>
              <a:rPr lang="en-US" dirty="0" smtClean="0"/>
              <a:t> = NULL;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g_pGraph</a:t>
            </a:r>
            <a:r>
              <a:rPr lang="en-US" dirty="0" smtClean="0"/>
              <a:t>-&gt;</a:t>
            </a:r>
            <a:r>
              <a:rPr lang="en-US" dirty="0" err="1" smtClean="0"/>
              <a:t>QueryInterface</a:t>
            </a:r>
            <a:r>
              <a:rPr lang="en-US" dirty="0" smtClean="0"/>
              <a:t>(</a:t>
            </a:r>
            <a:r>
              <a:rPr lang="en-US" dirty="0" err="1" smtClean="0"/>
              <a:t>IID_IMediaEventEx</a:t>
            </a:r>
            <a:r>
              <a:rPr lang="en-US" dirty="0" smtClean="0"/>
              <a:t>, (void **)&amp;</a:t>
            </a:r>
            <a:r>
              <a:rPr lang="en-US" dirty="0" err="1" smtClean="0"/>
              <a:t>g_pEvent</a:t>
            </a:r>
            <a:r>
              <a:rPr lang="en-US" dirty="0" smtClean="0"/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g_pEvent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SetNotifyWindow</a:t>
            </a:r>
            <a:r>
              <a:rPr lang="en-US" dirty="0" smtClean="0"/>
              <a:t>((OAHWND)</a:t>
            </a:r>
            <a:r>
              <a:rPr lang="en-US" dirty="0" err="1" smtClean="0"/>
              <a:t>g_hwnd</a:t>
            </a:r>
            <a:r>
              <a:rPr lang="en-US" dirty="0" smtClean="0"/>
              <a:t>, WM_GRAPHNOTIFY, 0);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4572008"/>
            <a:ext cx="5440785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</a:rPr>
              <a:t>應用程式的 </a:t>
            </a:r>
            <a:r>
              <a:rPr lang="en-US" altLang="zh-TW" dirty="0" err="1" smtClean="0">
                <a:solidFill>
                  <a:srgbClr val="0070C0"/>
                </a:solidFill>
              </a:rPr>
              <a:t>WindowProc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的 </a:t>
            </a:r>
            <a:r>
              <a:rPr lang="en-US" altLang="zh-TW" dirty="0" smtClean="0">
                <a:solidFill>
                  <a:srgbClr val="0070C0"/>
                </a:solidFill>
              </a:rPr>
              <a:t>message-loop </a:t>
            </a:r>
            <a:r>
              <a:rPr lang="zh-TW" altLang="en-US" dirty="0" smtClean="0">
                <a:solidFill>
                  <a:srgbClr val="0070C0"/>
                </a:solidFill>
              </a:rPr>
              <a:t>加入這段</a:t>
            </a:r>
            <a:endParaRPr lang="en-US" dirty="0" smtClean="0">
              <a:solidFill>
                <a:srgbClr val="0070C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case WM_GRAPHNOTIFY: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</a:t>
            </a:r>
            <a:r>
              <a:rPr lang="en-US" dirty="0" err="1" smtClean="0"/>
              <a:t>HandleGraphEvent</a:t>
            </a:r>
            <a:r>
              <a:rPr lang="en-US" dirty="0" smtClean="0"/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break;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7224" y="714356"/>
            <a:ext cx="7653314" cy="5355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</a:rPr>
              <a:t>應用程式的 </a:t>
            </a:r>
            <a:r>
              <a:rPr lang="en-US" altLang="zh-TW" dirty="0" err="1" smtClean="0">
                <a:solidFill>
                  <a:srgbClr val="0070C0"/>
                </a:solidFill>
              </a:rPr>
              <a:t>WindowProc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的 </a:t>
            </a:r>
            <a:r>
              <a:rPr lang="en-US" altLang="zh-TW" dirty="0" smtClean="0">
                <a:solidFill>
                  <a:srgbClr val="0070C0"/>
                </a:solidFill>
              </a:rPr>
              <a:t>message-loop </a:t>
            </a:r>
            <a:r>
              <a:rPr lang="zh-TW" altLang="en-US" dirty="0" smtClean="0">
                <a:solidFill>
                  <a:srgbClr val="0070C0"/>
                </a:solidFill>
              </a:rPr>
              <a:t>加入這段</a:t>
            </a:r>
            <a:endParaRPr lang="en-US" dirty="0" smtClean="0">
              <a:solidFill>
                <a:srgbClr val="0070C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void </a:t>
            </a:r>
            <a:r>
              <a:rPr lang="en-US" dirty="0" err="1" smtClean="0"/>
              <a:t>HandleGraphEvent</a:t>
            </a:r>
            <a:r>
              <a:rPr lang="en-US" dirty="0" smtClean="0"/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if (</a:t>
            </a:r>
            <a:r>
              <a:rPr lang="en-US" dirty="0" err="1" smtClean="0"/>
              <a:t>g_pEvent</a:t>
            </a:r>
            <a:r>
              <a:rPr lang="en-US" dirty="0" smtClean="0"/>
              <a:t> == NULL) { return;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long </a:t>
            </a:r>
            <a:r>
              <a:rPr lang="en-US" dirty="0" err="1" smtClean="0"/>
              <a:t>evCode</a:t>
            </a:r>
            <a:r>
              <a:rPr lang="en-US" dirty="0" smtClean="0"/>
              <a:t>; LONG_PTR param1, param2; HRESULT hr;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while (SUCCEEDED(</a:t>
            </a:r>
            <a:r>
              <a:rPr lang="en-US" dirty="0" err="1" smtClean="0"/>
              <a:t>g_pEvent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GetEvent</a:t>
            </a:r>
            <a:r>
              <a:rPr lang="en-US" dirty="0" smtClean="0"/>
              <a:t>(&amp;</a:t>
            </a:r>
            <a:r>
              <a:rPr lang="en-US" dirty="0" err="1" smtClean="0"/>
              <a:t>evCode</a:t>
            </a:r>
            <a:r>
              <a:rPr lang="en-US" dirty="0" smtClean="0"/>
              <a:t>, &amp;param1, &amp;param2, 0)))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</a:t>
            </a:r>
            <a:r>
              <a:rPr lang="en-US" dirty="0" err="1" smtClean="0"/>
              <a:t>g_pEvent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FreeEventParams</a:t>
            </a:r>
            <a:r>
              <a:rPr lang="en-US" dirty="0" smtClean="0"/>
              <a:t>(</a:t>
            </a:r>
            <a:r>
              <a:rPr lang="en-US" dirty="0" err="1" smtClean="0"/>
              <a:t>evCode</a:t>
            </a:r>
            <a:r>
              <a:rPr lang="en-US" dirty="0" smtClean="0"/>
              <a:t>, param1, param2);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switch (</a:t>
            </a:r>
            <a:r>
              <a:rPr lang="en-US" dirty="0" err="1" smtClean="0"/>
              <a:t>evCode</a:t>
            </a:r>
            <a:r>
              <a:rPr lang="en-US" dirty="0" smtClean="0"/>
              <a:t>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case </a:t>
            </a:r>
            <a:r>
              <a:rPr lang="en-US" dirty="0" smtClean="0">
                <a:solidFill>
                  <a:srgbClr val="0070C0"/>
                </a:solidFill>
              </a:rPr>
              <a:t>EC_COMPLETE</a:t>
            </a:r>
            <a:r>
              <a:rPr lang="en-US" dirty="0" smtClean="0"/>
              <a:t>: // Fall through.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case </a:t>
            </a:r>
            <a:r>
              <a:rPr lang="en-US" dirty="0" smtClean="0">
                <a:solidFill>
                  <a:srgbClr val="0070C0"/>
                </a:solidFill>
              </a:rPr>
              <a:t>EC_USERABORT</a:t>
            </a:r>
            <a:r>
              <a:rPr lang="en-US" dirty="0" smtClean="0"/>
              <a:t>: // Fall through.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case </a:t>
            </a:r>
            <a:r>
              <a:rPr lang="en-US" dirty="0" smtClean="0">
                <a:solidFill>
                  <a:srgbClr val="0070C0"/>
                </a:solidFill>
              </a:rPr>
              <a:t>EC_ERRORABORT</a:t>
            </a:r>
            <a:r>
              <a:rPr lang="en-US" dirty="0" smtClean="0"/>
              <a:t>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CleanUp</a:t>
            </a:r>
            <a:r>
              <a:rPr lang="en-US" dirty="0" smtClean="0">
                <a:solidFill>
                  <a:srgbClr val="FF0000"/>
                </a:solidFill>
              </a:rPr>
              <a:t>();   // </a:t>
            </a:r>
            <a:r>
              <a:rPr lang="zh-TW" altLang="en-US" dirty="0" smtClean="0">
                <a:solidFill>
                  <a:srgbClr val="FF0000"/>
                </a:solidFill>
              </a:rPr>
              <a:t>你的處理函式</a:t>
            </a:r>
            <a:endParaRPr lang="en-US" dirty="0" smtClean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PostQuitMessage</a:t>
            </a:r>
            <a:r>
              <a:rPr lang="en-US" dirty="0" smtClean="0"/>
              <a:t>(0);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                  return;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 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BEGIN_MESSAGE_MAP(</a:t>
            </a:r>
            <a:r>
              <a:rPr lang="en-US" altLang="zh-TW" dirty="0" err="1" smtClean="0"/>
              <a:t>CEDVRPlayer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CDialog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ON_BN_CLICKED(IDC_BUTTON1, &amp;</a:t>
            </a:r>
            <a:r>
              <a:rPr lang="en-US" altLang="zh-TW" dirty="0" err="1" smtClean="0"/>
              <a:t>CEDVRPlayer</a:t>
            </a:r>
            <a:r>
              <a:rPr lang="en-US" altLang="zh-TW" dirty="0" smtClean="0"/>
              <a:t>::OnBnClickedButton1)</a:t>
            </a:r>
          </a:p>
          <a:p>
            <a:r>
              <a:rPr lang="en-US" altLang="zh-TW" dirty="0" smtClean="0"/>
              <a:t>	ON_WM_CREATE()</a:t>
            </a:r>
          </a:p>
          <a:p>
            <a:r>
              <a:rPr lang="en-US" altLang="zh-TW" dirty="0" smtClean="0"/>
              <a:t>	ON_WM_DROPFILES()</a:t>
            </a:r>
          </a:p>
          <a:p>
            <a:r>
              <a:rPr lang="en-US" altLang="zh-TW" dirty="0" smtClean="0"/>
              <a:t>	ON_WM_CLOSE()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	ON_MESSAGE(</a:t>
            </a:r>
            <a:r>
              <a:rPr lang="en-US" altLang="zh-TW" dirty="0" err="1" smtClean="0"/>
              <a:t>WM_GRAPHNOTIFY,&amp;CEDVRPlayer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OnGraphNotify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END_MESSAGE_MAP()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// Graph event Notify</a:t>
            </a:r>
          </a:p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CEDVRPlayer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OnGraphNotify</a:t>
            </a:r>
            <a:r>
              <a:rPr lang="en-US" altLang="zh-TW" dirty="0" smtClean="0"/>
              <a:t>(WPARAM </a:t>
            </a:r>
            <a:r>
              <a:rPr lang="en-US" altLang="zh-TW" dirty="0" err="1" smtClean="0"/>
              <a:t>wparam</a:t>
            </a:r>
            <a:r>
              <a:rPr lang="en-US" altLang="zh-TW" dirty="0" smtClean="0"/>
              <a:t>, LPARAM </a:t>
            </a:r>
            <a:r>
              <a:rPr lang="en-US" altLang="zh-TW" dirty="0" err="1" smtClean="0"/>
              <a:t>lparam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	if (</a:t>
            </a:r>
            <a:r>
              <a:rPr lang="en-US" altLang="zh-TW" dirty="0" err="1" smtClean="0"/>
              <a:t>pME</a:t>
            </a:r>
            <a:r>
              <a:rPr lang="en-US" altLang="zh-TW" dirty="0" smtClean="0"/>
              <a:t> == NULL) { return; }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	long </a:t>
            </a:r>
            <a:r>
              <a:rPr lang="en-US" altLang="zh-TW" dirty="0" err="1" smtClean="0"/>
              <a:t>evCode</a:t>
            </a:r>
            <a:r>
              <a:rPr lang="en-US" altLang="zh-TW" dirty="0" smtClean="0"/>
              <a:t>; LONG_PTR param1, param2; HRESULT hr; 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	while (SUCCEEDED(</a:t>
            </a:r>
            <a:r>
              <a:rPr lang="en-US" altLang="zh-TW" dirty="0" err="1" smtClean="0"/>
              <a:t>g_pEvent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GetEvent</a:t>
            </a:r>
            <a:r>
              <a:rPr lang="en-US" altLang="zh-TW" dirty="0" smtClean="0"/>
              <a:t>(&amp;</a:t>
            </a:r>
            <a:r>
              <a:rPr lang="en-US" altLang="zh-TW" dirty="0" err="1" smtClean="0"/>
              <a:t>evCode</a:t>
            </a:r>
            <a:r>
              <a:rPr lang="en-US" altLang="zh-TW" dirty="0" smtClean="0"/>
              <a:t>, &amp;param1, &amp;param2, 0)))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pME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FreeEventParams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evCode</a:t>
            </a:r>
            <a:r>
              <a:rPr lang="en-US" altLang="zh-TW" dirty="0" smtClean="0"/>
              <a:t>, param1, param2);</a:t>
            </a:r>
          </a:p>
          <a:p>
            <a:r>
              <a:rPr lang="en-US" altLang="zh-TW" dirty="0" smtClean="0"/>
              <a:t>		switch (</a:t>
            </a:r>
            <a:r>
              <a:rPr lang="en-US" altLang="zh-TW" dirty="0" err="1" smtClean="0"/>
              <a:t>evCode</a:t>
            </a:r>
            <a:r>
              <a:rPr lang="en-US" altLang="zh-TW" dirty="0" smtClean="0"/>
              <a:t>) { </a:t>
            </a:r>
          </a:p>
          <a:p>
            <a:r>
              <a:rPr lang="en-US" altLang="zh-TW" dirty="0" smtClean="0"/>
              <a:t>			case EC_COMPLETE: // Fall through.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CleanUp</a:t>
            </a:r>
            <a:r>
              <a:rPr lang="en-US" altLang="zh-TW" dirty="0" smtClean="0"/>
              <a:t>();   // </a:t>
            </a:r>
            <a:r>
              <a:rPr lang="zh-TW" altLang="en-US" dirty="0" smtClean="0"/>
              <a:t>你的處理函式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PostQuitMessage</a:t>
            </a:r>
            <a:r>
              <a:rPr lang="en-US" altLang="zh-TW" dirty="0" smtClean="0"/>
              <a:t>(0);</a:t>
            </a:r>
          </a:p>
          <a:p>
            <a:r>
              <a:rPr lang="en-US" altLang="zh-TW" dirty="0" smtClean="0"/>
              <a:t>			return; 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 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 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43636" y="857232"/>
            <a:ext cx="15073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mtClean="0"/>
              <a:t>MFC  Example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處理完後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71604" y="2000240"/>
            <a:ext cx="4051943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</a:rPr>
              <a:t>停止送 </a:t>
            </a:r>
            <a:r>
              <a:rPr lang="en-US" altLang="zh-TW" dirty="0" smtClean="0">
                <a:solidFill>
                  <a:srgbClr val="0070C0"/>
                </a:solidFill>
              </a:rPr>
              <a:t>event </a:t>
            </a:r>
            <a:r>
              <a:rPr lang="zh-TW" altLang="en-US" dirty="0" smtClean="0">
                <a:solidFill>
                  <a:srgbClr val="0070C0"/>
                </a:solidFill>
              </a:rPr>
              <a:t>過來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g_pEvent</a:t>
            </a:r>
            <a:r>
              <a:rPr lang="en-US" dirty="0" smtClean="0"/>
              <a:t>-&gt;</a:t>
            </a:r>
            <a:r>
              <a:rPr lang="en-US" dirty="0" err="1" smtClean="0"/>
              <a:t>SetNotifyWindow</a:t>
            </a:r>
            <a:r>
              <a:rPr lang="en-US" dirty="0" smtClean="0"/>
              <a:t>(NULL, 0, 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g_pEvent</a:t>
            </a:r>
            <a:r>
              <a:rPr lang="en-US" dirty="0" smtClean="0"/>
              <a:t>-&gt;Release();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g_pEvent</a:t>
            </a:r>
            <a:r>
              <a:rPr lang="en-US" dirty="0" smtClean="0"/>
              <a:t> = NULL;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3042" y="4000504"/>
            <a:ext cx="3595087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altLang="zh-TW" dirty="0" smtClean="0">
                <a:solidFill>
                  <a:srgbClr val="0070C0"/>
                </a:solidFill>
              </a:rPr>
              <a:t>Windows message </a:t>
            </a:r>
            <a:r>
              <a:rPr lang="zh-TW" altLang="en-US" dirty="0" smtClean="0">
                <a:solidFill>
                  <a:srgbClr val="0070C0"/>
                </a:solidFill>
              </a:rPr>
              <a:t>處理 </a:t>
            </a:r>
            <a:r>
              <a:rPr lang="en-US" altLang="zh-TW" dirty="0" smtClean="0">
                <a:solidFill>
                  <a:srgbClr val="0070C0"/>
                </a:solidFill>
              </a:rPr>
              <a:t>event </a:t>
            </a:r>
            <a:r>
              <a:rPr lang="zh-TW" altLang="en-US" dirty="0" smtClean="0">
                <a:solidFill>
                  <a:srgbClr val="0070C0"/>
                </a:solidFill>
              </a:rPr>
              <a:t>前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</a:rPr>
              <a:t>先檢查 </a:t>
            </a:r>
            <a:r>
              <a:rPr lang="en-US" altLang="zh-TW" dirty="0" smtClean="0">
                <a:solidFill>
                  <a:srgbClr val="0070C0"/>
                </a:solidFill>
              </a:rPr>
              <a:t>event </a:t>
            </a:r>
            <a:r>
              <a:rPr lang="zh-TW" altLang="en-US" dirty="0" smtClean="0">
                <a:solidFill>
                  <a:srgbClr val="0070C0"/>
                </a:solidFill>
              </a:rPr>
              <a:t>過來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If(</a:t>
            </a:r>
            <a:r>
              <a:rPr lang="en-US" dirty="0" err="1" smtClean="0"/>
              <a:t>g_pEvent</a:t>
            </a:r>
            <a:r>
              <a:rPr lang="en-US" dirty="0" smtClean="0"/>
              <a:t> ==NULL)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return;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Filter </a:t>
            </a:r>
            <a:r>
              <a:rPr lang="zh-TW" altLang="en-US" dirty="0" smtClean="0"/>
              <a:t>通知事件給 </a:t>
            </a:r>
            <a:r>
              <a:rPr lang="en-US" altLang="zh-TW" dirty="0" smtClean="0"/>
              <a:t>Graphic Manager, </a:t>
            </a:r>
            <a:r>
              <a:rPr lang="zh-TW" altLang="en-US" dirty="0" smtClean="0"/>
              <a:t>使用的機制是 </a:t>
            </a:r>
            <a:r>
              <a:rPr lang="en-US" altLang="zh-TW" dirty="0" smtClean="0"/>
              <a:t>Event.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End of Stream</a:t>
            </a:r>
          </a:p>
          <a:p>
            <a:pPr lvl="1"/>
            <a:r>
              <a:rPr lang="en-US" altLang="zh-TW" dirty="0" smtClean="0"/>
              <a:t>Failure to render a stream</a:t>
            </a:r>
          </a:p>
          <a:p>
            <a:r>
              <a:rPr lang="en-US" altLang="zh-TW" dirty="0" smtClean="0"/>
              <a:t>Graphic Manager(GM) </a:t>
            </a:r>
            <a:r>
              <a:rPr lang="zh-TW" altLang="en-US" dirty="0" smtClean="0"/>
              <a:t>的處理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自己處理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轉交給 </a:t>
            </a:r>
            <a:r>
              <a:rPr lang="en-US" altLang="zh-TW" dirty="0" smtClean="0"/>
              <a:t>Application 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: </a:t>
            </a:r>
            <a:r>
              <a:rPr lang="zh-TW" altLang="en-US" dirty="0" smtClean="0"/>
              <a:t>經由存取 </a:t>
            </a:r>
            <a:r>
              <a:rPr lang="en-US" altLang="zh-TW" dirty="0" smtClean="0"/>
              <a:t>GM </a:t>
            </a:r>
            <a:r>
              <a:rPr lang="zh-TW" altLang="en-US" dirty="0" smtClean="0"/>
              <a:t>的內部 </a:t>
            </a:r>
            <a:r>
              <a:rPr lang="en-US" altLang="zh-TW" dirty="0" smtClean="0"/>
              <a:t>Event queue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這個機制</a:t>
            </a:r>
            <a:r>
              <a:rPr lang="en-US" altLang="zh-TW" dirty="0" smtClean="0"/>
              <a:t>, </a:t>
            </a:r>
            <a:r>
              <a:rPr lang="zh-TW" altLang="en-US" dirty="0" smtClean="0"/>
              <a:t>提供了下面的可能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Filter Graph Manager </a:t>
            </a:r>
            <a:r>
              <a:rPr lang="zh-TW" altLang="en-US" dirty="0" smtClean="0"/>
              <a:t>可以和 </a:t>
            </a:r>
            <a:r>
              <a:rPr lang="en-US" altLang="zh-TW" dirty="0" smtClean="0"/>
              <a:t>Application </a:t>
            </a:r>
            <a:r>
              <a:rPr lang="zh-TW" altLang="en-US" dirty="0" smtClean="0"/>
              <a:t>進行通訊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Filters </a:t>
            </a:r>
            <a:r>
              <a:rPr lang="zh-TW" altLang="en-US" dirty="0" smtClean="0"/>
              <a:t>可以和 </a:t>
            </a:r>
            <a:r>
              <a:rPr lang="en-US" altLang="zh-TW" dirty="0" smtClean="0"/>
              <a:t>Graph Manager , Application 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Application </a:t>
            </a:r>
            <a:r>
              <a:rPr lang="zh-TW" altLang="en-US" dirty="0" smtClean="0"/>
              <a:t>可以處理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Filter </a:t>
            </a:r>
            <a:r>
              <a:rPr lang="zh-TW" altLang="en-US" dirty="0" smtClean="0"/>
              <a:t>如何送出 </a:t>
            </a:r>
            <a:r>
              <a:rPr lang="en-US" altLang="zh-TW" dirty="0" smtClean="0"/>
              <a:t>Event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Graphic </a:t>
            </a:r>
            <a:r>
              <a:rPr lang="en-US" altLang="zh-TW" dirty="0" err="1" smtClean="0"/>
              <a:t>Mangaer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提供介面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2" action="ppaction://hlinkfile"/>
              </a:rPr>
              <a:t>IMediaEventSink</a:t>
            </a:r>
            <a:r>
              <a:rPr lang="en-US" b="1" dirty="0" smtClean="0"/>
              <a:t>: </a:t>
            </a:r>
            <a:r>
              <a:rPr lang="zh-TW" altLang="en-US" b="1" dirty="0" smtClean="0"/>
              <a:t>讓 </a:t>
            </a:r>
            <a:r>
              <a:rPr lang="en-US" altLang="zh-TW" b="1" dirty="0" smtClean="0"/>
              <a:t>Filter </a:t>
            </a:r>
            <a:r>
              <a:rPr lang="zh-TW" altLang="en-US" b="1" dirty="0" smtClean="0"/>
              <a:t>送</a:t>
            </a:r>
            <a:r>
              <a:rPr lang="en-US" altLang="zh-TW" b="1" dirty="0" smtClean="0"/>
              <a:t>event </a:t>
            </a:r>
            <a:r>
              <a:rPr lang="zh-TW" altLang="en-US" b="1" dirty="0" smtClean="0"/>
              <a:t>出來</a:t>
            </a:r>
            <a:endParaRPr lang="en-US" altLang="zh-TW" b="1" dirty="0" smtClean="0"/>
          </a:p>
          <a:p>
            <a:pPr lvl="1"/>
            <a:r>
              <a:rPr lang="en-US" b="1" dirty="0" err="1" smtClean="0">
                <a:hlinkClick r:id="rId3" action="ppaction://hlinkfile"/>
              </a:rPr>
              <a:t>IMediaEvent</a:t>
            </a:r>
            <a:r>
              <a:rPr lang="en-US" b="1" dirty="0" smtClean="0"/>
              <a:t>: </a:t>
            </a:r>
            <a:r>
              <a:rPr lang="zh-TW" altLang="en-US" b="1" dirty="0" smtClean="0"/>
              <a:t>讓 </a:t>
            </a:r>
            <a:r>
              <a:rPr lang="en-US" altLang="zh-TW" b="1" dirty="0" smtClean="0"/>
              <a:t>Application </a:t>
            </a:r>
            <a:r>
              <a:rPr lang="zh-TW" altLang="en-US" b="1" dirty="0" smtClean="0"/>
              <a:t>接收 </a:t>
            </a:r>
            <a:r>
              <a:rPr lang="en-US" altLang="zh-TW" b="1" dirty="0" smtClean="0"/>
              <a:t>event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IMediaEventEx</a:t>
            </a:r>
            <a:r>
              <a:rPr lang="en-US" b="1" dirty="0" smtClean="0"/>
              <a:t>: </a:t>
            </a:r>
            <a:r>
              <a:rPr lang="en-US" b="1" dirty="0" err="1" smtClean="0"/>
              <a:t>IMediaEvent</a:t>
            </a:r>
            <a:r>
              <a:rPr lang="en-US" b="1" dirty="0" smtClean="0"/>
              <a:t> </a:t>
            </a:r>
            <a:r>
              <a:rPr lang="zh-TW" altLang="en-US" b="1" dirty="0" smtClean="0"/>
              <a:t>擴充型</a:t>
            </a:r>
            <a:endParaRPr lang="en-US" altLang="zh-TW" dirty="0" smtClean="0"/>
          </a:p>
          <a:p>
            <a:r>
              <a:rPr lang="zh-TW" altLang="en-US" dirty="0" smtClean="0"/>
              <a:t>如果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要送 </a:t>
            </a:r>
            <a:r>
              <a:rPr lang="en-US" altLang="zh-TW" dirty="0" smtClean="0"/>
              <a:t>Event, </a:t>
            </a:r>
            <a:r>
              <a:rPr lang="zh-TW" altLang="en-US" dirty="0" smtClean="0"/>
              <a:t>請呼叫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5" action="ppaction://hlinkfile"/>
              </a:rPr>
              <a:t>IMediaEventSink</a:t>
            </a:r>
            <a:r>
              <a:rPr lang="en-US" b="1" dirty="0" smtClean="0">
                <a:hlinkClick r:id="rId5" action="ppaction://hlinkfile"/>
              </a:rPr>
              <a:t>::Notify</a:t>
            </a: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794" y="5000636"/>
            <a:ext cx="3529032" cy="1357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12" y="6215082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Evcode.h</a:t>
            </a:r>
            <a:r>
              <a:rPr lang="en-US" dirty="0" smtClean="0"/>
              <a:t> and </a:t>
            </a:r>
            <a:r>
              <a:rPr lang="en-US" dirty="0" err="1" smtClean="0"/>
              <a:t>Audevcod.h</a:t>
            </a:r>
            <a:r>
              <a:rPr lang="en-US" dirty="0" smtClean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4810" y="5072074"/>
            <a:ext cx="2684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 action="ppaction://hlinkfile"/>
              </a:rPr>
              <a:t>Ex: EC_END_OF_SEGMENT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596" y="1000108"/>
            <a:ext cx="8715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完整 </a:t>
            </a:r>
            <a:r>
              <a:rPr lang="en-US" altLang="zh-TW" dirty="0" smtClean="0"/>
              <a:t>Event code 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r>
              <a:rPr lang="en-US" altLang="zh-TW" dirty="0" smtClean="0"/>
              <a:t>ms-help://MS.PSDKSVR2003R2.1033/</a:t>
            </a:r>
            <a:r>
              <a:rPr lang="en-US" altLang="zh-TW" dirty="0" err="1" smtClean="0"/>
              <a:t>directshow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htm</a:t>
            </a:r>
            <a:r>
              <a:rPr lang="en-US" altLang="zh-TW" dirty="0" smtClean="0"/>
              <a:t>/eventnotificationcodes.htm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應用程式如何接收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請呼叫 </a:t>
            </a:r>
            <a:r>
              <a:rPr lang="en-US" b="1" dirty="0" err="1" smtClean="0">
                <a:hlinkClick r:id="rId2" action="ppaction://hlinkfile"/>
              </a:rPr>
              <a:t>IMediaEvent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GetEvent</a:t>
            </a:r>
            <a:r>
              <a:rPr lang="en-US" dirty="0" smtClean="0"/>
              <a:t> 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714620"/>
            <a:ext cx="3100404" cy="16136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8662" y="2285992"/>
            <a:ext cx="35509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若沒有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則會 </a:t>
            </a:r>
            <a:r>
              <a:rPr lang="en-US" altLang="zh-TW" dirty="0" smtClean="0"/>
              <a:t>wait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Timeout</a:t>
            </a:r>
            <a:endParaRPr lang="zh-TW" altLang="en-US" dirty="0"/>
          </a:p>
        </p:txBody>
      </p:sp>
      <p:pic>
        <p:nvPicPr>
          <p:cNvPr id="6" name="圖片 5" descr="snap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4929198"/>
            <a:ext cx="3466674" cy="13573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8662" y="4500570"/>
            <a:ext cx="28344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呼叫完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請釋放配置的資源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接收</a:t>
            </a:r>
            <a:r>
              <a:rPr lang="en-US" altLang="zh-TW" dirty="0" smtClean="0"/>
              <a:t>/</a:t>
            </a:r>
            <a:r>
              <a:rPr lang="zh-TW" altLang="en-US" dirty="0" smtClean="0"/>
              <a:t>釋放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範例 </a:t>
            </a:r>
            <a:r>
              <a:rPr lang="en-US" altLang="zh-TW" dirty="0" smtClean="0"/>
              <a:t>code 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7224" y="2357430"/>
            <a:ext cx="6789038" cy="3139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// Step 1: 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取得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Filter 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的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Event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long </a:t>
            </a:r>
            <a:r>
              <a:rPr kumimoji="1" lang="zh-TW" altLang="zh-TW" dirty="0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evCode</a:t>
            </a:r>
            <a:r>
              <a:rPr kumimoji="1" lang="en-US" altLang="zh-TW" dirty="0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, param1, param2;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HRESULT hr; </a:t>
            </a:r>
            <a:endParaRPr kumimoji="1" lang="en-US" altLang="zh-TW" dirty="0" smtClean="0">
              <a:solidFill>
                <a:schemeClr val="tx1"/>
              </a:solidFill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while(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hr = pEvent-&gt;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新細明體" pitchFamily="18" charset="-120"/>
              </a:rPr>
              <a:t>GetEvent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(&amp;evCode, &amp;param1, &amp;param2, 0)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//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Step 2: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接著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...</a:t>
            </a:r>
            <a:r>
              <a:rPr kumimoji="1" lang="en-US" altLang="zh-TW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處理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Event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</a:rPr>
              <a:t>               switch(</a:t>
            </a:r>
            <a:r>
              <a:rPr lang="en-US" dirty="0" err="1" smtClean="0">
                <a:solidFill>
                  <a:srgbClr val="0070C0"/>
                </a:solidFill>
              </a:rPr>
              <a:t>evCode</a:t>
            </a:r>
            <a:r>
              <a:rPr lang="en-US" dirty="0" smtClean="0">
                <a:solidFill>
                  <a:srgbClr val="0070C0"/>
                </a:solidFill>
              </a:rPr>
              <a:t>){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</a:rPr>
              <a:t>                };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latin typeface="Arial Unicode MS" pitchFamily="34" charset="-120"/>
                <a:ea typeface="新細明體" pitchFamily="18" charset="-120"/>
              </a:rPr>
              <a:t>        // Step 3: </a:t>
            </a:r>
            <a:r>
              <a:rPr kumimoji="1" lang="zh-TW" altLang="en-US" dirty="0" smtClean="0">
                <a:latin typeface="Arial Unicode MS" pitchFamily="34" charset="-120"/>
                <a:ea typeface="新細明體" pitchFamily="18" charset="-120"/>
              </a:rPr>
              <a:t>釋放記憶體資源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hr = pEvent-&gt;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新細明體" pitchFamily="18" charset="-120"/>
              </a:rPr>
              <a:t>FreeEventParams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(evCode, param1, param2);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}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自己寫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的處理方式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請使用 </a:t>
            </a:r>
            <a:r>
              <a:rPr lang="en-US" b="1" dirty="0" err="1" smtClean="0">
                <a:hlinkClick r:id="rId2" action="ppaction://hlinkfile"/>
              </a:rPr>
              <a:t>IMediaEvent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CancelDefaultHandling</a:t>
            </a:r>
            <a:r>
              <a:rPr lang="en-US" dirty="0" smtClean="0"/>
              <a:t> </a:t>
            </a:r>
          </a:p>
          <a:p>
            <a:pPr lvl="1"/>
            <a:r>
              <a:rPr lang="zh-TW" altLang="en-US" dirty="0" smtClean="0"/>
              <a:t>指定你想處理的 </a:t>
            </a:r>
            <a:r>
              <a:rPr lang="en-US" altLang="zh-TW" dirty="0" smtClean="0"/>
              <a:t>Event code</a:t>
            </a:r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 </a:t>
            </a:r>
            <a:r>
              <a:rPr lang="en-US" dirty="0" smtClean="0">
                <a:hlinkClick r:id="rId3" action="ppaction://hlinkfile"/>
              </a:rPr>
              <a:t>EC_REPAINT</a:t>
            </a:r>
            <a:endParaRPr lang="en-US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如果想恢復預設狀態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4" action="ppaction://hlinkfile"/>
              </a:rPr>
              <a:t>IMediaEvent</a:t>
            </a:r>
            <a:r>
              <a:rPr lang="en-US" b="1" dirty="0" smtClean="0">
                <a:hlinkClick r:id="rId4" action="ppaction://hlinkfile"/>
              </a:rPr>
              <a:t>::</a:t>
            </a:r>
            <a:r>
              <a:rPr lang="en-US" b="1" dirty="0" err="1" smtClean="0">
                <a:hlinkClick r:id="rId4" action="ppaction://hlinkfile"/>
              </a:rPr>
              <a:t>RestoreDefaultHandling</a:t>
            </a:r>
            <a:r>
              <a:rPr lang="en-US" dirty="0" smtClean="0"/>
              <a:t>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如何知道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送出來了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有兩種方式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Graphic Manager </a:t>
            </a:r>
            <a:r>
              <a:rPr lang="zh-TW" altLang="en-US" dirty="0" smtClean="0"/>
              <a:t>藉由自訂的 </a:t>
            </a:r>
            <a:r>
              <a:rPr lang="en-US" altLang="zh-TW" dirty="0" smtClean="0">
                <a:solidFill>
                  <a:srgbClr val="FF0000"/>
                </a:solidFill>
              </a:rPr>
              <a:t>Window Message </a:t>
            </a:r>
            <a:r>
              <a:rPr lang="zh-TW" altLang="en-US" dirty="0" smtClean="0"/>
              <a:t>送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給 應用程式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 </a:t>
            </a:r>
            <a:r>
              <a:rPr lang="en-US" altLang="zh-TW" dirty="0" smtClean="0">
                <a:solidFill>
                  <a:srgbClr val="FF0000"/>
                </a:solidFill>
              </a:rPr>
              <a:t>signal event </a:t>
            </a:r>
            <a:r>
              <a:rPr lang="zh-TW" altLang="en-US" dirty="0" smtClean="0"/>
              <a:t>的方式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通知正在等待的應用程式</a:t>
            </a:r>
            <a:r>
              <a:rPr lang="en-US" altLang="zh-TW" dirty="0" smtClean="0"/>
              <a:t>.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 </a:t>
            </a:r>
          </a:p>
          <a:p>
            <a:pPr lvl="2"/>
            <a:r>
              <a:rPr lang="zh-TW" altLang="en-US" dirty="0" smtClean="0"/>
              <a:t>有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則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err="1" smtClean="0">
                <a:sym typeface="Wingdings" pitchFamily="2" charset="2"/>
              </a:rPr>
              <a:t>SetEvent</a:t>
            </a:r>
            <a:r>
              <a:rPr lang="en-US" altLang="zh-TW" dirty="0" smtClean="0"/>
              <a:t> </a:t>
            </a:r>
          </a:p>
          <a:p>
            <a:pPr lvl="2"/>
            <a:r>
              <a:rPr lang="zh-TW" altLang="en-US" dirty="0" smtClean="0"/>
              <a:t>當 </a:t>
            </a:r>
            <a:r>
              <a:rPr lang="en-US" altLang="zh-TW" dirty="0" smtClean="0"/>
              <a:t>queue </a:t>
            </a:r>
            <a:r>
              <a:rPr lang="zh-TW" altLang="en-US" dirty="0" smtClean="0"/>
              <a:t>沒有資料時</a:t>
            </a:r>
            <a:r>
              <a:rPr lang="en-US" altLang="zh-TW" dirty="0" smtClean="0"/>
              <a:t> </a:t>
            </a:r>
            <a:r>
              <a:rPr lang="zh-TW" altLang="en-US" dirty="0" smtClean="0"/>
              <a:t>則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err="1" smtClean="0">
                <a:sym typeface="Wingdings" pitchFamily="2" charset="2"/>
              </a:rPr>
              <a:t>ResetEvent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 Notification </a:t>
            </a:r>
            <a:r>
              <a:rPr lang="zh-TW" altLang="en-US" dirty="0" smtClean="0"/>
              <a:t>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在建立 </a:t>
            </a:r>
            <a:r>
              <a:rPr lang="en-US" altLang="zh-TW" dirty="0" smtClean="0"/>
              <a:t>Filter Graphic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指定要送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的視窗</a:t>
            </a:r>
            <a:endParaRPr lang="en-US" altLang="zh-TW" dirty="0" smtClean="0"/>
          </a:p>
          <a:p>
            <a:pPr marL="914400" lvl="1" indent="-514350">
              <a:buNone/>
            </a:pP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0100" y="2782669"/>
            <a:ext cx="687419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#define WM_GRAPHNOTIFY WM_APP + 1 // Private message.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pEvent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SetNotifyWindow</a:t>
            </a:r>
            <a:r>
              <a:rPr lang="en-US" dirty="0" smtClean="0"/>
              <a:t>((OAHWND)</a:t>
            </a:r>
            <a:r>
              <a:rPr lang="en-US" dirty="0" err="1" smtClean="0"/>
              <a:t>g_hwnd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WM_GRAPHNOTIFY,</a:t>
            </a:r>
            <a:r>
              <a:rPr lang="en-US" dirty="0" smtClean="0"/>
              <a:t> 0);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0034" y="3857628"/>
            <a:ext cx="8573309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LRESULT CALLBACK </a:t>
            </a:r>
            <a:r>
              <a:rPr lang="en-US" dirty="0" err="1" smtClean="0"/>
              <a:t>WindowProc</a:t>
            </a:r>
            <a:r>
              <a:rPr lang="en-US" dirty="0" smtClean="0"/>
              <a:t>( HWND </a:t>
            </a:r>
            <a:r>
              <a:rPr lang="en-US" dirty="0" err="1" smtClean="0"/>
              <a:t>hwnd</a:t>
            </a:r>
            <a:r>
              <a:rPr lang="en-US" dirty="0" smtClean="0"/>
              <a:t>, UINT </a:t>
            </a:r>
            <a:r>
              <a:rPr lang="en-US" dirty="0" err="1" smtClean="0"/>
              <a:t>msg</a:t>
            </a:r>
            <a:r>
              <a:rPr lang="en-US" dirty="0" smtClean="0"/>
              <a:t>, UINT </a:t>
            </a:r>
            <a:r>
              <a:rPr lang="en-US" dirty="0" err="1" smtClean="0"/>
              <a:t>wParam</a:t>
            </a:r>
            <a:r>
              <a:rPr lang="en-US" dirty="0" smtClean="0"/>
              <a:t>, LONG </a:t>
            </a:r>
            <a:r>
              <a:rPr lang="en-US" dirty="0" err="1" smtClean="0"/>
              <a:t>lParam</a:t>
            </a:r>
            <a:r>
              <a:rPr lang="en-US" dirty="0" smtClean="0"/>
              <a:t>) { </a:t>
            </a:r>
            <a:br>
              <a:rPr lang="en-US" dirty="0" smtClean="0"/>
            </a:br>
            <a:r>
              <a:rPr lang="en-US" dirty="0" smtClean="0"/>
              <a:t>    switch (</a:t>
            </a:r>
            <a:r>
              <a:rPr lang="en-US" dirty="0" err="1" smtClean="0"/>
              <a:t>msg</a:t>
            </a:r>
            <a:r>
              <a:rPr lang="en-US" dirty="0" smtClean="0"/>
              <a:t>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case </a:t>
            </a:r>
            <a:r>
              <a:rPr lang="en-US" dirty="0" smtClean="0">
                <a:solidFill>
                  <a:srgbClr val="0070C0"/>
                </a:solidFill>
              </a:rPr>
              <a:t>WM_GRAPHNOTIFY</a:t>
            </a:r>
            <a:r>
              <a:rPr lang="en-US" dirty="0" smtClean="0"/>
              <a:t>: </a:t>
            </a:r>
            <a:r>
              <a:rPr lang="en-US" dirty="0" err="1" smtClean="0"/>
              <a:t>HandleEvent</a:t>
            </a:r>
            <a:r>
              <a:rPr lang="en-US" dirty="0" smtClean="0"/>
              <a:t>(); // Application-defined function. break;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// Handle other Windows messages here too.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return (</a:t>
            </a:r>
            <a:r>
              <a:rPr lang="en-US" dirty="0" err="1" smtClean="0"/>
              <a:t>DefWindowProc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wParam</a:t>
            </a:r>
            <a:r>
              <a:rPr lang="en-US" dirty="0" smtClean="0"/>
              <a:t>, </a:t>
            </a:r>
            <a:r>
              <a:rPr lang="en-US" dirty="0" err="1" smtClean="0"/>
              <a:t>lParam</a:t>
            </a:r>
            <a:r>
              <a:rPr lang="en-US" dirty="0" smtClean="0"/>
              <a:t>));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 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3179928" y="3302758"/>
            <a:ext cx="4067033" cy="1160060"/>
          </a:xfrm>
          <a:custGeom>
            <a:avLst/>
            <a:gdLst>
              <a:gd name="connsiteX0" fmla="*/ 3439236 w 4067033"/>
              <a:gd name="connsiteY0" fmla="*/ 0 h 1160060"/>
              <a:gd name="connsiteX1" fmla="*/ 3493827 w 4067033"/>
              <a:gd name="connsiteY1" fmla="*/ 559558 h 1160060"/>
              <a:gd name="connsiteX2" fmla="*/ 0 w 4067033"/>
              <a:gd name="connsiteY2" fmla="*/ 1160060 h 116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7033" h="1160060">
                <a:moveTo>
                  <a:pt x="3439236" y="0"/>
                </a:moveTo>
                <a:cubicBezTo>
                  <a:pt x="3753134" y="183107"/>
                  <a:pt x="4067033" y="366215"/>
                  <a:pt x="3493827" y="559558"/>
                </a:cubicBezTo>
                <a:cubicBezTo>
                  <a:pt x="2920621" y="752901"/>
                  <a:pt x="1460310" y="956480"/>
                  <a:pt x="0" y="116006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57488" y="2428868"/>
            <a:ext cx="270849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建立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端的程式 </a:t>
            </a:r>
            <a:r>
              <a:rPr lang="en-US" altLang="zh-TW" dirty="0" smtClean="0"/>
              <a:t>block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571876"/>
            <a:ext cx="25827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應用程式端的程式 </a:t>
            </a:r>
            <a:r>
              <a:rPr lang="en-US" altLang="zh-TW" dirty="0" smtClean="0"/>
              <a:t>block</a:t>
            </a:r>
            <a:endParaRPr lang="zh-TW" alt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263579" y="6488668"/>
            <a:ext cx="3880421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pEvent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SetNotifyWindow</a:t>
            </a:r>
            <a:r>
              <a:rPr lang="en-US" dirty="0" smtClean="0"/>
              <a:t>( NULL, </a:t>
            </a:r>
            <a:r>
              <a:rPr lang="en-US" dirty="0" smtClean="0">
                <a:solidFill>
                  <a:srgbClr val="0070C0"/>
                </a:solidFill>
              </a:rPr>
              <a:t>0,</a:t>
            </a:r>
            <a:r>
              <a:rPr lang="en-US" dirty="0" smtClean="0"/>
              <a:t> 0);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7686" y="6072206"/>
            <a:ext cx="168026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結束時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請設定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800</Words>
  <PresentationFormat>如螢幕大小 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Event Notification in DirectShow</vt:lpstr>
      <vt:lpstr>Overview</vt:lpstr>
      <vt:lpstr>Overview</vt:lpstr>
      <vt:lpstr>Filter 如何送出 Event ?</vt:lpstr>
      <vt:lpstr>應用程式如何接收 Event</vt:lpstr>
      <vt:lpstr>接收/釋放 Event 範例 code </vt:lpstr>
      <vt:lpstr>自己寫 Event 的處理方式 </vt:lpstr>
      <vt:lpstr>如何知道 Filter 有 Event 送出來了?</vt:lpstr>
      <vt:lpstr>Window Notification 的方法</vt:lpstr>
      <vt:lpstr>Event Signal方法</vt:lpstr>
      <vt:lpstr>一個實際的例子</vt:lpstr>
      <vt:lpstr>投影片 12</vt:lpstr>
      <vt:lpstr>投影片 13</vt:lpstr>
      <vt:lpstr>投影片 14</vt:lpstr>
      <vt:lpstr>處理完後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Notification in DirectShow</dc:title>
  <cp:lastModifiedBy>Jing</cp:lastModifiedBy>
  <cp:revision>34</cp:revision>
  <dcterms:modified xsi:type="dcterms:W3CDTF">2007-09-14T07:56:00Z</dcterms:modified>
</cp:coreProperties>
</file>