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3" r:id="rId1"/>
  </p:sldMasterIdLst>
  <p:notesMasterIdLst>
    <p:notesMasterId r:id="rId29"/>
  </p:notesMasterIdLst>
  <p:sldIdLst>
    <p:sldId id="256" r:id="rId2"/>
    <p:sldId id="257" r:id="rId3"/>
    <p:sldId id="259" r:id="rId4"/>
    <p:sldId id="272" r:id="rId5"/>
    <p:sldId id="258" r:id="rId6"/>
    <p:sldId id="260" r:id="rId7"/>
    <p:sldId id="263" r:id="rId8"/>
    <p:sldId id="269" r:id="rId9"/>
    <p:sldId id="288" r:id="rId10"/>
    <p:sldId id="282" r:id="rId11"/>
    <p:sldId id="283" r:id="rId12"/>
    <p:sldId id="284" r:id="rId13"/>
    <p:sldId id="275" r:id="rId14"/>
    <p:sldId id="265" r:id="rId15"/>
    <p:sldId id="291" r:id="rId16"/>
    <p:sldId id="276" r:id="rId17"/>
    <p:sldId id="274" r:id="rId18"/>
    <p:sldId id="262" r:id="rId19"/>
    <p:sldId id="277" r:id="rId20"/>
    <p:sldId id="278" r:id="rId21"/>
    <p:sldId id="279" r:id="rId22"/>
    <p:sldId id="281" r:id="rId23"/>
    <p:sldId id="293" r:id="rId24"/>
    <p:sldId id="268" r:id="rId25"/>
    <p:sldId id="285" r:id="rId26"/>
    <p:sldId id="266" r:id="rId27"/>
    <p:sldId id="286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>
      <p:cViewPr>
        <p:scale>
          <a:sx n="100" d="100"/>
          <a:sy n="100" d="100"/>
        </p:scale>
        <p:origin x="1424" y="-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525B7-4C41-47A5-A2C1-8F00DBBD8D55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9B3AB-DFE0-4CEB-B23E-9BB10069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9B3AB-DFE0-4CEB-B23E-9BB10069B8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70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9B3AB-DFE0-4CEB-B23E-9BB10069B8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20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9B3AB-DFE0-4CEB-B23E-9BB10069B8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15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9B3AB-DFE0-4CEB-B23E-9BB10069B8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42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9B3AB-DFE0-4CEB-B23E-9BB10069B8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09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9B3AB-DFE0-4CEB-B23E-9BB10069B8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29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9B3AB-DFE0-4CEB-B23E-9BB10069B8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85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9B3AB-DFE0-4CEB-B23E-9BB10069B8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42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9B3AB-DFE0-4CEB-B23E-9BB10069B8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90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9B3AB-DFE0-4CEB-B23E-9BB10069B8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0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18B6-CBA5-4F37-91FD-E1906B54CF89}" type="datetime3">
              <a:rPr lang="en-US" smtClean="0"/>
              <a:t>18 April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en-US"/>
              <a:t>University of Texas at Dallas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B9F74C3E-C0B4-48A2-B01A-21D731AC4842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18B6-CBA5-4F37-91FD-E1906B54CF89}" type="datetime3">
              <a:rPr lang="en-US" smtClean="0"/>
              <a:t>18 April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Texas at Dallas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4C3E-C0B4-48A2-B01A-21D731AC4842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18B6-CBA5-4F37-91FD-E1906B54CF89}" type="datetime3">
              <a:rPr lang="en-US" smtClean="0"/>
              <a:t>18 April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Texas at Dallas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4C3E-C0B4-48A2-B01A-21D731AC4842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18B6-CBA5-4F37-91FD-E1906B54CF89}" type="datetime3">
              <a:rPr lang="en-US" smtClean="0"/>
              <a:t>18 April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Texas at Dallas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4C3E-C0B4-48A2-B01A-21D731AC4842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24518B6-CBA5-4F37-91FD-E1906B54CF89}" type="datetime3">
              <a:rPr lang="en-US" smtClean="0"/>
              <a:t>18 April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University of Texas at Dallas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B9F74C3E-C0B4-48A2-B01A-21D731AC4842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18B6-CBA5-4F37-91FD-E1906B54CF89}" type="datetime3">
              <a:rPr lang="en-US" smtClean="0"/>
              <a:t>18 April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Texas at Dallas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4C3E-C0B4-48A2-B01A-21D731AC4842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18B6-CBA5-4F37-91FD-E1906B54CF89}" type="datetime3">
              <a:rPr lang="en-US" smtClean="0"/>
              <a:t>18 April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Texas at Dallas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4C3E-C0B4-48A2-B01A-21D731AC484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/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24518B6-CBA5-4F37-91FD-E1906B54CF89}" type="datetime3">
              <a:rPr lang="en-US" smtClean="0"/>
              <a:t>18 April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University of Texas at Dallas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4C3E-C0B4-48A2-B01A-21D731AC484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/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18B6-CBA5-4F37-91FD-E1906B54CF89}" type="datetime3">
              <a:rPr lang="en-US" smtClean="0"/>
              <a:t>18 April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Texas at Dallas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4C3E-C0B4-48A2-B01A-21D731AC4842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18B6-CBA5-4F37-91FD-E1906B54CF89}" type="datetime3">
              <a:rPr lang="en-US" smtClean="0"/>
              <a:t>18 April 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Texas at Dallas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4C3E-C0B4-48A2-B01A-21D731AC4842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18B6-CBA5-4F37-91FD-E1906B54CF89}" type="datetime3">
              <a:rPr lang="en-US" smtClean="0"/>
              <a:t>18 April 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4C3E-C0B4-48A2-B01A-21D731AC4842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24518B6-CBA5-4F37-91FD-E1906B54CF89}" type="datetime3">
              <a:rPr lang="en-US" smtClean="0"/>
              <a:t>18 April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University of Texas at Dallas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B9F74C3E-C0B4-48A2-B01A-21D731AC4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4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1" r:id="rId8"/>
    <p:sldLayoutId id="2147484212" r:id="rId9"/>
    <p:sldLayoutId id="2147484213" r:id="rId10"/>
    <p:sldLayoutId id="214748421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4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chive.ics.uci.edu/ml/datasets/Tic-Tac-Toe+Endgame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ha@cs.jhu.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838200"/>
            <a:ext cx="7620001" cy="2514599"/>
          </a:xfrm>
        </p:spPr>
        <p:txBody>
          <a:bodyPr/>
          <a:lstStyle/>
          <a:p>
            <a:r>
              <a:rPr lang="en-US" sz="4800"/>
              <a:t>Machine Learning Project: Predicting Tic-Tac-Toe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956B-AE58-4252-B620-3F5250B8975B}" type="datetime3">
              <a:rPr lang="en-US" smtClean="0"/>
              <a:t>18 April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Texas at Dallas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4C3E-C0B4-48A2-B01A-21D731AC4842}" type="slidenum">
              <a:rPr lang="en-US" smtClean="0"/>
              <a:t>1</a:t>
            </a:fld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0" y="4325692"/>
            <a:ext cx="7211505" cy="1244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Group</a:t>
            </a:r>
            <a:r>
              <a:rPr lang="zh-CN" altLang="en-US" dirty="0" smtClean="0"/>
              <a:t> </a:t>
            </a:r>
            <a:r>
              <a:rPr lang="en-US" altLang="zh-CN" dirty="0" smtClean="0"/>
              <a:t>4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Yang Jie – </a:t>
            </a:r>
            <a:r>
              <a:rPr lang="en-US" dirty="0" err="1"/>
              <a:t>Hanyaqian</a:t>
            </a:r>
            <a:r>
              <a:rPr lang="en-US" dirty="0"/>
              <a:t> Yuan -Jenny Shah  </a:t>
            </a:r>
          </a:p>
          <a:p>
            <a:r>
              <a:rPr lang="en-US" dirty="0"/>
              <a:t>Elaine Lee – Ganesh Kumar – Kaushik </a:t>
            </a:r>
            <a:r>
              <a:rPr lang="en-US" dirty="0" err="1"/>
              <a:t>Nerusupalli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70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Decision tree ROC</a:t>
            </a:r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" y="1752600"/>
            <a:ext cx="4051300" cy="40513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18B6-CBA5-4F37-91FD-E1906B54CF89}" type="datetime3">
              <a:rPr lang="en-US" smtClean="0"/>
              <a:t>18 April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Texas at Dallas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4C3E-C0B4-48A2-B01A-21D731AC4842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629" y="1752600"/>
            <a:ext cx="4117353" cy="4051300"/>
          </a:xfrm>
          <a:prstGeom prst="rect">
            <a:avLst/>
          </a:prstGeom>
        </p:spPr>
      </p:pic>
      <p:cxnSp>
        <p:nvCxnSpPr>
          <p:cNvPr id="8" name="Straight Connector 3"/>
          <p:cNvCxnSpPr/>
          <p:nvPr/>
        </p:nvCxnSpPr>
        <p:spPr>
          <a:xfrm>
            <a:off x="304800" y="15240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52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 validation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182" y="2118594"/>
            <a:ext cx="7324299" cy="28448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18B6-CBA5-4F37-91FD-E1906B54CF89}" type="datetime3">
              <a:rPr lang="en-US" smtClean="0"/>
              <a:t>18 April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Texas at Dallas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4C3E-C0B4-48A2-B01A-21D731AC4842}" type="slidenum">
              <a:rPr lang="en-US" smtClean="0"/>
              <a:t>11</a:t>
            </a:fld>
            <a:endParaRPr lang="en-US"/>
          </a:p>
        </p:txBody>
      </p:sp>
      <p:cxnSp>
        <p:nvCxnSpPr>
          <p:cNvPr id="8" name="Straight Connector 3"/>
          <p:cNvCxnSpPr/>
          <p:nvPr/>
        </p:nvCxnSpPr>
        <p:spPr>
          <a:xfrm>
            <a:off x="304800" y="15240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304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 test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05000"/>
            <a:ext cx="7857817" cy="28956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18B6-CBA5-4F37-91FD-E1906B54CF89}" type="datetime3">
              <a:rPr lang="en-US" smtClean="0"/>
              <a:t>18 April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Texas at Dallas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4C3E-C0B4-48A2-B01A-21D731AC4842}" type="slidenum">
              <a:rPr lang="en-US" smtClean="0"/>
              <a:t>12</a:t>
            </a:fld>
            <a:endParaRPr lang="en-US"/>
          </a:p>
        </p:txBody>
      </p:sp>
      <p:cxnSp>
        <p:nvCxnSpPr>
          <p:cNvPr id="8" name="Straight Connector 3"/>
          <p:cNvCxnSpPr/>
          <p:nvPr/>
        </p:nvCxnSpPr>
        <p:spPr>
          <a:xfrm>
            <a:off x="304800" y="15240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041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934201" cy="1320800"/>
          </a:xfrm>
        </p:spPr>
        <p:txBody>
          <a:bodyPr>
            <a:normAutofit/>
          </a:bodyPr>
          <a:lstStyle/>
          <a:p>
            <a:r>
              <a:rPr lang="en-US" sz="4800"/>
              <a:t>Random Forest Info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675584"/>
            <a:ext cx="5122069" cy="1310297"/>
          </a:xfr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082B-03C4-4CD1-9DE2-B3678C97DD22}" type="datetime3">
              <a:rPr lang="en-US" smtClean="0"/>
              <a:t>18 April 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Texas at Dallas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4C3E-C0B4-48A2-B01A-21D731AC4842}" type="slidenum">
              <a:rPr lang="en-US" smtClean="0"/>
              <a:t>13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5240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15240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360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086601" cy="1320800"/>
          </a:xfrm>
        </p:spPr>
        <p:txBody>
          <a:bodyPr>
            <a:normAutofit/>
          </a:bodyPr>
          <a:lstStyle/>
          <a:p>
            <a:r>
              <a:rPr lang="en-US" sz="4800"/>
              <a:t>Random Forest Error Rates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DB50-152E-4FF8-A348-B30C60F4114F}" type="datetime3">
              <a:rPr lang="en-US" smtClean="0"/>
              <a:t>18 April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Texas at Dallas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4C3E-C0B4-48A2-B01A-21D731AC4842}" type="slidenum">
              <a:rPr lang="en-US" smtClean="0"/>
              <a:t>14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5240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04800" y="15240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82" y="1588302"/>
            <a:ext cx="54483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38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77959" cy="1320800"/>
          </a:xfrm>
        </p:spPr>
        <p:txBody>
          <a:bodyPr>
            <a:normAutofit fontScale="90000"/>
          </a:bodyPr>
          <a:lstStyle/>
          <a:p>
            <a:r>
              <a:rPr lang="en-US" sz="4800">
                <a:solidFill>
                  <a:schemeClr val="tx1"/>
                </a:solidFill>
              </a:rPr>
              <a:t>Random Forest IMPORTANCE OF INPUTS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DB50-152E-4FF8-A348-B30C60F4114F}" type="datetime3">
              <a:rPr lang="en-US" smtClean="0"/>
              <a:t>18 April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Texas at Dallas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4C3E-C0B4-48A2-B01A-21D731AC4842}" type="slidenum">
              <a:rPr lang="en-US" smtClean="0"/>
              <a:t>15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5240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04800" y="15240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RF importanc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136" y="1695450"/>
            <a:ext cx="5963807" cy="429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0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315201" cy="1132527"/>
          </a:xfrm>
        </p:spPr>
        <p:txBody>
          <a:bodyPr>
            <a:normAutofit/>
          </a:bodyPr>
          <a:lstStyle/>
          <a:p>
            <a:r>
              <a:rPr lang="en-US" sz="4800"/>
              <a:t>Random Forest ROC Curves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DB50-152E-4FF8-A348-B30C60F4114F}" type="datetime3">
              <a:rPr lang="en-US" smtClean="0"/>
              <a:t>18 April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Texas at Dallas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4C3E-C0B4-48A2-B01A-21D731AC4842}" type="slidenum">
              <a:rPr lang="en-US" smtClean="0"/>
              <a:t>16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5240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04800" y="15240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42127"/>
            <a:ext cx="3470847" cy="35156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533" y="1736240"/>
            <a:ext cx="3591466" cy="352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5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934201" cy="1320800"/>
          </a:xfrm>
        </p:spPr>
        <p:txBody>
          <a:bodyPr>
            <a:normAutofit/>
          </a:bodyPr>
          <a:lstStyle/>
          <a:p>
            <a:r>
              <a:rPr lang="en-US" sz="4800"/>
              <a:t>Random Forest 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082B-03C4-4CD1-9DE2-B3678C97DD22}" type="datetime3">
              <a:rPr lang="en-US" smtClean="0"/>
              <a:t>18 April 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Texas at Dallas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4C3E-C0B4-48A2-B01A-21D731AC4842}" type="slidenum">
              <a:rPr lang="en-US" smtClean="0"/>
              <a:t>17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5240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15240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10" y="2746759"/>
            <a:ext cx="7181854" cy="265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20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Random Forest test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2936875"/>
            <a:ext cx="6572250" cy="2419350"/>
          </a:xfr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082B-03C4-4CD1-9DE2-B3678C97DD22}" type="datetime3">
              <a:rPr lang="en-US" smtClean="0"/>
              <a:t>18 April 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Texas at Dallas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4C3E-C0B4-48A2-B01A-21D731AC4842}" type="slidenum">
              <a:rPr lang="en-US" smtClean="0"/>
              <a:t>18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5240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15240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30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315201" cy="1132527"/>
          </a:xfrm>
        </p:spPr>
        <p:txBody>
          <a:bodyPr>
            <a:normAutofit/>
          </a:bodyPr>
          <a:lstStyle/>
          <a:p>
            <a:r>
              <a:rPr lang="en-US" altLang="zh-CN" sz="4800"/>
              <a:t>Boosting</a:t>
            </a:r>
            <a:endParaRPr lang="en-US" sz="480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DB50-152E-4FF8-A348-B30C60F4114F}" type="datetime3">
              <a:rPr lang="en-US" smtClean="0"/>
              <a:t>18 April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Texas at Dallas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4C3E-C0B4-48A2-B01A-21D731AC4842}" type="slidenum">
              <a:rPr lang="en-US" smtClean="0"/>
              <a:t>19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5240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04800" y="15240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930069"/>
            <a:ext cx="8001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0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About Tic-Tac-Toe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2-player game </a:t>
            </a:r>
          </a:p>
          <a:p>
            <a:r>
              <a:rPr lang="en-US"/>
              <a:t>X and O</a:t>
            </a:r>
          </a:p>
          <a:p>
            <a:r>
              <a:rPr lang="en-US"/>
              <a:t>X typically goes first</a:t>
            </a:r>
          </a:p>
          <a:p>
            <a:r>
              <a:rPr lang="en-US"/>
              <a:t>players take turns marking the spaces in a 3×3 grid</a:t>
            </a:r>
          </a:p>
          <a:p>
            <a:r>
              <a:rPr lang="en-US"/>
              <a:t>three X’s or O’s in a horizontal, vertical, or diagonal row wins the game.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014A-0FD1-4659-9AF5-D386059F8999}" type="datetime3">
              <a:rPr lang="en-US" smtClean="0"/>
              <a:t>18 April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Texas at Dallas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4C3E-C0B4-48A2-B01A-21D731AC4842}" type="slidenum">
              <a:rPr lang="en-US" smtClean="0"/>
              <a:t>2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04800" y="15240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06" y="1755583"/>
            <a:ext cx="1729444" cy="161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28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6417"/>
            <a:ext cx="8610600" cy="1361127"/>
          </a:xfrm>
        </p:spPr>
        <p:txBody>
          <a:bodyPr>
            <a:normAutofit/>
          </a:bodyPr>
          <a:lstStyle/>
          <a:p>
            <a:r>
              <a:rPr lang="en-US" altLang="zh-CN"/>
              <a:t>Boosting</a:t>
            </a:r>
            <a:r>
              <a:rPr lang="zh-CN" altLang="en-US"/>
              <a:t> 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ROC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corresponding</a:t>
            </a:r>
            <a:r>
              <a:rPr lang="zh-CN" altLang="en-US"/>
              <a:t> </a:t>
            </a:r>
            <a:r>
              <a:rPr lang="en-US" altLang="zh-CN"/>
              <a:t>AUC</a:t>
            </a:r>
            <a:r>
              <a:rPr lang="zh-CN" altLang="en-US"/>
              <a:t> 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DB50-152E-4FF8-A348-B30C60F4114F}" type="datetime3">
              <a:rPr lang="en-US" smtClean="0"/>
              <a:t>18 April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Texas at Dallas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4C3E-C0B4-48A2-B01A-21D731AC4842}" type="slidenum">
              <a:rPr lang="en-US" smtClean="0"/>
              <a:t>20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5240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04800" y="15240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241617" y="2209800"/>
            <a:ext cx="3796984" cy="2667000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4630798" y="2209800"/>
            <a:ext cx="3751202" cy="2667000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09" y="5065073"/>
            <a:ext cx="2641600" cy="20320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6"/>
          <a:stretch>
            <a:fillRect/>
          </a:stretch>
        </p:blipFill>
        <p:spPr>
          <a:xfrm>
            <a:off x="5172899" y="5077773"/>
            <a:ext cx="26670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53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62215"/>
            <a:ext cx="8610600" cy="1361127"/>
          </a:xfrm>
        </p:spPr>
        <p:txBody>
          <a:bodyPr>
            <a:normAutofit/>
          </a:bodyPr>
          <a:lstStyle/>
          <a:p>
            <a:r>
              <a:rPr lang="en-US" altLang="zh-CN"/>
              <a:t>Boosting</a:t>
            </a:r>
            <a:r>
              <a:rPr lang="zh-CN" altLang="en-US"/>
              <a:t> 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Error</a:t>
            </a:r>
            <a:r>
              <a:rPr lang="zh-CN" altLang="en-US"/>
              <a:t> </a:t>
            </a:r>
            <a:r>
              <a:rPr lang="en-US" altLang="zh-CN" err="1"/>
              <a:t>Matrice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DB50-152E-4FF8-A348-B30C60F4114F}" type="datetime3">
              <a:rPr lang="en-US" smtClean="0"/>
              <a:t>18 April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Texas at Dallas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4C3E-C0B4-48A2-B01A-21D731AC4842}" type="slidenum">
              <a:rPr lang="en-US" smtClean="0"/>
              <a:t>21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5240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04800" y="15240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66700" y="190500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Training: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7" name="图片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7" y="1891386"/>
            <a:ext cx="2819400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66700" y="3093136"/>
            <a:ext cx="12448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Validation: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图片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7" y="3218767"/>
            <a:ext cx="27432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图片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7" y="4623484"/>
            <a:ext cx="2768600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/>
          <p:cNvSpPr/>
          <p:nvPr/>
        </p:nvSpPr>
        <p:spPr>
          <a:xfrm>
            <a:off x="5041405" y="1872903"/>
            <a:ext cx="3322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x-none">
                <a:latin typeface="Arial" charset="0"/>
              </a:rPr>
              <a:t>Overall </a:t>
            </a:r>
            <a:r>
              <a:rPr lang="x-none" altLang="x-none">
                <a:latin typeface="Arial" charset="0"/>
              </a:rPr>
              <a:t>error rate: 0.</a:t>
            </a:r>
            <a:r>
              <a:rPr lang="en-US" altLang="x-none">
                <a:latin typeface="Arial" charset="0"/>
              </a:rPr>
              <a:t>89</a:t>
            </a:r>
            <a:r>
              <a:rPr lang="x-none" altLang="x-none">
                <a:latin typeface="Arial" charset="0"/>
              </a:rPr>
              <a:t>%</a:t>
            </a:r>
            <a:endParaRPr lang="en-US" altLang="x-none">
              <a:latin typeface="Arial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x-none">
                <a:latin typeface="Arial" charset="0"/>
              </a:rPr>
              <a:t>Minor</a:t>
            </a:r>
            <a:r>
              <a:rPr lang="en-US" altLang="zh-CN">
                <a:latin typeface="Arial" charset="0"/>
              </a:rPr>
              <a:t>ity</a:t>
            </a:r>
            <a:r>
              <a:rPr lang="en-US" altLang="x-none">
                <a:latin typeface="Arial" charset="0"/>
              </a:rPr>
              <a:t> case error rate:</a:t>
            </a:r>
            <a:r>
              <a:rPr lang="zh-CN" altLang="en-US">
                <a:latin typeface="Arial" charset="0"/>
              </a:rPr>
              <a:t> </a:t>
            </a:r>
            <a:r>
              <a:rPr lang="en-US" altLang="zh-CN">
                <a:latin typeface="Arial" charset="0"/>
              </a:rPr>
              <a:t>2.11%</a:t>
            </a:r>
            <a:endParaRPr lang="x-none" altLang="x-none">
              <a:latin typeface="Arial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557" y="4682666"/>
            <a:ext cx="980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x-none">
                <a:latin typeface="Arial" charset="0"/>
              </a:rPr>
              <a:t>Testing</a:t>
            </a:r>
            <a:r>
              <a:rPr lang="x-none" altLang="x-none">
                <a:latin typeface="Arial" charset="0"/>
              </a:rPr>
              <a:t>:</a:t>
            </a:r>
          </a:p>
        </p:txBody>
      </p:sp>
      <p:sp>
        <p:nvSpPr>
          <p:cNvPr id="21" name="矩形 20"/>
          <p:cNvSpPr/>
          <p:nvPr/>
        </p:nvSpPr>
        <p:spPr>
          <a:xfrm>
            <a:off x="5041403" y="3185433"/>
            <a:ext cx="32111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x-none">
                <a:latin typeface="Arial" charset="0"/>
              </a:rPr>
              <a:t>Overall </a:t>
            </a:r>
            <a:r>
              <a:rPr lang="x-none" altLang="x-none">
                <a:latin typeface="Arial" charset="0"/>
              </a:rPr>
              <a:t>error rate: 0.</a:t>
            </a:r>
            <a:r>
              <a:rPr lang="en-US" altLang="x-none">
                <a:latin typeface="Arial" charset="0"/>
              </a:rPr>
              <a:t>69</a:t>
            </a:r>
            <a:r>
              <a:rPr lang="x-none" altLang="x-none">
                <a:latin typeface="Arial" charset="0"/>
              </a:rPr>
              <a:t>%</a:t>
            </a:r>
            <a:endParaRPr lang="en-US" altLang="x-none">
              <a:latin typeface="Arial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x-none">
                <a:latin typeface="Arial" charset="0"/>
              </a:rPr>
              <a:t>Minor</a:t>
            </a:r>
            <a:r>
              <a:rPr lang="en-US" altLang="zh-CN">
                <a:latin typeface="Arial" charset="0"/>
              </a:rPr>
              <a:t>ity</a:t>
            </a:r>
            <a:r>
              <a:rPr lang="en-US" altLang="x-none">
                <a:latin typeface="Arial" charset="0"/>
              </a:rPr>
              <a:t> case error rate:</a:t>
            </a:r>
            <a:r>
              <a:rPr lang="zh-CN" altLang="en-US">
                <a:latin typeface="Arial" charset="0"/>
              </a:rPr>
              <a:t> </a:t>
            </a:r>
            <a:r>
              <a:rPr lang="en-US" altLang="zh-CN">
                <a:latin typeface="Arial" charset="0"/>
              </a:rPr>
              <a:t>2.5%</a:t>
            </a:r>
            <a:endParaRPr lang="x-none" altLang="x-none">
              <a:latin typeface="Arial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41403" y="4497964"/>
            <a:ext cx="33393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x-none">
                <a:latin typeface="Arial" charset="0"/>
              </a:rPr>
              <a:t>Overall </a:t>
            </a:r>
            <a:r>
              <a:rPr lang="x-none" altLang="x-none">
                <a:latin typeface="Arial" charset="0"/>
              </a:rPr>
              <a:t>error rate: </a:t>
            </a:r>
            <a:r>
              <a:rPr lang="en-US" altLang="x-none">
                <a:latin typeface="Arial" charset="0"/>
              </a:rPr>
              <a:t>2.78</a:t>
            </a:r>
            <a:r>
              <a:rPr lang="x-none" altLang="x-none">
                <a:latin typeface="Arial" charset="0"/>
              </a:rPr>
              <a:t>%</a:t>
            </a:r>
            <a:endParaRPr lang="en-US" altLang="x-none">
              <a:latin typeface="Arial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x-none">
                <a:latin typeface="Arial" charset="0"/>
              </a:rPr>
              <a:t>Minor</a:t>
            </a:r>
            <a:r>
              <a:rPr lang="en-US" altLang="zh-CN">
                <a:latin typeface="Arial" charset="0"/>
              </a:rPr>
              <a:t>ity</a:t>
            </a:r>
            <a:r>
              <a:rPr lang="en-US" altLang="x-none">
                <a:latin typeface="Arial" charset="0"/>
              </a:rPr>
              <a:t> case error rate:</a:t>
            </a:r>
            <a:r>
              <a:rPr lang="zh-CN" altLang="en-US">
                <a:latin typeface="Arial" charset="0"/>
              </a:rPr>
              <a:t> </a:t>
            </a:r>
            <a:r>
              <a:rPr lang="en-US" altLang="zh-CN">
                <a:latin typeface="Arial" charset="0"/>
              </a:rPr>
              <a:t>5.45%</a:t>
            </a:r>
            <a:endParaRPr lang="x-none" altLang="x-non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045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425705"/>
            <a:ext cx="6347713" cy="139700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Boosting</a:t>
            </a:r>
            <a:r>
              <a:rPr lang="zh-CN" altLang="en-US"/>
              <a:t> 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Precision/Recall and F1 score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/>
              <a:t>Negative case</a:t>
            </a:r>
          </a:p>
          <a:p>
            <a:r>
              <a:rPr lang="en-US" altLang="zh-CN"/>
              <a:t>Precision=52/(52+1)=0.967</a:t>
            </a:r>
            <a:endParaRPr lang="zh-CN" altLang="zh-CN"/>
          </a:p>
          <a:p>
            <a:r>
              <a:rPr lang="en-US" altLang="zh-CN"/>
              <a:t>Recall=52/(52+3)=0.945</a:t>
            </a:r>
            <a:endParaRPr lang="zh-CN" altLang="zh-CN"/>
          </a:p>
          <a:p>
            <a:r>
              <a:rPr lang="en-US" altLang="zh-CN"/>
              <a:t>F1 score=2rp/(</a:t>
            </a:r>
            <a:r>
              <a:rPr lang="en-US" altLang="zh-CN" err="1"/>
              <a:t>r+p</a:t>
            </a:r>
            <a:r>
              <a:rPr lang="en-US" altLang="zh-CN"/>
              <a:t>)=0.956</a:t>
            </a:r>
          </a:p>
          <a:p>
            <a:endParaRPr lang="zh-CN" altLang="zh-CN"/>
          </a:p>
          <a:p>
            <a:r>
              <a:rPr lang="en-US" altLang="zh-CN" b="1"/>
              <a:t>Positive case</a:t>
            </a:r>
            <a:endParaRPr lang="zh-CN" altLang="zh-CN" b="1"/>
          </a:p>
          <a:p>
            <a:r>
              <a:rPr lang="en-US" altLang="zh-CN"/>
              <a:t>Precision=88/(88+3)=0.967</a:t>
            </a:r>
            <a:endParaRPr lang="zh-CN" altLang="zh-CN"/>
          </a:p>
          <a:p>
            <a:r>
              <a:rPr lang="en-US" altLang="zh-CN"/>
              <a:t>Recall=88/(88+1)=0.989</a:t>
            </a:r>
            <a:endParaRPr lang="zh-CN" altLang="zh-CN"/>
          </a:p>
          <a:p>
            <a:r>
              <a:rPr lang="en-US" altLang="zh-CN"/>
              <a:t>F1 score=2rp/(</a:t>
            </a:r>
            <a:r>
              <a:rPr lang="en-US" altLang="zh-CN" err="1"/>
              <a:t>r+p</a:t>
            </a:r>
            <a:r>
              <a:rPr lang="en-US" altLang="zh-CN"/>
              <a:t>)=0.978</a:t>
            </a:r>
            <a:endParaRPr lang="zh-CN" altLang="zh-CN"/>
          </a:p>
          <a:p>
            <a:endParaRPr kumimoji="1" lang="en-US" altLang="zh-CN"/>
          </a:p>
          <a:p>
            <a:endParaRPr kumimoji="1"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ABE9-5A1E-4A27-B9C7-89E93CEF67C5}" type="datetime3">
              <a:rPr lang="en-US" smtClean="0"/>
              <a:t>18 April 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Texas at Dallas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4C3E-C0B4-48A2-B01A-21D731AC4842}" type="slidenum">
              <a:rPr lang="en-US" smtClean="0"/>
              <a:t>22</a:t>
            </a:fld>
            <a:endParaRPr lang="en-US"/>
          </a:p>
        </p:txBody>
      </p:sp>
      <p:cxnSp>
        <p:nvCxnSpPr>
          <p:cNvPr id="8" name="Straight Connector 4"/>
          <p:cNvCxnSpPr/>
          <p:nvPr/>
        </p:nvCxnSpPr>
        <p:spPr>
          <a:xfrm>
            <a:off x="304800" y="15240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31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425450"/>
            <a:ext cx="7541932" cy="1397000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Boosting</a:t>
            </a:r>
            <a:r>
              <a:rPr lang="zh-CN" altLang="en-US">
                <a:solidFill>
                  <a:schemeClr val="tx1"/>
                </a:solidFill>
              </a:rPr>
              <a:t> IMPORTANCE OF INPUTS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ABE9-5A1E-4A27-B9C7-89E93CEF67C5}" type="datetime3">
              <a:rPr lang="en-US" smtClean="0"/>
              <a:t>18 April 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Texas at Dallas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4C3E-C0B4-48A2-B01A-21D731AC4842}" type="slidenum">
              <a:rPr lang="en-US" smtClean="0"/>
              <a:t>23</a:t>
            </a:fld>
            <a:endParaRPr lang="en-US"/>
          </a:p>
        </p:txBody>
      </p:sp>
      <p:cxnSp>
        <p:nvCxnSpPr>
          <p:cNvPr id="8" name="Straight Connector 4"/>
          <p:cNvCxnSpPr/>
          <p:nvPr/>
        </p:nvCxnSpPr>
        <p:spPr>
          <a:xfrm>
            <a:off x="304800" y="15240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BOOSTING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98121" y="1666875"/>
            <a:ext cx="6225304" cy="4618888"/>
          </a:xfrm>
        </p:spPr>
      </p:pic>
    </p:spTree>
    <p:extLst>
      <p:ext uri="{BB962C8B-B14F-4D97-AF65-F5344CB8AC3E}">
        <p14:creationId xmlns:p14="http://schemas.microsoft.com/office/powerpoint/2010/main" val="1686294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Imbalanced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alibri" pitchFamily="34" charset="0"/>
              </a:rPr>
              <a:t>Is our data imbalanced? 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2B34-8BDF-41D8-8C3F-B702E99BE163}" type="datetime3">
              <a:rPr lang="en-US" smtClean="0"/>
              <a:t>18 April 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Texas at Dallas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4C3E-C0B4-48A2-B01A-21D731AC4842}" type="slidenum">
              <a:rPr lang="en-US" smtClean="0"/>
              <a:t>24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15240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329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48025" y="2762250"/>
            <a:ext cx="7772400" cy="1609344"/>
          </a:xfrm>
        </p:spPr>
        <p:txBody>
          <a:bodyPr>
            <a:normAutofit/>
          </a:bodyPr>
          <a:lstStyle/>
          <a:p>
            <a:r>
              <a:rPr kumimoji="1" lang="en-US" altLang="zh-CN" sz="6000">
                <a:solidFill>
                  <a:schemeClr val="tx1"/>
                </a:solidFill>
              </a:rPr>
              <a:t>QUESTIONS?</a:t>
            </a:r>
            <a:endParaRPr kumimoji="1" lang="zh-CN" altLang="en-US" sz="600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18B6-CBA5-4F37-91FD-E1906B54CF89}" type="datetime3">
              <a:rPr lang="en-US" smtClean="0"/>
              <a:t>18 April 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Texas at Dallas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4C3E-C0B4-48A2-B01A-21D731AC4842}" type="slidenum">
              <a:rPr lang="en-US" smtClean="0"/>
              <a:t>25</a:t>
            </a:fld>
            <a:endParaRPr lang="en-US"/>
          </a:p>
        </p:txBody>
      </p:sp>
      <p:cxnSp>
        <p:nvCxnSpPr>
          <p:cNvPr id="7" name="Straight Connector 4"/>
          <p:cNvCxnSpPr/>
          <p:nvPr/>
        </p:nvCxnSpPr>
        <p:spPr>
          <a:xfrm>
            <a:off x="304800" y="15240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329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>
                <a:hlinkClick r:id="rId2"/>
              </a:rPr>
              <a:t>https://archive.ics.uci.edu/ml/datasets/Tic-Tac-Toe+Endgame</a:t>
            </a:r>
            <a:r>
              <a:rPr lang="en-US" i="1"/>
              <a:t> </a:t>
            </a:r>
            <a:endParaRPr lang="en-US" u="sng">
              <a:latin typeface="Calibr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79C7-C211-442F-9D16-095B87F4FE3B}" type="datetime3">
              <a:rPr lang="en-US" smtClean="0"/>
              <a:t>18 April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Texas at Dallas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4C3E-C0B4-48A2-B01A-21D731AC4842}" type="slidenum">
              <a:rPr lang="en-US" smtClean="0"/>
              <a:t>26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5240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04800" y="15240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911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0800" y="2286000"/>
            <a:ext cx="7772400" cy="1609344"/>
          </a:xfrm>
        </p:spPr>
        <p:txBody>
          <a:bodyPr>
            <a:normAutofit/>
          </a:bodyPr>
          <a:lstStyle/>
          <a:p>
            <a:r>
              <a:rPr kumimoji="1" lang="en-US" altLang="zh-CN" sz="7200" err="1"/>
              <a:t>tHANK</a:t>
            </a:r>
            <a:r>
              <a:rPr kumimoji="1" lang="zh-CN" altLang="en-US" sz="7200"/>
              <a:t> </a:t>
            </a:r>
            <a:r>
              <a:rPr kumimoji="1" lang="en-US" altLang="zh-CN" sz="7200"/>
              <a:t>YOU!</a:t>
            </a:r>
            <a:endParaRPr kumimoji="1" lang="zh-CN" altLang="en-US" sz="72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18B6-CBA5-4F37-91FD-E1906B54CF89}" type="datetime3">
              <a:rPr lang="en-US" smtClean="0"/>
              <a:t>18 April 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Texas at Dallas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4C3E-C0B4-48A2-B01A-21D731AC484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77798"/>
            <a:ext cx="7772400" cy="4050792"/>
          </a:xfrm>
        </p:spPr>
        <p:txBody>
          <a:bodyPr>
            <a:normAutofit lnSpcReduction="10000"/>
          </a:bodyPr>
          <a:lstStyle/>
          <a:p>
            <a:r>
              <a:rPr lang="en-US"/>
              <a:t>The data are collected from the UCI Machine Learning Repository</a:t>
            </a:r>
          </a:p>
          <a:p>
            <a:r>
              <a:rPr lang="en-US"/>
              <a:t>Tic-Tac-Toe Endgame database </a:t>
            </a:r>
          </a:p>
          <a:p>
            <a:r>
              <a:rPr lang="en-US"/>
              <a:t>Created by David W. Aha (</a:t>
            </a:r>
            <a:r>
              <a:rPr lang="en-US">
                <a:hlinkClick r:id="rId2"/>
              </a:rPr>
              <a:t>aha@cs.jhu.edu</a:t>
            </a:r>
            <a:r>
              <a:rPr lang="en-US"/>
              <a:t>) August 19, 1991 </a:t>
            </a:r>
          </a:p>
          <a:p>
            <a:r>
              <a:rPr lang="en-US"/>
              <a:t>Contains the complete set of possible board configurations at the end of tic-tac-toe games, where "x" is assumed to have played first.  The target concept is "win for x" (i.e., true when "x" has one of 8 possible ways to create a "three-in-a-row").   </a:t>
            </a:r>
          </a:p>
          <a:p>
            <a:r>
              <a:rPr lang="en-US"/>
              <a:t>Number of Instances: 958 (legal tic-tac-toe endgame boards)</a:t>
            </a:r>
          </a:p>
          <a:p>
            <a:r>
              <a:rPr lang="en-US"/>
              <a:t>Number of Attributes: 9, each corresponding to one tic-tac-toe square</a:t>
            </a:r>
          </a:p>
          <a:p>
            <a:r>
              <a:rPr lang="en-US"/>
              <a:t>No missing values </a:t>
            </a:r>
          </a:p>
          <a:p>
            <a:pPr lvl="1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4293-A055-4328-984C-967E6976D0A0}" type="datetime3">
              <a:rPr lang="en-US" smtClean="0"/>
              <a:t>18 April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Texas at Dallas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4C3E-C0B4-48A2-B01A-21D731AC4842}" type="slidenum">
              <a:rPr lang="en-US" smtClean="0"/>
              <a:t>3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5240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04800" y="15240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44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47800"/>
            <a:ext cx="6347714" cy="3880773"/>
          </a:xfrm>
        </p:spPr>
        <p:txBody>
          <a:bodyPr/>
          <a:lstStyle/>
          <a:p>
            <a:r>
              <a:rPr lang="en-US"/>
              <a:t>Approximately 65.3% are positive (i.e., wins for "x")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ABE9-5A1E-4A27-B9C7-89E93CEF67C5}" type="datetime3">
              <a:rPr lang="en-US" smtClean="0"/>
              <a:t>18 April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Texas at Dallas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4C3E-C0B4-48A2-B01A-21D731AC4842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38" y="2090073"/>
            <a:ext cx="60864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5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alibri" pitchFamily="34" charset="0"/>
              </a:rPr>
              <a:t>Apply machine learning concepts to predict whether X’s will win</a:t>
            </a:r>
          </a:p>
          <a:p>
            <a:r>
              <a:rPr lang="en-US" altLang="zh-CN">
                <a:latin typeface="Calibri" pitchFamily="34" charset="0"/>
              </a:rPr>
              <a:t>Address</a:t>
            </a:r>
            <a:r>
              <a:rPr lang="zh-CN" altLang="en-US">
                <a:latin typeface="Calibri" pitchFamily="34" charset="0"/>
              </a:rPr>
              <a:t> </a:t>
            </a:r>
            <a:r>
              <a:rPr lang="en-US" altLang="zh-CN">
                <a:latin typeface="Calibri" pitchFamily="34" charset="0"/>
              </a:rPr>
              <a:t>class</a:t>
            </a:r>
            <a:r>
              <a:rPr lang="zh-CN" altLang="en-US">
                <a:latin typeface="Calibri" pitchFamily="34" charset="0"/>
              </a:rPr>
              <a:t> </a:t>
            </a:r>
            <a:r>
              <a:rPr lang="en-US" altLang="zh-CN">
                <a:latin typeface="Calibri" pitchFamily="34" charset="0"/>
              </a:rPr>
              <a:t>imbalance</a:t>
            </a:r>
            <a:r>
              <a:rPr lang="zh-CN" altLang="en-US">
                <a:latin typeface="Calibri" pitchFamily="34" charset="0"/>
              </a:rPr>
              <a:t> </a:t>
            </a:r>
            <a:r>
              <a:rPr lang="en-US" altLang="zh-CN">
                <a:latin typeface="Calibri" pitchFamily="34" charset="0"/>
              </a:rPr>
              <a:t>if</a:t>
            </a:r>
            <a:r>
              <a:rPr lang="zh-CN" altLang="en-US">
                <a:latin typeface="Calibri" pitchFamily="34" charset="0"/>
              </a:rPr>
              <a:t> </a:t>
            </a:r>
            <a:r>
              <a:rPr lang="en-US" altLang="zh-CN">
                <a:latin typeface="Calibri" pitchFamily="34" charset="0"/>
              </a:rPr>
              <a:t>applicable</a:t>
            </a:r>
            <a:r>
              <a:rPr lang="zh-CN" altLang="en-US">
                <a:latin typeface="Calibri" pitchFamily="34" charset="0"/>
              </a:rPr>
              <a:t> </a:t>
            </a:r>
            <a:endParaRPr lang="en-US">
              <a:latin typeface="Calibri" pitchFamily="34" charset="0"/>
            </a:endParaRPr>
          </a:p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6ADE-AE60-4E44-9A74-3051A07EC94D}" type="datetime3">
              <a:rPr lang="en-US" smtClean="0"/>
              <a:t>18 April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Texas at Dallas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4C3E-C0B4-48A2-B01A-21D731AC4842}" type="slidenum">
              <a:rPr lang="en-US" smtClean="0"/>
              <a:t>5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5240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04800" y="15240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358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857" y="0"/>
            <a:ext cx="8229600" cy="1219200"/>
          </a:xfrm>
        </p:spPr>
        <p:txBody>
          <a:bodyPr/>
          <a:lstStyle/>
          <a:p>
            <a:r>
              <a:rPr lang="en-US" sz="4800"/>
              <a:t>Data set : Input Variables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71B7-ECA6-480E-83AF-54A6B2921C57}" type="datetime3">
              <a:rPr lang="en-US" smtClean="0"/>
              <a:t>18 April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Texas at Dallas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4C3E-C0B4-48A2-B01A-21D731AC4842}" type="slidenum">
              <a:rPr lang="en-US" smtClean="0"/>
              <a:t>6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" y="10668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2017-04-11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2" y="1152525"/>
            <a:ext cx="8832830" cy="494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9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848600" cy="1600200"/>
          </a:xfrm>
        </p:spPr>
        <p:txBody>
          <a:bodyPr/>
          <a:lstStyle/>
          <a:p>
            <a:r>
              <a:rPr lang="en-US" sz="4800"/>
              <a:t>Data Filtering and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latin typeface="Calibri" pitchFamily="34" charset="0"/>
              </a:rPr>
              <a:t>Filtering:</a:t>
            </a:r>
          </a:p>
          <a:p>
            <a:pPr lvl="1"/>
            <a:r>
              <a:rPr lang="en-US" sz="2400">
                <a:latin typeface="Calibri" pitchFamily="34" charset="0"/>
              </a:rPr>
              <a:t>No missing Values</a:t>
            </a:r>
          </a:p>
          <a:p>
            <a:pPr lvl="1"/>
            <a:r>
              <a:rPr lang="en-US" sz="2400">
                <a:latin typeface="Calibri" pitchFamily="34" charset="0"/>
              </a:rPr>
              <a:t>No replacement of data required</a:t>
            </a:r>
          </a:p>
          <a:p>
            <a:pPr marL="457200" lvl="1" indent="0">
              <a:buNone/>
            </a:pPr>
            <a:endParaRPr lang="en-US" sz="2400">
              <a:latin typeface="Calibri" pitchFamily="34" charset="0"/>
            </a:endParaRPr>
          </a:p>
          <a:p>
            <a:pPr marL="457200" lvl="1" indent="0">
              <a:buNone/>
            </a:pPr>
            <a:endParaRPr lang="en-US" sz="2400">
              <a:latin typeface="Calibri" pitchFamily="34" charset="0"/>
            </a:endParaRPr>
          </a:p>
          <a:p>
            <a:endParaRPr lang="en-US">
              <a:latin typeface="Calibri" pitchFamily="34" charset="0"/>
            </a:endParaRPr>
          </a:p>
          <a:p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Partitioning:</a:t>
            </a:r>
          </a:p>
          <a:p>
            <a:pPr lvl="1"/>
            <a:r>
              <a:rPr lang="en-US" sz="2400">
                <a:latin typeface="Calibri" pitchFamily="34" charset="0"/>
              </a:rPr>
              <a:t>Train: 70 %</a:t>
            </a:r>
          </a:p>
          <a:p>
            <a:pPr lvl="1"/>
            <a:r>
              <a:rPr lang="en-US" sz="2400">
                <a:latin typeface="Calibri" pitchFamily="34" charset="0"/>
              </a:rPr>
              <a:t>Validate: 15 %</a:t>
            </a:r>
          </a:p>
          <a:p>
            <a:pPr lvl="1"/>
            <a:r>
              <a:rPr lang="en-US" sz="2400">
                <a:latin typeface="Calibri" pitchFamily="34" charset="0"/>
              </a:rPr>
              <a:t>Test: 15 %</a:t>
            </a:r>
          </a:p>
          <a:p>
            <a:pPr lvl="1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2D9C-68B3-44A9-8FE0-06F6A8B2ED57}" type="datetime3">
              <a:rPr lang="en-US" smtClean="0"/>
              <a:t>18 April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Texas at Dallas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4C3E-C0B4-48A2-B01A-21D731AC4842}" type="slidenum">
              <a:rPr lang="en-US" smtClean="0"/>
              <a:t>7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5240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04800" y="15240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01" y="3429000"/>
            <a:ext cx="69056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84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Approach followed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/>
              <a:t>Naïve</a:t>
            </a:r>
            <a:r>
              <a:rPr lang="zh-CN" altLang="en-US" sz="2400"/>
              <a:t> </a:t>
            </a:r>
            <a:r>
              <a:rPr lang="en-US" altLang="zh-CN" sz="2400"/>
              <a:t>Bayes</a:t>
            </a:r>
          </a:p>
          <a:p>
            <a:r>
              <a:rPr lang="en-US" altLang="zh-CN" sz="2400"/>
              <a:t>Single</a:t>
            </a:r>
            <a:r>
              <a:rPr lang="zh-CN" altLang="en-US" sz="2400"/>
              <a:t> </a:t>
            </a:r>
            <a:r>
              <a:rPr lang="en-US" altLang="zh-CN" sz="2400"/>
              <a:t>Decision</a:t>
            </a:r>
            <a:r>
              <a:rPr lang="zh-CN" altLang="en-US" sz="2400"/>
              <a:t> </a:t>
            </a:r>
            <a:r>
              <a:rPr lang="en-US" altLang="zh-CN" sz="2400"/>
              <a:t>Tree</a:t>
            </a:r>
          </a:p>
          <a:p>
            <a:r>
              <a:rPr lang="en-US" altLang="zh-CN" sz="2400"/>
              <a:t>Random</a:t>
            </a:r>
            <a:r>
              <a:rPr lang="zh-CN" altLang="en-US" sz="2400"/>
              <a:t> </a:t>
            </a:r>
            <a:r>
              <a:rPr lang="en-US" altLang="zh-CN" sz="2400"/>
              <a:t>Forest</a:t>
            </a:r>
          </a:p>
          <a:p>
            <a:r>
              <a:rPr lang="en-US" altLang="zh-CN" sz="2400"/>
              <a:t>Boosting</a:t>
            </a:r>
            <a:endParaRPr lang="en-US" sz="2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9901-4539-415D-8411-5FD4B1B23261}" type="datetime3">
              <a:rPr lang="en-US" smtClean="0"/>
              <a:t>18 April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Texas at Dallas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4C3E-C0B4-48A2-B01A-21D731AC4842}" type="slidenum">
              <a:rPr lang="en-US" smtClean="0"/>
              <a:t>8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04800" y="15240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86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/>
              <a:t>Naïve</a:t>
            </a:r>
            <a:r>
              <a:rPr lang="zh-CN" altLang="en-US" sz="4800"/>
              <a:t> </a:t>
            </a:r>
            <a:r>
              <a:rPr lang="en-US" altLang="zh-CN" sz="4800"/>
              <a:t>Bayes</a:t>
            </a:r>
            <a:br>
              <a:rPr lang="en-US" altLang="zh-CN" sz="4800"/>
            </a:br>
            <a:endParaRPr lang="en-US" sz="480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Assumes that the data is independent</a:t>
            </a:r>
          </a:p>
          <a:p>
            <a:r>
              <a:rPr lang="en-US" sz="2400"/>
              <a:t>Use other techniques such as Single Decision Tree, Random Forest, Boosting</a:t>
            </a:r>
          </a:p>
          <a:p>
            <a:endParaRPr lang="en-US" altLang="zh-CN" sz="24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9901-4539-415D-8411-5FD4B1B23261}" type="datetime3">
              <a:rPr lang="en-US" smtClean="0"/>
              <a:t>18 April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Texas at Dallas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4C3E-C0B4-48A2-B01A-21D731AC4842}" type="slidenum">
              <a:rPr lang="en-US" smtClean="0"/>
              <a:t>9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04800" y="15240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1056764" y="2205609"/>
            <a:ext cx="4704715" cy="185547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5000238" y="3229864"/>
            <a:ext cx="2264410" cy="83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78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</Words>
  <Application>Microsoft Macintosh PowerPoint</Application>
  <PresentationFormat>全屏显示(4:3)</PresentationFormat>
  <Paragraphs>177</Paragraphs>
  <Slides>27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Calibri</vt:lpstr>
      <vt:lpstr>Rockwell</vt:lpstr>
      <vt:lpstr>Rockwell Condensed</vt:lpstr>
      <vt:lpstr>Rockwell Extra Bold</vt:lpstr>
      <vt:lpstr>Wingdings</vt:lpstr>
      <vt:lpstr>Wingdings 3</vt:lpstr>
      <vt:lpstr>方正姚体</vt:lpstr>
      <vt:lpstr>Arial</vt:lpstr>
      <vt:lpstr>木活字</vt:lpstr>
      <vt:lpstr>Machine Learning Project: Predicting Tic-Tac-Toe</vt:lpstr>
      <vt:lpstr>About Tic-Tac-Toe</vt:lpstr>
      <vt:lpstr>Data Set</vt:lpstr>
      <vt:lpstr>PowerPoint 演示文稿</vt:lpstr>
      <vt:lpstr>Objective</vt:lpstr>
      <vt:lpstr>Data set : Input Variables</vt:lpstr>
      <vt:lpstr>Data Filtering and Partitioning</vt:lpstr>
      <vt:lpstr>Approach followed</vt:lpstr>
      <vt:lpstr>Naïve Bayes </vt:lpstr>
      <vt:lpstr>Decision tree ROC</vt:lpstr>
      <vt:lpstr>Decision tree validation</vt:lpstr>
      <vt:lpstr>Decision tree test</vt:lpstr>
      <vt:lpstr>Random Forest Info</vt:lpstr>
      <vt:lpstr>Random Forest Error Rates</vt:lpstr>
      <vt:lpstr>Random Forest IMPORTANCE OF INPUTS</vt:lpstr>
      <vt:lpstr>Random Forest ROC Curves</vt:lpstr>
      <vt:lpstr>Random Forest Validation</vt:lpstr>
      <vt:lpstr>Random Forest test</vt:lpstr>
      <vt:lpstr>Boosting</vt:lpstr>
      <vt:lpstr>Boosting  ROC and corresponding AUC </vt:lpstr>
      <vt:lpstr>Boosting  Error Matrice</vt:lpstr>
      <vt:lpstr>Boosting  Precision/Recall and F1 score</vt:lpstr>
      <vt:lpstr>Boosting IMPORTANCE OF INPUTS</vt:lpstr>
      <vt:lpstr>Imbalanced Data</vt:lpstr>
      <vt:lpstr>QUESTIONS?</vt:lpstr>
      <vt:lpstr>Reference</vt:lpstr>
      <vt:lpstr>tHANK YOU!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Project: Predicting Tic-Tac-Toe</dc:title>
  <cp:lastModifiedBy>Jie, Yang</cp:lastModifiedBy>
  <cp:revision>2</cp:revision>
  <dcterms:modified xsi:type="dcterms:W3CDTF">2017-04-19T02:12:08Z</dcterms:modified>
</cp:coreProperties>
</file>