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0C40F1-79BC-434A-A1CC-CA8D5753E68B}">
  <a:tblStyle styleId="{6F0C40F1-79BC-434A-A1CC-CA8D5753E6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ACCF415-2997-47CB-A487-E4366CE6D870}"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4.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6.xml"/><Relationship Id="rId44" Type="http://schemas.openxmlformats.org/officeDocument/2006/relationships/font" Target="fonts/Lato-bold.fntdata"/><Relationship Id="rId21" Type="http://schemas.openxmlformats.org/officeDocument/2006/relationships/slide" Target="slides/slide15.xml"/><Relationship Id="rId43" Type="http://schemas.openxmlformats.org/officeDocument/2006/relationships/font" Target="fonts/Lato-regular.fntdata"/><Relationship Id="rId24" Type="http://schemas.openxmlformats.org/officeDocument/2006/relationships/slide" Target="slides/slide18.xml"/><Relationship Id="rId46" Type="http://schemas.openxmlformats.org/officeDocument/2006/relationships/font" Target="fonts/Lato-boldItalic.fntdata"/><Relationship Id="rId23" Type="http://schemas.openxmlformats.org/officeDocument/2006/relationships/slide" Target="slides/slide17.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917b3afe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917b3afe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9e8d9eb2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9e8d9eb2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9e8d9eb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9e8d9eb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9e8d9eb2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9e8d9eb2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9e8d9eb2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9e8d9eb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9e8d9eb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9e8d9eb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9e8d9eb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9e8d9eb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9e8d9eb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9e8d9eb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9e8d9eb2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9e8d9eb2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9e8d9eb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9e8d9eb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917b3afe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917b3afe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8544bee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8544bee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8544bee1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8544bee1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8544bee1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8544bee1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8544bee1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8544bee1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8544bee1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98544bee1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8544bee1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8544bee1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8544bee1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8544bee1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8544bee1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8544bee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8544bee1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8544bee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8544bee1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8544bee1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917b3afe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917b3afe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8544bee1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8544bee1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9f2bdf2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9f2bdf2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9e8d9eb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9e8d9eb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917b3afe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917b3afe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917b3afe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917b3afe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917b3afe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917b3afe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917b3afe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917b3afe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917b3afe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917b3afe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917b3afe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917b3afe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Assignment-1: POS Tagging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Aditya Sharma 170050043</a:t>
            </a:r>
            <a:endParaRPr/>
          </a:p>
          <a:p>
            <a:pPr indent="0" lvl="0" marL="0" rtl="0" algn="l">
              <a:spcBef>
                <a:spcPts val="0"/>
              </a:spcBef>
              <a:spcAft>
                <a:spcPts val="0"/>
              </a:spcAft>
              <a:buNone/>
            </a:pPr>
            <a:r>
              <a:rPr lang="en"/>
              <a:t>Yash Jain 170050055</a:t>
            </a:r>
            <a:endParaRPr/>
          </a:p>
          <a:p>
            <a:pPr indent="0" lvl="0" marL="0" rtl="0" algn="l">
              <a:spcBef>
                <a:spcPts val="0"/>
              </a:spcBef>
              <a:spcAft>
                <a:spcPts val="0"/>
              </a:spcAft>
              <a:buNone/>
            </a:pPr>
            <a:r>
              <a:rPr lang="en"/>
              <a:t>Debabrata Mandal 170050073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0" y="528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(2/3)</a:t>
            </a:r>
            <a:endParaRPr/>
          </a:p>
        </p:txBody>
      </p:sp>
      <p:graphicFrame>
        <p:nvGraphicFramePr>
          <p:cNvPr id="144" name="Google Shape;144;p22"/>
          <p:cNvGraphicFramePr/>
          <p:nvPr/>
        </p:nvGraphicFramePr>
        <p:xfrm>
          <a:off x="46975" y="1259075"/>
          <a:ext cx="3000000" cy="3000000"/>
        </p:xfrm>
        <a:graphic>
          <a:graphicData uri="http://schemas.openxmlformats.org/drawingml/2006/table">
            <a:tbl>
              <a:tblPr>
                <a:noFill/>
                <a:tableStyleId>{4ACCF415-2997-47CB-A487-E4366CE6D870}</a:tableStyleId>
              </a:tblPr>
              <a:tblGrid>
                <a:gridCol w="1053950"/>
                <a:gridCol w="1443525"/>
                <a:gridCol w="4007800"/>
                <a:gridCol w="2638725"/>
              </a:tblGrid>
              <a:tr h="410975">
                <a:tc>
                  <a:txBody>
                    <a:bodyPr/>
                    <a:lstStyle/>
                    <a:p>
                      <a:pPr indent="0" lvl="0" marL="0" rtl="0" algn="l">
                        <a:spcBef>
                          <a:spcPts val="0"/>
                        </a:spcBef>
                        <a:spcAft>
                          <a:spcPts val="0"/>
                        </a:spcAft>
                        <a:buNone/>
                      </a:pPr>
                      <a:r>
                        <a:rPr b="1" lang="en"/>
                        <a:t>Actual Tag</a:t>
                      </a:r>
                      <a:endParaRPr b="1"/>
                    </a:p>
                  </a:txBody>
                  <a:tcPr marT="63500" marB="63500" marR="63500" marL="63500"/>
                </a:tc>
                <a:tc>
                  <a:txBody>
                    <a:bodyPr/>
                    <a:lstStyle/>
                    <a:p>
                      <a:pPr indent="0" lvl="0" marL="0" rtl="0" algn="l">
                        <a:spcBef>
                          <a:spcPts val="0"/>
                        </a:spcBef>
                        <a:spcAft>
                          <a:spcPts val="0"/>
                        </a:spcAft>
                        <a:buNone/>
                      </a:pPr>
                      <a:r>
                        <a:rPr b="1" lang="en"/>
                        <a:t>Predicted Tag</a:t>
                      </a:r>
                      <a:endParaRPr b="1"/>
                    </a:p>
                  </a:txBody>
                  <a:tcPr marT="63500" marB="63500" marR="63500" marL="63500"/>
                </a:tc>
                <a:tc>
                  <a:txBody>
                    <a:bodyPr/>
                    <a:lstStyle/>
                    <a:p>
                      <a:pPr indent="0" lvl="0" marL="0" rtl="0" algn="l">
                        <a:spcBef>
                          <a:spcPts val="0"/>
                        </a:spcBef>
                        <a:spcAft>
                          <a:spcPts val="0"/>
                        </a:spcAft>
                        <a:buNone/>
                      </a:pPr>
                      <a:r>
                        <a:rPr b="1" lang="en"/>
                        <a:t>Sample Sentence</a:t>
                      </a:r>
                      <a:endParaRPr b="1"/>
                    </a:p>
                  </a:txBody>
                  <a:tcPr marT="63500" marB="63500" marR="63500" marL="63500"/>
                </a:tc>
                <a:tc>
                  <a:txBody>
                    <a:bodyPr/>
                    <a:lstStyle/>
                    <a:p>
                      <a:pPr indent="0" lvl="0" marL="0" rtl="0" algn="l">
                        <a:spcBef>
                          <a:spcPts val="0"/>
                        </a:spcBef>
                        <a:spcAft>
                          <a:spcPts val="0"/>
                        </a:spcAft>
                        <a:buNone/>
                      </a:pPr>
                      <a:r>
                        <a:rPr b="1" lang="en"/>
                        <a:t>Explanation</a:t>
                      </a:r>
                      <a:endParaRPr b="1"/>
                    </a:p>
                  </a:txBody>
                  <a:tcPr marT="63500" marB="63500" marR="63500" marL="63500"/>
                </a:tc>
              </a:tr>
              <a:tr h="1371500">
                <a:tc>
                  <a:txBody>
                    <a:bodyPr/>
                    <a:lstStyle/>
                    <a:p>
                      <a:pPr indent="0" lvl="0" marL="0" rtl="0" algn="l">
                        <a:spcBef>
                          <a:spcPts val="0"/>
                        </a:spcBef>
                        <a:spcAft>
                          <a:spcPts val="0"/>
                        </a:spcAft>
                        <a:buNone/>
                      </a:pPr>
                      <a:r>
                        <a:rPr lang="en"/>
                        <a:t>NOUN</a:t>
                      </a:r>
                      <a:endParaRPr/>
                    </a:p>
                  </a:txBody>
                  <a:tcPr marT="63500" marB="63500" marR="63500" marL="63500"/>
                </a:tc>
                <a:tc>
                  <a:txBody>
                    <a:bodyPr/>
                    <a:lstStyle/>
                    <a:p>
                      <a:pPr indent="0" lvl="0" marL="0" rtl="0" algn="l">
                        <a:spcBef>
                          <a:spcPts val="0"/>
                        </a:spcBef>
                        <a:spcAft>
                          <a:spcPts val="0"/>
                        </a:spcAft>
                        <a:buNone/>
                      </a:pPr>
                      <a:r>
                        <a:rPr lang="en"/>
                        <a:t>VERB</a:t>
                      </a:r>
                      <a:endParaRPr/>
                    </a:p>
                  </a:txBody>
                  <a:tcPr marT="63500" marB="63500" marR="63500" marL="63500"/>
                </a:tc>
                <a:tc>
                  <a:txBody>
                    <a:bodyPr/>
                    <a:lstStyle/>
                    <a:p>
                      <a:pPr indent="0" lvl="0" marL="0" rtl="0" algn="l">
                        <a:lnSpc>
                          <a:spcPct val="115000"/>
                        </a:lnSpc>
                        <a:spcBef>
                          <a:spcPts val="0"/>
                        </a:spcBef>
                        <a:spcAft>
                          <a:spcPts val="0"/>
                        </a:spcAft>
                        <a:buNone/>
                      </a:pPr>
                      <a:r>
                        <a:rPr lang="en" sz="1100"/>
                        <a:t>Sentence:</a:t>
                      </a:r>
                      <a:endParaRPr sz="1100"/>
                    </a:p>
                    <a:p>
                      <a:pPr indent="0" lvl="0" marL="0" rtl="0" algn="l">
                        <a:lnSpc>
                          <a:spcPct val="115000"/>
                        </a:lnSpc>
                        <a:spcBef>
                          <a:spcPts val="0"/>
                        </a:spcBef>
                        <a:spcAft>
                          <a:spcPts val="0"/>
                        </a:spcAft>
                        <a:buNone/>
                      </a:pPr>
                      <a:r>
                        <a:rPr lang="en" sz="1100"/>
                        <a:t>cap would find him and take </a:t>
                      </a:r>
                      <a:r>
                        <a:rPr lang="en" sz="1100">
                          <a:solidFill>
                            <a:srgbClr val="FFFFFF"/>
                          </a:solidFill>
                          <a:highlight>
                            <a:srgbClr val="FF0000"/>
                          </a:highlight>
                        </a:rPr>
                        <a:t>care</a:t>
                      </a:r>
                      <a:r>
                        <a:rPr lang="en" sz="1100"/>
                        <a:t> of him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Actual Tags:</a:t>
                      </a:r>
                      <a:endParaRPr sz="1100"/>
                    </a:p>
                    <a:p>
                      <a:pPr indent="0" lvl="0" marL="0" rtl="0" algn="l">
                        <a:lnSpc>
                          <a:spcPct val="115000"/>
                        </a:lnSpc>
                        <a:spcBef>
                          <a:spcPts val="0"/>
                        </a:spcBef>
                        <a:spcAft>
                          <a:spcPts val="0"/>
                        </a:spcAft>
                        <a:buNone/>
                      </a:pPr>
                      <a:r>
                        <a:rPr lang="en" sz="1100"/>
                        <a:t> NOUN VERB VERB PRON CONJ VERB </a:t>
                      </a:r>
                      <a:r>
                        <a:rPr lang="en" sz="1100">
                          <a:solidFill>
                            <a:srgbClr val="FFFFFF"/>
                          </a:solidFill>
                          <a:highlight>
                            <a:srgbClr val="FF0000"/>
                          </a:highlight>
                        </a:rPr>
                        <a:t>NOUN</a:t>
                      </a:r>
                      <a:r>
                        <a:rPr lang="en" sz="1100"/>
                        <a:t> ADP PRON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Given Tags: </a:t>
                      </a:r>
                      <a:endParaRPr sz="1100"/>
                    </a:p>
                    <a:p>
                      <a:pPr indent="0" lvl="0" marL="0" rtl="0" algn="l">
                        <a:lnSpc>
                          <a:spcPct val="115000"/>
                        </a:lnSpc>
                        <a:spcBef>
                          <a:spcPts val="0"/>
                        </a:spcBef>
                        <a:spcAft>
                          <a:spcPts val="0"/>
                        </a:spcAft>
                        <a:buNone/>
                      </a:pPr>
                      <a:r>
                        <a:rPr lang="en" sz="1100"/>
                        <a:t>NOUN VERB VERB PRON CONJ VERB </a:t>
                      </a:r>
                      <a:r>
                        <a:rPr lang="en" sz="1100">
                          <a:solidFill>
                            <a:srgbClr val="FFFFFF"/>
                          </a:solidFill>
                          <a:highlight>
                            <a:srgbClr val="FF0000"/>
                          </a:highlight>
                        </a:rPr>
                        <a:t>VERB</a:t>
                      </a:r>
                      <a:r>
                        <a:rPr lang="en" sz="1100"/>
                        <a:t> ADP PRON .</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Notice here that “care” also behaves as a VERB in english and hence emission probability will be high for VERB. Also there are many instances of VERB followed by VERB for example: “he </a:t>
                      </a:r>
                      <a:r>
                        <a:rPr lang="en" sz="1100">
                          <a:highlight>
                            <a:srgbClr val="00FF00"/>
                          </a:highlight>
                        </a:rPr>
                        <a:t>was playing</a:t>
                      </a:r>
                      <a:r>
                        <a:rPr lang="en" sz="1100"/>
                        <a:t>”, “they </a:t>
                      </a:r>
                      <a:r>
                        <a:rPr lang="en" sz="1100">
                          <a:highlight>
                            <a:srgbClr val="00FF00"/>
                          </a:highlight>
                        </a:rPr>
                        <a:t>were dancing</a:t>
                      </a:r>
                      <a:r>
                        <a:rPr lang="en" sz="1100"/>
                        <a:t>”. Hence, VERB to VERB transition probability is also high.</a:t>
                      </a:r>
                      <a:endParaRPr sz="1100"/>
                    </a:p>
                    <a:p>
                      <a:pPr indent="0" lvl="0" marL="0" rtl="0" algn="l">
                        <a:spcBef>
                          <a:spcPts val="0"/>
                        </a:spcBef>
                        <a:spcAft>
                          <a:spcPts val="0"/>
                        </a:spcAft>
                        <a:buNone/>
                      </a:pPr>
                      <a:r>
                        <a:t/>
                      </a:r>
                      <a:endParaRPr sz="1100"/>
                    </a:p>
                  </a:txBody>
                  <a:tcPr marT="63500" marB="63500" marR="63500" marL="63500"/>
                </a:tc>
              </a:tr>
              <a:tr h="1242475">
                <a:tc>
                  <a:txBody>
                    <a:bodyPr/>
                    <a:lstStyle/>
                    <a:p>
                      <a:pPr indent="0" lvl="0" marL="0" rtl="0" algn="l">
                        <a:spcBef>
                          <a:spcPts val="0"/>
                        </a:spcBef>
                        <a:spcAft>
                          <a:spcPts val="0"/>
                        </a:spcAft>
                        <a:buNone/>
                      </a:pPr>
                      <a:r>
                        <a:rPr lang="en"/>
                        <a:t>VERB </a:t>
                      </a:r>
                      <a:endParaRPr/>
                    </a:p>
                  </a:txBody>
                  <a:tcPr marT="63500" marB="63500" marR="63500" marL="63500"/>
                </a:tc>
                <a:tc>
                  <a:txBody>
                    <a:bodyPr/>
                    <a:lstStyle/>
                    <a:p>
                      <a:pPr indent="0" lvl="0" marL="0" rtl="0" algn="l">
                        <a:spcBef>
                          <a:spcPts val="0"/>
                        </a:spcBef>
                        <a:spcAft>
                          <a:spcPts val="0"/>
                        </a:spcAft>
                        <a:buNone/>
                      </a:pPr>
                      <a:r>
                        <a:rPr lang="en"/>
                        <a:t>NOUN</a:t>
                      </a:r>
                      <a:endParaRPr/>
                    </a:p>
                  </a:txBody>
                  <a:tcPr marT="63500" marB="63500" marR="63500" marL="63500"/>
                </a:tc>
                <a:tc>
                  <a:txBody>
                    <a:bodyPr/>
                    <a:lstStyle/>
                    <a:p>
                      <a:pPr indent="0" lvl="0" marL="0" rtl="0" algn="l">
                        <a:lnSpc>
                          <a:spcPct val="115000"/>
                        </a:lnSpc>
                        <a:spcBef>
                          <a:spcPts val="0"/>
                        </a:spcBef>
                        <a:spcAft>
                          <a:spcPts val="0"/>
                        </a:spcAft>
                        <a:buNone/>
                      </a:pPr>
                      <a:r>
                        <a:rPr lang="en" sz="1100"/>
                        <a:t>Sentence:</a:t>
                      </a:r>
                      <a:endParaRPr sz="1100"/>
                    </a:p>
                    <a:p>
                      <a:pPr indent="0" lvl="0" marL="0" rtl="0" algn="l">
                        <a:lnSpc>
                          <a:spcPct val="115000"/>
                        </a:lnSpc>
                        <a:spcBef>
                          <a:spcPts val="0"/>
                        </a:spcBef>
                        <a:spcAft>
                          <a:spcPts val="0"/>
                        </a:spcAft>
                        <a:buNone/>
                      </a:pPr>
                      <a:r>
                        <a:rPr lang="en" sz="1100"/>
                        <a:t>there was much </a:t>
                      </a:r>
                      <a:r>
                        <a:rPr lang="en" sz="1100">
                          <a:solidFill>
                            <a:srgbClr val="FFFFFF"/>
                          </a:solidFill>
                          <a:highlight>
                            <a:srgbClr val="FF0000"/>
                          </a:highlight>
                        </a:rPr>
                        <a:t>shouting</a:t>
                      </a:r>
                      <a:r>
                        <a:rPr lang="en" sz="1100"/>
                        <a:t> and </a:t>
                      </a:r>
                      <a:r>
                        <a:rPr lang="en" sz="1100">
                          <a:solidFill>
                            <a:srgbClr val="FFFFFF"/>
                          </a:solidFill>
                          <a:highlight>
                            <a:srgbClr val="FF0000"/>
                          </a:highlight>
                        </a:rPr>
                        <a:t>screaming</a:t>
                      </a:r>
                      <a:r>
                        <a:rPr lang="en" sz="1100"/>
                        <a:t>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Actual Tags:</a:t>
                      </a:r>
                      <a:endParaRPr sz="1100"/>
                    </a:p>
                    <a:p>
                      <a:pPr indent="0" lvl="0" marL="0" rtl="0" algn="l">
                        <a:lnSpc>
                          <a:spcPct val="115000"/>
                        </a:lnSpc>
                        <a:spcBef>
                          <a:spcPts val="0"/>
                        </a:spcBef>
                        <a:spcAft>
                          <a:spcPts val="0"/>
                        </a:spcAft>
                        <a:buNone/>
                      </a:pPr>
                      <a:r>
                        <a:rPr lang="en" sz="1100"/>
                        <a:t>PRT VERB ADJ </a:t>
                      </a:r>
                      <a:r>
                        <a:rPr lang="en" sz="1100">
                          <a:solidFill>
                            <a:srgbClr val="FFFFFF"/>
                          </a:solidFill>
                          <a:highlight>
                            <a:srgbClr val="FF0000"/>
                          </a:highlight>
                        </a:rPr>
                        <a:t>NOUN</a:t>
                      </a:r>
                      <a:r>
                        <a:rPr lang="en" sz="1100"/>
                        <a:t> CONJ </a:t>
                      </a:r>
                      <a:r>
                        <a:rPr lang="en" sz="1100">
                          <a:solidFill>
                            <a:srgbClr val="FFFFFF"/>
                          </a:solidFill>
                          <a:highlight>
                            <a:srgbClr val="FF0000"/>
                          </a:highlight>
                        </a:rPr>
                        <a:t>NOUN</a:t>
                      </a:r>
                      <a:r>
                        <a:rPr lang="en" sz="1100"/>
                        <a:t>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Given Tags: </a:t>
                      </a:r>
                      <a:endParaRPr sz="1100"/>
                    </a:p>
                    <a:p>
                      <a:pPr indent="0" lvl="0" marL="0" rtl="0" algn="l">
                        <a:lnSpc>
                          <a:spcPct val="115000"/>
                        </a:lnSpc>
                        <a:spcBef>
                          <a:spcPts val="0"/>
                        </a:spcBef>
                        <a:spcAft>
                          <a:spcPts val="0"/>
                        </a:spcAft>
                        <a:buNone/>
                      </a:pPr>
                      <a:r>
                        <a:rPr lang="en" sz="1100"/>
                        <a:t>PRT VERB ADJ </a:t>
                      </a:r>
                      <a:r>
                        <a:rPr lang="en" sz="1100">
                          <a:solidFill>
                            <a:srgbClr val="FFFFFF"/>
                          </a:solidFill>
                          <a:highlight>
                            <a:srgbClr val="FF0000"/>
                          </a:highlight>
                        </a:rPr>
                        <a:t>VERB</a:t>
                      </a:r>
                      <a:r>
                        <a:rPr lang="en" sz="1100"/>
                        <a:t> CONJ </a:t>
                      </a:r>
                      <a:r>
                        <a:rPr lang="en" sz="1100">
                          <a:solidFill>
                            <a:srgbClr val="FFFFFF"/>
                          </a:solidFill>
                          <a:highlight>
                            <a:srgbClr val="FF0000"/>
                          </a:highlight>
                        </a:rPr>
                        <a:t>VERB</a:t>
                      </a:r>
                      <a:r>
                        <a:rPr lang="en" sz="1100"/>
                        <a:t> .</a:t>
                      </a:r>
                      <a:endParaRPr sz="1100"/>
                    </a:p>
                  </a:txBody>
                  <a:tcPr marT="63500" marB="63500" marR="63500" marL="63500"/>
                </a:tc>
                <a:tc>
                  <a:txBody>
                    <a:bodyPr/>
                    <a:lstStyle/>
                    <a:p>
                      <a:pPr indent="0" lvl="0" marL="0" rtl="0" algn="l">
                        <a:lnSpc>
                          <a:spcPct val="115000"/>
                        </a:lnSpc>
                        <a:spcBef>
                          <a:spcPts val="0"/>
                        </a:spcBef>
                        <a:spcAft>
                          <a:spcPts val="0"/>
                        </a:spcAft>
                        <a:buNone/>
                      </a:pPr>
                      <a:r>
                        <a:rPr lang="en" sz="1100"/>
                        <a:t>Notice that “shouting” and “screaming” also behave as continuous tense forms of the verbs and hence emission probability will be high for VERB.</a:t>
                      </a:r>
                      <a:endParaRPr sz="1100"/>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0" y="528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(3/3)</a:t>
            </a:r>
            <a:endParaRPr/>
          </a:p>
        </p:txBody>
      </p:sp>
      <p:graphicFrame>
        <p:nvGraphicFramePr>
          <p:cNvPr id="150" name="Google Shape;150;p23"/>
          <p:cNvGraphicFramePr/>
          <p:nvPr/>
        </p:nvGraphicFramePr>
        <p:xfrm>
          <a:off x="0" y="1929550"/>
          <a:ext cx="3000000" cy="3000000"/>
        </p:xfrm>
        <a:graphic>
          <a:graphicData uri="http://schemas.openxmlformats.org/drawingml/2006/table">
            <a:tbl>
              <a:tblPr>
                <a:noFill/>
                <a:tableStyleId>{4ACCF415-2997-47CB-A487-E4366CE6D870}</a:tableStyleId>
              </a:tblPr>
              <a:tblGrid>
                <a:gridCol w="1218375"/>
                <a:gridCol w="1138175"/>
                <a:gridCol w="4148725"/>
                <a:gridCol w="2638725"/>
              </a:tblGrid>
              <a:tr h="650875">
                <a:tc>
                  <a:txBody>
                    <a:bodyPr/>
                    <a:lstStyle/>
                    <a:p>
                      <a:pPr indent="0" lvl="0" marL="0" rtl="0" algn="l">
                        <a:spcBef>
                          <a:spcPts val="0"/>
                        </a:spcBef>
                        <a:spcAft>
                          <a:spcPts val="0"/>
                        </a:spcAft>
                        <a:buNone/>
                      </a:pPr>
                      <a:r>
                        <a:rPr b="1" lang="en"/>
                        <a:t>Actual Tag</a:t>
                      </a:r>
                      <a:endParaRPr b="1"/>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Predicted Tag</a:t>
                      </a:r>
                      <a:endParaRPr b="1"/>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Sample Sentence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Explanation</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72550">
                <a:tc>
                  <a:txBody>
                    <a:bodyPr/>
                    <a:lstStyle/>
                    <a:p>
                      <a:pPr indent="0" lvl="0" marL="0" rtl="0" algn="l">
                        <a:spcBef>
                          <a:spcPts val="0"/>
                        </a:spcBef>
                        <a:spcAft>
                          <a:spcPts val="0"/>
                        </a:spcAft>
                        <a:buNone/>
                      </a:pPr>
                      <a:r>
                        <a:rPr lang="en"/>
                        <a:t>NOUN</a:t>
                      </a:r>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a:t>ADJ</a:t>
                      </a:r>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t>Sentence:</a:t>
                      </a:r>
                      <a:endParaRPr sz="1100"/>
                    </a:p>
                    <a:p>
                      <a:pPr indent="0" lvl="0" marL="0" rtl="0" algn="l">
                        <a:lnSpc>
                          <a:spcPct val="115000"/>
                        </a:lnSpc>
                        <a:spcBef>
                          <a:spcPts val="0"/>
                        </a:spcBef>
                        <a:spcAft>
                          <a:spcPts val="0"/>
                        </a:spcAft>
                        <a:buNone/>
                      </a:pPr>
                      <a:r>
                        <a:rPr lang="en" sz="1100"/>
                        <a:t>around the </a:t>
                      </a:r>
                      <a:r>
                        <a:rPr lang="en" sz="1100">
                          <a:solidFill>
                            <a:srgbClr val="FFFFFF"/>
                          </a:solidFill>
                          <a:highlight>
                            <a:srgbClr val="FF0000"/>
                          </a:highlight>
                        </a:rPr>
                        <a:t>billiard</a:t>
                      </a:r>
                      <a:r>
                        <a:rPr lang="en" sz="1100"/>
                        <a:t> tables were always at least a couple of dozen beribboned generals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Actual Tags:</a:t>
                      </a:r>
                      <a:endParaRPr sz="1100"/>
                    </a:p>
                    <a:p>
                      <a:pPr indent="0" lvl="0" marL="0" rtl="0" algn="l">
                        <a:lnSpc>
                          <a:spcPct val="115000"/>
                        </a:lnSpc>
                        <a:spcBef>
                          <a:spcPts val="0"/>
                        </a:spcBef>
                        <a:spcAft>
                          <a:spcPts val="0"/>
                        </a:spcAft>
                        <a:buNone/>
                      </a:pPr>
                      <a:r>
                        <a:rPr lang="en" sz="1100"/>
                        <a:t>ADP DET </a:t>
                      </a:r>
                      <a:r>
                        <a:rPr lang="en" sz="1100">
                          <a:solidFill>
                            <a:srgbClr val="FFFFFF"/>
                          </a:solidFill>
                          <a:highlight>
                            <a:srgbClr val="FF0000"/>
                          </a:highlight>
                        </a:rPr>
                        <a:t>NOUN</a:t>
                      </a:r>
                      <a:r>
                        <a:rPr lang="en" sz="1100"/>
                        <a:t> NOUN VERB ADV ADP ADJ DET NOUN ADP NOUN ADJ NOUN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Actual Tags:</a:t>
                      </a:r>
                      <a:endParaRPr sz="1100"/>
                    </a:p>
                    <a:p>
                      <a:pPr indent="0" lvl="0" marL="0" rtl="0" algn="l">
                        <a:lnSpc>
                          <a:spcPct val="115000"/>
                        </a:lnSpc>
                        <a:spcBef>
                          <a:spcPts val="0"/>
                        </a:spcBef>
                        <a:spcAft>
                          <a:spcPts val="0"/>
                        </a:spcAft>
                        <a:buNone/>
                      </a:pPr>
                      <a:r>
                        <a:rPr lang="en" sz="1100"/>
                        <a:t>ADP DET </a:t>
                      </a:r>
                      <a:r>
                        <a:rPr lang="en" sz="1100">
                          <a:solidFill>
                            <a:srgbClr val="FFFFFF"/>
                          </a:solidFill>
                          <a:highlight>
                            <a:srgbClr val="FF0000"/>
                          </a:highlight>
                        </a:rPr>
                        <a:t>ADJ</a:t>
                      </a:r>
                      <a:r>
                        <a:rPr lang="en" sz="1100"/>
                        <a:t> NOUN VERB ADV ADP ADJ DET NOUN ADP NOUN ADP NOUN .</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100"/>
                        <a:t>This is one of the many cases where the phrase is a </a:t>
                      </a:r>
                      <a:r>
                        <a:rPr lang="en" sz="1100">
                          <a:highlight>
                            <a:srgbClr val="00FF00"/>
                          </a:highlight>
                        </a:rPr>
                        <a:t>COMPOUND NOUN</a:t>
                      </a:r>
                      <a:r>
                        <a:rPr lang="en" sz="1100">
                          <a:highlight>
                            <a:srgbClr val="FFFFFF"/>
                          </a:highlight>
                        </a:rPr>
                        <a:t> and the Model incorrectly classifies it as an ADJECTIVE followed by a Noun. This is also a problem because of high transition probabilities of ADJ to NOUN and DET to ADJ. Whenever there is a word which occurs rarely, smoothing will reduce the advantage of Emission Probability.</a:t>
                      </a:r>
                      <a:endParaRPr sz="1100">
                        <a:highlight>
                          <a:srgbClr val="FFFFFF"/>
                        </a:highlight>
                      </a:endParaRPr>
                    </a:p>
                  </a:txBody>
                  <a:tcPr marT="63500" marB="63500" marR="63500" marL="63500">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Bi-LSTM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for 5-fold cross validation</a:t>
            </a:r>
            <a:endParaRPr/>
          </a:p>
        </p:txBody>
      </p:sp>
      <p:graphicFrame>
        <p:nvGraphicFramePr>
          <p:cNvPr id="161" name="Google Shape;161;p25"/>
          <p:cNvGraphicFramePr/>
          <p:nvPr/>
        </p:nvGraphicFramePr>
        <p:xfrm>
          <a:off x="2592450" y="2262350"/>
          <a:ext cx="3000000" cy="3000000"/>
        </p:xfrm>
        <a:graphic>
          <a:graphicData uri="http://schemas.openxmlformats.org/drawingml/2006/table">
            <a:tbl>
              <a:tblPr>
                <a:noFill/>
                <a:tableStyleId>{4ACCF415-2997-47CB-A487-E4366CE6D870}</a:tableStyleId>
              </a:tblPr>
              <a:tblGrid>
                <a:gridCol w="1981200"/>
                <a:gridCol w="1981200"/>
              </a:tblGrid>
              <a:tr h="127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Accuracy</a:t>
                      </a:r>
                      <a:endParaRPr sz="1100"/>
                    </a:p>
                  </a:txBody>
                  <a:tcPr marT="63500" marB="63500" marR="63500" marL="63500"/>
                </a:tc>
              </a:tr>
              <a:tr h="12700">
                <a:tc>
                  <a:txBody>
                    <a:bodyPr/>
                    <a:lstStyle/>
                    <a:p>
                      <a:pPr indent="0" lvl="0" marL="0" rtl="0" algn="l">
                        <a:spcBef>
                          <a:spcPts val="0"/>
                        </a:spcBef>
                        <a:spcAft>
                          <a:spcPts val="0"/>
                        </a:spcAft>
                        <a:buNone/>
                      </a:pPr>
                      <a:r>
                        <a:rPr lang="en" sz="1100"/>
                        <a:t>1st fold</a:t>
                      </a:r>
                      <a:endParaRPr sz="1100"/>
                    </a:p>
                  </a:txBody>
                  <a:tcPr marT="63500" marB="63500" marR="63500" marL="63500"/>
                </a:tc>
                <a:tc>
                  <a:txBody>
                    <a:bodyPr/>
                    <a:lstStyle/>
                    <a:p>
                      <a:pPr indent="0" lvl="0" marL="0" rtl="0" algn="l">
                        <a:spcBef>
                          <a:spcPts val="0"/>
                        </a:spcBef>
                        <a:spcAft>
                          <a:spcPts val="0"/>
                        </a:spcAft>
                        <a:buNone/>
                      </a:pPr>
                      <a:r>
                        <a:rPr lang="en" sz="1100"/>
                        <a:t>96.98 %</a:t>
                      </a:r>
                      <a:endParaRPr sz="1100"/>
                    </a:p>
                  </a:txBody>
                  <a:tcPr marT="63500" marB="63500" marR="63500" marL="63500"/>
                </a:tc>
              </a:tr>
              <a:tr h="295275">
                <a:tc>
                  <a:txBody>
                    <a:bodyPr/>
                    <a:lstStyle/>
                    <a:p>
                      <a:pPr indent="0" lvl="0" marL="0" rtl="0" algn="l">
                        <a:spcBef>
                          <a:spcPts val="0"/>
                        </a:spcBef>
                        <a:spcAft>
                          <a:spcPts val="0"/>
                        </a:spcAft>
                        <a:buNone/>
                      </a:pPr>
                      <a:r>
                        <a:rPr lang="en" sz="1100"/>
                        <a:t>2nd fold</a:t>
                      </a:r>
                      <a:endParaRPr sz="1100"/>
                    </a:p>
                  </a:txBody>
                  <a:tcPr marT="63500" marB="63500" marR="63500" marL="63500"/>
                </a:tc>
                <a:tc>
                  <a:txBody>
                    <a:bodyPr/>
                    <a:lstStyle/>
                    <a:p>
                      <a:pPr indent="0" lvl="0" marL="0" rtl="0" algn="l">
                        <a:spcBef>
                          <a:spcPts val="0"/>
                        </a:spcBef>
                        <a:spcAft>
                          <a:spcPts val="0"/>
                        </a:spcAft>
                        <a:buNone/>
                      </a:pPr>
                      <a:r>
                        <a:rPr lang="en" sz="1100"/>
                        <a:t>96.91  %</a:t>
                      </a:r>
                      <a:endParaRPr sz="1100"/>
                    </a:p>
                  </a:txBody>
                  <a:tcPr marT="63500" marB="63500" marR="63500" marL="63500"/>
                </a:tc>
              </a:tr>
              <a:tr h="12700">
                <a:tc>
                  <a:txBody>
                    <a:bodyPr/>
                    <a:lstStyle/>
                    <a:p>
                      <a:pPr indent="0" lvl="0" marL="0" rtl="0" algn="l">
                        <a:spcBef>
                          <a:spcPts val="0"/>
                        </a:spcBef>
                        <a:spcAft>
                          <a:spcPts val="0"/>
                        </a:spcAft>
                        <a:buNone/>
                      </a:pPr>
                      <a:r>
                        <a:rPr lang="en" sz="1100"/>
                        <a:t>3rd fold</a:t>
                      </a:r>
                      <a:endParaRPr sz="1100"/>
                    </a:p>
                  </a:txBody>
                  <a:tcPr marT="63500" marB="63500" marR="63500" marL="63500"/>
                </a:tc>
                <a:tc>
                  <a:txBody>
                    <a:bodyPr/>
                    <a:lstStyle/>
                    <a:p>
                      <a:pPr indent="0" lvl="0" marL="0" rtl="0" algn="l">
                        <a:spcBef>
                          <a:spcPts val="0"/>
                        </a:spcBef>
                        <a:spcAft>
                          <a:spcPts val="0"/>
                        </a:spcAft>
                        <a:buNone/>
                      </a:pPr>
                      <a:r>
                        <a:rPr lang="en" sz="1100"/>
                        <a:t>96.99 %</a:t>
                      </a:r>
                      <a:endParaRPr sz="1100"/>
                    </a:p>
                  </a:txBody>
                  <a:tcPr marT="63500" marB="63500" marR="63500" marL="63500"/>
                </a:tc>
              </a:tr>
              <a:tr h="12700">
                <a:tc>
                  <a:txBody>
                    <a:bodyPr/>
                    <a:lstStyle/>
                    <a:p>
                      <a:pPr indent="0" lvl="0" marL="0" rtl="0" algn="l">
                        <a:spcBef>
                          <a:spcPts val="0"/>
                        </a:spcBef>
                        <a:spcAft>
                          <a:spcPts val="0"/>
                        </a:spcAft>
                        <a:buNone/>
                      </a:pPr>
                      <a:r>
                        <a:rPr lang="en" sz="1100"/>
                        <a:t>4th fold</a:t>
                      </a:r>
                      <a:endParaRPr sz="1100"/>
                    </a:p>
                  </a:txBody>
                  <a:tcPr marT="63500" marB="63500" marR="63500" marL="63500"/>
                </a:tc>
                <a:tc>
                  <a:txBody>
                    <a:bodyPr/>
                    <a:lstStyle/>
                    <a:p>
                      <a:pPr indent="0" lvl="0" marL="0" rtl="0" algn="l">
                        <a:spcBef>
                          <a:spcPts val="0"/>
                        </a:spcBef>
                        <a:spcAft>
                          <a:spcPts val="0"/>
                        </a:spcAft>
                        <a:buNone/>
                      </a:pPr>
                      <a:r>
                        <a:rPr lang="en" sz="1100"/>
                        <a:t>97.07 %</a:t>
                      </a:r>
                      <a:endParaRPr sz="1100"/>
                    </a:p>
                  </a:txBody>
                  <a:tcPr marT="63500" marB="63500" marR="63500" marL="63500"/>
                </a:tc>
              </a:tr>
              <a:tr h="12700">
                <a:tc>
                  <a:txBody>
                    <a:bodyPr/>
                    <a:lstStyle/>
                    <a:p>
                      <a:pPr indent="0" lvl="0" marL="0" rtl="0" algn="l">
                        <a:spcBef>
                          <a:spcPts val="0"/>
                        </a:spcBef>
                        <a:spcAft>
                          <a:spcPts val="0"/>
                        </a:spcAft>
                        <a:buNone/>
                      </a:pPr>
                      <a:r>
                        <a:rPr lang="en" sz="1100"/>
                        <a:t>5th fold</a:t>
                      </a:r>
                      <a:endParaRPr sz="1100"/>
                    </a:p>
                  </a:txBody>
                  <a:tcPr marT="63500" marB="63500" marR="63500" marL="63500"/>
                </a:tc>
                <a:tc>
                  <a:txBody>
                    <a:bodyPr/>
                    <a:lstStyle/>
                    <a:p>
                      <a:pPr indent="0" lvl="0" marL="0" rtl="0" algn="l">
                        <a:spcBef>
                          <a:spcPts val="0"/>
                        </a:spcBef>
                        <a:spcAft>
                          <a:spcPts val="0"/>
                        </a:spcAft>
                        <a:buNone/>
                      </a:pPr>
                      <a:r>
                        <a:rPr lang="en" sz="1100"/>
                        <a:t>97.03 %</a:t>
                      </a:r>
                      <a:endParaRPr sz="1100"/>
                    </a:p>
                  </a:txBody>
                  <a:tcPr marT="63500" marB="63500" marR="63500" marL="63500"/>
                </a:tc>
              </a:tr>
              <a:tr h="12700">
                <a:tc>
                  <a:txBody>
                    <a:bodyPr/>
                    <a:lstStyle/>
                    <a:p>
                      <a:pPr indent="0" lvl="0" marL="0" rtl="0" algn="l">
                        <a:spcBef>
                          <a:spcPts val="0"/>
                        </a:spcBef>
                        <a:spcAft>
                          <a:spcPts val="0"/>
                        </a:spcAft>
                        <a:buNone/>
                      </a:pPr>
                      <a:r>
                        <a:rPr b="1" lang="en" sz="1100"/>
                        <a:t>Avg accuracy</a:t>
                      </a:r>
                      <a:endParaRPr b="1" sz="1100"/>
                    </a:p>
                  </a:txBody>
                  <a:tcPr marT="63500" marB="63500" marR="63500" marL="63500"/>
                </a:tc>
                <a:tc>
                  <a:txBody>
                    <a:bodyPr/>
                    <a:lstStyle/>
                    <a:p>
                      <a:pPr indent="0" lvl="0" marL="0" rtl="0" algn="l">
                        <a:spcBef>
                          <a:spcPts val="0"/>
                        </a:spcBef>
                        <a:spcAft>
                          <a:spcPts val="0"/>
                        </a:spcAft>
                        <a:buNone/>
                      </a:pPr>
                      <a:r>
                        <a:rPr b="1" lang="en" sz="1100"/>
                        <a:t>97.0 %</a:t>
                      </a:r>
                      <a:endParaRPr b="1" sz="1100"/>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167" name="Google Shape;167;p26"/>
          <p:cNvPicPr preferRelativeResize="0"/>
          <p:nvPr/>
        </p:nvPicPr>
        <p:blipFill>
          <a:blip r:embed="rId3">
            <a:alphaModFix/>
          </a:blip>
          <a:stretch>
            <a:fillRect/>
          </a:stretch>
        </p:blipFill>
        <p:spPr>
          <a:xfrm>
            <a:off x="2629275" y="1853850"/>
            <a:ext cx="3885452" cy="29848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Per-pos accuracy</a:t>
            </a:r>
            <a:endParaRPr/>
          </a:p>
        </p:txBody>
      </p:sp>
      <p:graphicFrame>
        <p:nvGraphicFramePr>
          <p:cNvPr id="173" name="Google Shape;173;p27"/>
          <p:cNvGraphicFramePr/>
          <p:nvPr/>
        </p:nvGraphicFramePr>
        <p:xfrm>
          <a:off x="6630000" y="1318650"/>
          <a:ext cx="3000000" cy="3000000"/>
        </p:xfrm>
        <a:graphic>
          <a:graphicData uri="http://schemas.openxmlformats.org/drawingml/2006/table">
            <a:tbl>
              <a:tblPr>
                <a:noFill/>
                <a:tableStyleId>{4ACCF415-2997-47CB-A487-E4366CE6D870}</a:tableStyleId>
              </a:tblPr>
              <a:tblGrid>
                <a:gridCol w="893925"/>
                <a:gridCol w="893925"/>
              </a:tblGrid>
              <a:tr h="142000">
                <a:tc>
                  <a:txBody>
                    <a:bodyPr/>
                    <a:lstStyle/>
                    <a:p>
                      <a:pPr indent="0" lvl="0" marL="0" rtl="0" algn="l">
                        <a:spcBef>
                          <a:spcPts val="0"/>
                        </a:spcBef>
                        <a:spcAft>
                          <a:spcPts val="0"/>
                        </a:spcAft>
                        <a:buNone/>
                      </a:pPr>
                      <a:r>
                        <a:rPr lang="en" sz="1100"/>
                        <a:t>DET</a:t>
                      </a:r>
                      <a:endParaRPr sz="1100"/>
                    </a:p>
                  </a:txBody>
                  <a:tcPr marT="63500" marB="63500" marR="63500" marL="63500"/>
                </a:tc>
                <a:tc>
                  <a:txBody>
                    <a:bodyPr/>
                    <a:lstStyle/>
                    <a:p>
                      <a:pPr indent="0" lvl="0" marL="0" rtl="0" algn="l">
                        <a:spcBef>
                          <a:spcPts val="0"/>
                        </a:spcBef>
                        <a:spcAft>
                          <a:spcPts val="0"/>
                        </a:spcAft>
                        <a:buNone/>
                      </a:pPr>
                      <a:r>
                        <a:rPr lang="en" sz="1100"/>
                        <a:t>99 %</a:t>
                      </a:r>
                      <a:endParaRPr sz="1100"/>
                    </a:p>
                  </a:txBody>
                  <a:tcPr marT="63500" marB="63500" marR="63500" marL="63500"/>
                </a:tc>
              </a:tr>
              <a:tr h="142000">
                <a:tc>
                  <a:txBody>
                    <a:bodyPr/>
                    <a:lstStyle/>
                    <a:p>
                      <a:pPr indent="0" lvl="0" marL="0" rtl="0" algn="l">
                        <a:spcBef>
                          <a:spcPts val="0"/>
                        </a:spcBef>
                        <a:spcAft>
                          <a:spcPts val="0"/>
                        </a:spcAft>
                        <a:buNone/>
                      </a:pPr>
                      <a:r>
                        <a:rPr lang="en" sz="1100"/>
                        <a:t>VERB</a:t>
                      </a:r>
                      <a:endParaRPr sz="1100"/>
                    </a:p>
                  </a:txBody>
                  <a:tcPr marT="63500" marB="63500" marR="63500" marL="63500"/>
                </a:tc>
                <a:tc>
                  <a:txBody>
                    <a:bodyPr/>
                    <a:lstStyle/>
                    <a:p>
                      <a:pPr indent="0" lvl="0" marL="0" rtl="0" algn="l">
                        <a:spcBef>
                          <a:spcPts val="0"/>
                        </a:spcBef>
                        <a:spcAft>
                          <a:spcPts val="0"/>
                        </a:spcAft>
                        <a:buNone/>
                      </a:pPr>
                      <a:r>
                        <a:rPr lang="en" sz="1100"/>
                        <a:t>97 %</a:t>
                      </a:r>
                      <a:endParaRPr sz="1100"/>
                    </a:p>
                  </a:txBody>
                  <a:tcPr marT="63500" marB="63500" marR="63500" marL="63500"/>
                </a:tc>
              </a:tr>
              <a:tr h="142000">
                <a:tc>
                  <a:txBody>
                    <a:bodyPr/>
                    <a:lstStyle/>
                    <a:p>
                      <a:pPr indent="0" lvl="0" marL="0" rtl="0" algn="l">
                        <a:spcBef>
                          <a:spcPts val="0"/>
                        </a:spcBef>
                        <a:spcAft>
                          <a:spcPts val="0"/>
                        </a:spcAft>
                        <a:buNone/>
                      </a:pPr>
                      <a:r>
                        <a:rPr lang="en" sz="1100"/>
                        <a:t>NOUN</a:t>
                      </a:r>
                      <a:endParaRPr sz="1100"/>
                    </a:p>
                  </a:txBody>
                  <a:tcPr marT="63500" marB="63500" marR="63500" marL="63500"/>
                </a:tc>
                <a:tc>
                  <a:txBody>
                    <a:bodyPr/>
                    <a:lstStyle/>
                    <a:p>
                      <a:pPr indent="0" lvl="0" marL="0" rtl="0" algn="l">
                        <a:spcBef>
                          <a:spcPts val="0"/>
                        </a:spcBef>
                        <a:spcAft>
                          <a:spcPts val="0"/>
                        </a:spcAft>
                        <a:buNone/>
                      </a:pPr>
                      <a:r>
                        <a:rPr lang="en" sz="1100"/>
                        <a:t>97 %</a:t>
                      </a:r>
                      <a:endParaRPr sz="1100"/>
                    </a:p>
                  </a:txBody>
                  <a:tcPr marT="63500" marB="63500" marR="63500" marL="63500"/>
                </a:tc>
              </a:tr>
              <a:tr h="142000">
                <a:tc>
                  <a:txBody>
                    <a:bodyPr/>
                    <a:lstStyle/>
                    <a:p>
                      <a:pPr indent="0" lvl="0" marL="0" rtl="0" algn="l">
                        <a:spcBef>
                          <a:spcPts val="0"/>
                        </a:spcBef>
                        <a:spcAft>
                          <a:spcPts val="0"/>
                        </a:spcAft>
                        <a:buNone/>
                      </a:pPr>
                      <a:r>
                        <a:rPr lang="en" sz="1100"/>
                        <a:t>ADP</a:t>
                      </a:r>
                      <a:endParaRPr sz="1100"/>
                    </a:p>
                  </a:txBody>
                  <a:tcPr marT="63500" marB="63500" marR="63500" marL="63500"/>
                </a:tc>
                <a:tc>
                  <a:txBody>
                    <a:bodyPr/>
                    <a:lstStyle/>
                    <a:p>
                      <a:pPr indent="0" lvl="0" marL="0" rtl="0" algn="l">
                        <a:spcBef>
                          <a:spcPts val="0"/>
                        </a:spcBef>
                        <a:spcAft>
                          <a:spcPts val="0"/>
                        </a:spcAft>
                        <a:buNone/>
                      </a:pPr>
                      <a:r>
                        <a:rPr lang="en" sz="1100"/>
                        <a:t>98 %</a:t>
                      </a:r>
                      <a:endParaRPr sz="1100"/>
                    </a:p>
                  </a:txBody>
                  <a:tcPr marT="63500" marB="63500" marR="63500" marL="63500"/>
                </a:tc>
              </a:tr>
              <a:tr h="142000">
                <a:tc>
                  <a:txBody>
                    <a:bodyPr/>
                    <a:lstStyle/>
                    <a:p>
                      <a:pPr indent="0" lvl="0" marL="0" rtl="0" algn="l">
                        <a:spcBef>
                          <a:spcPts val="0"/>
                        </a:spcBef>
                        <a:spcAft>
                          <a:spcPts val="0"/>
                        </a:spcAft>
                        <a:buNone/>
                      </a:pPr>
                      <a:r>
                        <a:rPr lang="en" sz="1100"/>
                        <a:t>NUM</a:t>
                      </a:r>
                      <a:endParaRPr sz="1100"/>
                    </a:p>
                  </a:txBody>
                  <a:tcPr marT="63500" marB="63500" marR="63500" marL="63500"/>
                </a:tc>
                <a:tc>
                  <a:txBody>
                    <a:bodyPr/>
                    <a:lstStyle/>
                    <a:p>
                      <a:pPr indent="0" lvl="0" marL="0" rtl="0" algn="l">
                        <a:spcBef>
                          <a:spcPts val="0"/>
                        </a:spcBef>
                        <a:spcAft>
                          <a:spcPts val="0"/>
                        </a:spcAft>
                        <a:buNone/>
                      </a:pPr>
                      <a:r>
                        <a:rPr lang="en" sz="1100"/>
                        <a:t>88 %</a:t>
                      </a:r>
                      <a:endParaRPr sz="1100"/>
                    </a:p>
                  </a:txBody>
                  <a:tcPr marT="63500" marB="63500" marR="63500" marL="63500"/>
                </a:tc>
              </a:tr>
              <a:tr h="142000">
                <a:tc>
                  <a:txBody>
                    <a:bodyPr/>
                    <a:lstStyle/>
                    <a:p>
                      <a:pPr indent="0" lvl="0" marL="0" rtl="0" algn="l">
                        <a:spcBef>
                          <a:spcPts val="0"/>
                        </a:spcBef>
                        <a:spcAft>
                          <a:spcPts val="0"/>
                        </a:spcAft>
                        <a:buNone/>
                      </a:pPr>
                      <a:r>
                        <a:rPr lang="en" sz="1100"/>
                        <a:t>.</a:t>
                      </a:r>
                      <a:endParaRPr sz="1100"/>
                    </a:p>
                  </a:txBody>
                  <a:tcPr marT="63500" marB="63500" marR="63500" marL="63500"/>
                </a:tc>
                <a:tc>
                  <a:txBody>
                    <a:bodyPr/>
                    <a:lstStyle/>
                    <a:p>
                      <a:pPr indent="0" lvl="0" marL="0" rtl="0" algn="l">
                        <a:spcBef>
                          <a:spcPts val="0"/>
                        </a:spcBef>
                        <a:spcAft>
                          <a:spcPts val="0"/>
                        </a:spcAft>
                        <a:buNone/>
                      </a:pPr>
                      <a:r>
                        <a:rPr lang="en" sz="1100"/>
                        <a:t>100 %</a:t>
                      </a:r>
                      <a:endParaRPr sz="1100"/>
                    </a:p>
                  </a:txBody>
                  <a:tcPr marT="63500" marB="63500" marR="63500" marL="63500"/>
                </a:tc>
              </a:tr>
              <a:tr h="142000">
                <a:tc>
                  <a:txBody>
                    <a:bodyPr/>
                    <a:lstStyle/>
                    <a:p>
                      <a:pPr indent="0" lvl="0" marL="0" rtl="0" algn="l">
                        <a:spcBef>
                          <a:spcPts val="0"/>
                        </a:spcBef>
                        <a:spcAft>
                          <a:spcPts val="0"/>
                        </a:spcAft>
                        <a:buNone/>
                      </a:pPr>
                      <a:r>
                        <a:rPr lang="en" sz="1100"/>
                        <a:t>PRT</a:t>
                      </a:r>
                      <a:endParaRPr sz="1100"/>
                    </a:p>
                  </a:txBody>
                  <a:tcPr marT="63500" marB="63500" marR="63500" marL="63500"/>
                </a:tc>
                <a:tc>
                  <a:txBody>
                    <a:bodyPr/>
                    <a:lstStyle/>
                    <a:p>
                      <a:pPr indent="0" lvl="0" marL="0" rtl="0" algn="l">
                        <a:spcBef>
                          <a:spcPts val="0"/>
                        </a:spcBef>
                        <a:spcAft>
                          <a:spcPts val="0"/>
                        </a:spcAft>
                        <a:buNone/>
                      </a:pPr>
                      <a:r>
                        <a:rPr lang="en" sz="1100"/>
                        <a:t>95 %</a:t>
                      </a:r>
                      <a:endParaRPr sz="1100"/>
                    </a:p>
                  </a:txBody>
                  <a:tcPr marT="63500" marB="63500" marR="63500" marL="63500"/>
                </a:tc>
              </a:tr>
              <a:tr h="142000">
                <a:tc>
                  <a:txBody>
                    <a:bodyPr/>
                    <a:lstStyle/>
                    <a:p>
                      <a:pPr indent="0" lvl="0" marL="0" rtl="0" algn="l">
                        <a:spcBef>
                          <a:spcPts val="0"/>
                        </a:spcBef>
                        <a:spcAft>
                          <a:spcPts val="0"/>
                        </a:spcAft>
                        <a:buNone/>
                      </a:pPr>
                      <a:r>
                        <a:rPr lang="en" sz="1100"/>
                        <a:t>X</a:t>
                      </a:r>
                      <a:endParaRPr sz="1100"/>
                    </a:p>
                  </a:txBody>
                  <a:tcPr marT="63500" marB="63500" marR="63500" marL="63500"/>
                </a:tc>
                <a:tc>
                  <a:txBody>
                    <a:bodyPr/>
                    <a:lstStyle/>
                    <a:p>
                      <a:pPr indent="0" lvl="0" marL="0" rtl="0" algn="l">
                        <a:spcBef>
                          <a:spcPts val="0"/>
                        </a:spcBef>
                        <a:spcAft>
                          <a:spcPts val="0"/>
                        </a:spcAft>
                        <a:buNone/>
                      </a:pPr>
                      <a:r>
                        <a:rPr lang="en" sz="1100"/>
                        <a:t>10 %</a:t>
                      </a:r>
                      <a:endParaRPr sz="1100"/>
                    </a:p>
                  </a:txBody>
                  <a:tcPr marT="63500" marB="63500" marR="63500" marL="63500"/>
                </a:tc>
              </a:tr>
              <a:tr h="142000">
                <a:tc>
                  <a:txBody>
                    <a:bodyPr/>
                    <a:lstStyle/>
                    <a:p>
                      <a:pPr indent="0" lvl="0" marL="0" rtl="0" algn="l">
                        <a:spcBef>
                          <a:spcPts val="0"/>
                        </a:spcBef>
                        <a:spcAft>
                          <a:spcPts val="0"/>
                        </a:spcAft>
                        <a:buNone/>
                      </a:pPr>
                      <a:r>
                        <a:rPr lang="en" sz="1100"/>
                        <a:t>ADV</a:t>
                      </a:r>
                      <a:endParaRPr sz="1100"/>
                    </a:p>
                  </a:txBody>
                  <a:tcPr marT="63500" marB="63500" marR="63500" marL="63500"/>
                </a:tc>
                <a:tc>
                  <a:txBody>
                    <a:bodyPr/>
                    <a:lstStyle/>
                    <a:p>
                      <a:pPr indent="0" lvl="0" marL="0" rtl="0" algn="l">
                        <a:spcBef>
                          <a:spcPts val="0"/>
                        </a:spcBef>
                        <a:spcAft>
                          <a:spcPts val="0"/>
                        </a:spcAft>
                        <a:buNone/>
                      </a:pPr>
                      <a:r>
                        <a:rPr lang="en" sz="1100"/>
                        <a:t>93%</a:t>
                      </a:r>
                      <a:endParaRPr sz="1100"/>
                    </a:p>
                  </a:txBody>
                  <a:tcPr marT="63500" marB="63500" marR="63500" marL="63500"/>
                </a:tc>
              </a:tr>
              <a:tr h="142000">
                <a:tc>
                  <a:txBody>
                    <a:bodyPr/>
                    <a:lstStyle/>
                    <a:p>
                      <a:pPr indent="0" lvl="0" marL="0" rtl="0" algn="l">
                        <a:spcBef>
                          <a:spcPts val="0"/>
                        </a:spcBef>
                        <a:spcAft>
                          <a:spcPts val="0"/>
                        </a:spcAft>
                        <a:buNone/>
                      </a:pPr>
                      <a:r>
                        <a:rPr lang="en" sz="1100"/>
                        <a:t>PRON</a:t>
                      </a:r>
                      <a:endParaRPr sz="1100"/>
                    </a:p>
                  </a:txBody>
                  <a:tcPr marT="63500" marB="63500" marR="63500" marL="63500"/>
                </a:tc>
                <a:tc>
                  <a:txBody>
                    <a:bodyPr/>
                    <a:lstStyle/>
                    <a:p>
                      <a:pPr indent="0" lvl="0" marL="0" rtl="0" algn="l">
                        <a:spcBef>
                          <a:spcPts val="0"/>
                        </a:spcBef>
                        <a:spcAft>
                          <a:spcPts val="0"/>
                        </a:spcAft>
                        <a:buNone/>
                      </a:pPr>
                      <a:r>
                        <a:rPr lang="en" sz="1100"/>
                        <a:t>98 %</a:t>
                      </a:r>
                      <a:endParaRPr sz="1100"/>
                    </a:p>
                  </a:txBody>
                  <a:tcPr marT="63500" marB="63500" marR="63500" marL="63500"/>
                </a:tc>
              </a:tr>
              <a:tr h="142000">
                <a:tc>
                  <a:txBody>
                    <a:bodyPr/>
                    <a:lstStyle/>
                    <a:p>
                      <a:pPr indent="0" lvl="0" marL="0" rtl="0" algn="l">
                        <a:spcBef>
                          <a:spcPts val="0"/>
                        </a:spcBef>
                        <a:spcAft>
                          <a:spcPts val="0"/>
                        </a:spcAft>
                        <a:buNone/>
                      </a:pPr>
                      <a:r>
                        <a:rPr lang="en" sz="1100"/>
                        <a:t>ADJ</a:t>
                      </a:r>
                      <a:endParaRPr sz="1100"/>
                    </a:p>
                  </a:txBody>
                  <a:tcPr marT="63500" marB="63500" marR="63500" marL="63500"/>
                </a:tc>
                <a:tc>
                  <a:txBody>
                    <a:bodyPr/>
                    <a:lstStyle/>
                    <a:p>
                      <a:pPr indent="0" lvl="0" marL="0" rtl="0" algn="l">
                        <a:spcBef>
                          <a:spcPts val="0"/>
                        </a:spcBef>
                        <a:spcAft>
                          <a:spcPts val="0"/>
                        </a:spcAft>
                        <a:buNone/>
                      </a:pPr>
                      <a:r>
                        <a:rPr lang="en" sz="1100"/>
                        <a:t>91 %</a:t>
                      </a:r>
                      <a:endParaRPr sz="1100"/>
                    </a:p>
                  </a:txBody>
                  <a:tcPr marT="63500" marB="63500" marR="63500" marL="63500"/>
                </a:tc>
              </a:tr>
              <a:tr h="142000">
                <a:tc>
                  <a:txBody>
                    <a:bodyPr/>
                    <a:lstStyle/>
                    <a:p>
                      <a:pPr indent="0" lvl="0" marL="0" rtl="0" algn="l">
                        <a:spcBef>
                          <a:spcPts val="0"/>
                        </a:spcBef>
                        <a:spcAft>
                          <a:spcPts val="0"/>
                        </a:spcAft>
                        <a:buNone/>
                      </a:pPr>
                      <a:r>
                        <a:rPr lang="en" sz="1100"/>
                        <a:t>CONJ</a:t>
                      </a:r>
                      <a:endParaRPr sz="1100"/>
                    </a:p>
                  </a:txBody>
                  <a:tcPr marT="63500" marB="63500" marR="63500" marL="63500"/>
                </a:tc>
                <a:tc>
                  <a:txBody>
                    <a:bodyPr/>
                    <a:lstStyle/>
                    <a:p>
                      <a:pPr indent="0" lvl="0" marL="0" rtl="0" algn="l">
                        <a:spcBef>
                          <a:spcPts val="0"/>
                        </a:spcBef>
                        <a:spcAft>
                          <a:spcPts val="0"/>
                        </a:spcAft>
                        <a:buNone/>
                      </a:pPr>
                      <a:r>
                        <a:rPr lang="en" sz="1100"/>
                        <a:t>100 %</a:t>
                      </a:r>
                      <a:endParaRPr sz="1100"/>
                    </a:p>
                  </a:txBody>
                  <a:tcPr marT="63500" marB="63500" marR="63500" marL="63500"/>
                </a:tc>
              </a:tr>
            </a:tbl>
          </a:graphicData>
        </a:graphic>
      </p:graphicFrame>
      <p:sp>
        <p:nvSpPr>
          <p:cNvPr id="174" name="Google Shape;174;p27"/>
          <p:cNvSpPr txBox="1"/>
          <p:nvPr/>
        </p:nvSpPr>
        <p:spPr>
          <a:xfrm>
            <a:off x="881350" y="2229125"/>
            <a:ext cx="4533300" cy="26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per-pos accuracy was calculated for the last cross validation fold.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It can be observed that Per-POS tag accuracy varies quite a lot with tags (depends on support/data) and hence, is less robust compared to HMM or SVM</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180" name="Google Shape;180;p28"/>
          <p:cNvSpPr txBox="1"/>
          <p:nvPr/>
        </p:nvSpPr>
        <p:spPr>
          <a:xfrm>
            <a:off x="729450" y="2169800"/>
            <a:ext cx="5584200" cy="27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BiLSTMNet(</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(embeddings): Embedding(49817, 256)</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(bilstm): LSTM(256, 256, batch_first=True, bidirectional=True)</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(fc): Linear(in_features=512, out_features=14, bias=True)</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(dropout): Dropout(p=0.3, inplace=False)</a:t>
            </a:r>
            <a:endParaRPr>
              <a:latin typeface="Lato"/>
              <a:ea typeface="Lato"/>
              <a:cs typeface="Lato"/>
              <a:sym typeface="Lato"/>
            </a:endParaRPr>
          </a:p>
          <a:p>
            <a:pPr indent="0" lvl="0" marL="457200" rtl="0" algn="l">
              <a:spcBef>
                <a:spcPts val="0"/>
              </a:spcBef>
              <a:spcAft>
                <a:spcPts val="0"/>
              </a:spcAft>
              <a:buNone/>
            </a:pPr>
            <a:r>
              <a:rPr lang="en">
                <a:latin typeface="Lato"/>
                <a:ea typeface="Lato"/>
                <a:cs typeface="Lato"/>
                <a:sym typeface="Lato"/>
              </a:rPr>
              <a:t>  (softmax): Softmax(dim=2)</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where, (49817, 256) = dictionary of word index to embeddings</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Strengths and Weakness </a:t>
            </a:r>
            <a:endParaRPr/>
          </a:p>
        </p:txBody>
      </p:sp>
      <p:sp>
        <p:nvSpPr>
          <p:cNvPr id="186" name="Google Shape;186;p29"/>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Achieved the highest accuracy among the other methods</a:t>
            </a:r>
            <a:endParaRPr/>
          </a:p>
          <a:p>
            <a:pPr indent="0" lvl="0" marL="0" rtl="0" algn="l">
              <a:spcBef>
                <a:spcPts val="1600"/>
              </a:spcBef>
              <a:spcAft>
                <a:spcPts val="0"/>
              </a:spcAft>
              <a:buNone/>
            </a:pPr>
            <a:r>
              <a:rPr lang="en"/>
              <a:t>Does not require any type of feature engineering, model handles everything on its own</a:t>
            </a:r>
            <a:endParaRPr/>
          </a:p>
          <a:p>
            <a:pPr indent="0" lvl="0" marL="0" rtl="0" algn="l">
              <a:spcBef>
                <a:spcPts val="1600"/>
              </a:spcBef>
              <a:spcAft>
                <a:spcPts val="0"/>
              </a:spcAft>
              <a:buNone/>
            </a:pPr>
            <a:r>
              <a:rPr lang="en"/>
              <a:t>Method is able to utilise the context of far-off words from both sides of the sentence giving better POS tagging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87" name="Google Shape;187;p29"/>
          <p:cNvSpPr txBox="1"/>
          <p:nvPr>
            <p:ph idx="2" type="body"/>
          </p:nvPr>
        </p:nvSpPr>
        <p:spPr>
          <a:xfrm>
            <a:off x="4643600" y="2078875"/>
            <a:ext cx="4228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Slowest in training compared to other methods</a:t>
            </a:r>
            <a:endParaRPr/>
          </a:p>
          <a:p>
            <a:pPr indent="0" lvl="0" marL="0" rtl="0" algn="l">
              <a:spcBef>
                <a:spcPts val="1600"/>
              </a:spcBef>
              <a:spcAft>
                <a:spcPts val="0"/>
              </a:spcAft>
              <a:buNone/>
            </a:pPr>
            <a:r>
              <a:rPr lang="en"/>
              <a:t>Does not have a good explainability of the reason behind performance compared to other methods</a:t>
            </a:r>
            <a:endParaRPr/>
          </a:p>
          <a:p>
            <a:pPr indent="0" lvl="0" marL="0" rtl="0" algn="l">
              <a:spcBef>
                <a:spcPts val="1600"/>
              </a:spcBef>
              <a:spcAft>
                <a:spcPts val="0"/>
              </a:spcAft>
              <a:buNone/>
            </a:pPr>
            <a:r>
              <a:rPr lang="en"/>
              <a:t>Hidden dimension of Bi-LSTM: Tuning this hyperparameter showed us the fragility of our system. For eg. when kept to 64: the average accuracy was 95% but the accuracy of POS-tag ‘X’ was 0%. While when increased to 256, the same numbers were 97% and 10% respectively.</a:t>
            </a:r>
            <a:endParaRPr/>
          </a:p>
          <a:p>
            <a:pPr indent="0" lvl="0" marL="0" rtl="0" algn="l">
              <a:spcBef>
                <a:spcPts val="1600"/>
              </a:spcBef>
              <a:spcAft>
                <a:spcPts val="0"/>
              </a:spcAft>
              <a:buNone/>
            </a:pPr>
            <a:r>
              <a:rPr lang="en"/>
              <a:t>High variance in per-POS accuracy compared to others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(1/2)</a:t>
            </a:r>
            <a:endParaRPr/>
          </a:p>
        </p:txBody>
      </p:sp>
      <p:sp>
        <p:nvSpPr>
          <p:cNvPr id="193" name="Google Shape;193;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100" u="sng">
                <a:solidFill>
                  <a:srgbClr val="000000"/>
                </a:solidFill>
                <a:latin typeface="Arial"/>
                <a:ea typeface="Arial"/>
                <a:cs typeface="Arial"/>
                <a:sym typeface="Arial"/>
              </a:rPr>
              <a:t>To+infinitive</a:t>
            </a:r>
            <a:r>
              <a:rPr lang="en" sz="1100">
                <a:solidFill>
                  <a:srgbClr val="000000"/>
                </a:solidFill>
                <a:latin typeface="Arial"/>
                <a:ea typeface="Arial"/>
                <a:cs typeface="Arial"/>
                <a:sym typeface="Arial"/>
              </a:rPr>
              <a:t>: In English language, the word “to” can be followed by either a VERB or a NOUN depending on its use as a preposition or adposition. But the Bi-LSTM seems to have been biased in predicting the word followed by “to” as VERB always. Here are some examples to bolster the hypothesis.</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Eg. From the fusty panaceas of spinach, eggs and prunes. The US has progressed </a:t>
            </a:r>
            <a:r>
              <a:rPr lang="en" sz="1100">
                <a:solidFill>
                  <a:srgbClr val="FFFFFF"/>
                </a:solidFill>
                <a:highlight>
                  <a:srgbClr val="FF0000"/>
                </a:highlight>
                <a:latin typeface="Arial"/>
                <a:ea typeface="Arial"/>
                <a:cs typeface="Arial"/>
                <a:sym typeface="Arial"/>
              </a:rPr>
              <a:t>to curds</a:t>
            </a:r>
            <a:r>
              <a:rPr lang="en" sz="1100">
                <a:solidFill>
                  <a:srgbClr val="000000"/>
                </a:solidFill>
                <a:latin typeface="Arial"/>
                <a:ea typeface="Arial"/>
                <a:cs typeface="Arial"/>
                <a:sym typeface="Arial"/>
              </a:rPr>
              <a:t>, concentrates and capsules.</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Actual tags: ADP DET ADJ NOUN ADP NOUN . NOUN CONJ NOUN . DET NOUN  VERB VERB </a:t>
            </a:r>
            <a:r>
              <a:rPr lang="en" sz="1100">
                <a:solidFill>
                  <a:srgbClr val="FFFFFF"/>
                </a:solidFill>
                <a:highlight>
                  <a:srgbClr val="FF0000"/>
                </a:highlight>
                <a:latin typeface="Arial"/>
                <a:ea typeface="Arial"/>
                <a:cs typeface="Arial"/>
                <a:sym typeface="Arial"/>
              </a:rPr>
              <a:t>ADP NOUN</a:t>
            </a:r>
            <a:r>
              <a:rPr lang="en" sz="1100">
                <a:solidFill>
                  <a:srgbClr val="000000"/>
                </a:solidFill>
                <a:latin typeface="Arial"/>
                <a:ea typeface="Arial"/>
                <a:cs typeface="Arial"/>
                <a:sym typeface="Arial"/>
              </a:rPr>
              <a:t> . NOUN CONJ NOUN</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Predicted tags: ADP DET NOUN NOUN ADP NOUN . NOUN CONJ VERB . DET NOUN VERB VERB </a:t>
            </a:r>
            <a:r>
              <a:rPr lang="en" sz="1100">
                <a:solidFill>
                  <a:srgbClr val="FFFFFF"/>
                </a:solidFill>
                <a:highlight>
                  <a:srgbClr val="FF0000"/>
                </a:highlight>
                <a:latin typeface="Arial"/>
                <a:ea typeface="Arial"/>
                <a:cs typeface="Arial"/>
                <a:sym typeface="Arial"/>
              </a:rPr>
              <a:t>PRT VERB</a:t>
            </a:r>
            <a:r>
              <a:rPr lang="en" sz="1100">
                <a:solidFill>
                  <a:srgbClr val="000000"/>
                </a:solidFill>
                <a:latin typeface="Arial"/>
                <a:ea typeface="Arial"/>
                <a:cs typeface="Arial"/>
                <a:sym typeface="Arial"/>
              </a:rPr>
              <a:t> . NOUN CONJ NOUN</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Much to </a:t>
            </a:r>
            <a:r>
              <a:rPr lang="en" sz="1100">
                <a:solidFill>
                  <a:srgbClr val="FFFFFF"/>
                </a:solidFill>
                <a:highlight>
                  <a:srgbClr val="FF0000"/>
                </a:highlight>
                <a:latin typeface="Arial"/>
                <a:ea typeface="Arial"/>
                <a:cs typeface="Arial"/>
                <a:sym typeface="Arial"/>
              </a:rPr>
              <a:t>Damon</a:t>
            </a:r>
            <a:r>
              <a:rPr lang="en" sz="1100">
                <a:solidFill>
                  <a:srgbClr val="000000"/>
                </a:solidFill>
                <a:latin typeface="Arial"/>
                <a:ea typeface="Arial"/>
                <a:cs typeface="Arial"/>
                <a:sym typeface="Arial"/>
              </a:rPr>
              <a:t> Runyon’s amazement, as well as my own. I got along splendidly with hetman.</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Actual tags: ADJ ADP </a:t>
            </a:r>
            <a:r>
              <a:rPr lang="en" sz="1100">
                <a:solidFill>
                  <a:srgbClr val="FFFFFF"/>
                </a:solidFill>
                <a:highlight>
                  <a:srgbClr val="FF0000"/>
                </a:highlight>
                <a:latin typeface="Arial"/>
                <a:ea typeface="Arial"/>
                <a:cs typeface="Arial"/>
                <a:sym typeface="Arial"/>
              </a:rPr>
              <a:t>NOUN</a:t>
            </a:r>
            <a:r>
              <a:rPr lang="en" sz="1100">
                <a:solidFill>
                  <a:srgbClr val="000000"/>
                </a:solidFill>
                <a:latin typeface="Arial"/>
                <a:ea typeface="Arial"/>
                <a:cs typeface="Arial"/>
                <a:sym typeface="Arial"/>
              </a:rPr>
              <a:t> NOUN NOUN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Predicted tags: ADJ ADP </a:t>
            </a:r>
            <a:r>
              <a:rPr lang="en" sz="1100">
                <a:solidFill>
                  <a:srgbClr val="FFFFFF"/>
                </a:solidFill>
                <a:highlight>
                  <a:srgbClr val="FF0000"/>
                </a:highlight>
                <a:latin typeface="Arial"/>
                <a:ea typeface="Arial"/>
                <a:cs typeface="Arial"/>
                <a:sym typeface="Arial"/>
              </a:rPr>
              <a:t>VERB</a:t>
            </a:r>
            <a:r>
              <a:rPr lang="en" sz="1100">
                <a:solidFill>
                  <a:srgbClr val="000000"/>
                </a:solidFill>
                <a:latin typeface="Arial"/>
                <a:ea typeface="Arial"/>
                <a:cs typeface="Arial"/>
                <a:sym typeface="Arial"/>
              </a:rPr>
              <a:t> ADJ NOUN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(2/2)</a:t>
            </a:r>
            <a:endParaRPr/>
          </a:p>
        </p:txBody>
      </p:sp>
      <p:sp>
        <p:nvSpPr>
          <p:cNvPr id="199" name="Google Shape;199;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100">
                <a:solidFill>
                  <a:srgbClr val="000000"/>
                </a:solidFill>
                <a:latin typeface="Arial"/>
                <a:ea typeface="Arial"/>
                <a:cs typeface="Arial"/>
                <a:sym typeface="Arial"/>
              </a:rPr>
              <a:t> </a:t>
            </a:r>
            <a:r>
              <a:rPr lang="en" sz="1100" u="sng">
                <a:solidFill>
                  <a:srgbClr val="000000"/>
                </a:solidFill>
                <a:latin typeface="Arial"/>
                <a:ea typeface="Arial"/>
                <a:cs typeface="Arial"/>
                <a:sym typeface="Arial"/>
              </a:rPr>
              <a:t>ADJ vs NOUN:</a:t>
            </a:r>
            <a:r>
              <a:rPr lang="en" sz="1100">
                <a:solidFill>
                  <a:srgbClr val="000000"/>
                </a:solidFill>
                <a:latin typeface="Arial"/>
                <a:ea typeface="Arial"/>
                <a:cs typeface="Arial"/>
                <a:sym typeface="Arial"/>
              </a:rPr>
              <a:t> In longer sentences, it has been observed that NOUN is often tagged as ADJ, increasing the number of false negatives of ADJ and thereby its per-pos accuracy.</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Eg. A coat of paste wax or a </a:t>
            </a:r>
            <a:r>
              <a:rPr lang="en" sz="1100">
                <a:solidFill>
                  <a:srgbClr val="FFFFFF"/>
                </a:solidFill>
                <a:highlight>
                  <a:srgbClr val="FF0000"/>
                </a:highlight>
                <a:latin typeface="Arial"/>
                <a:ea typeface="Arial"/>
                <a:cs typeface="Arial"/>
                <a:sym typeface="Arial"/>
              </a:rPr>
              <a:t>rubdown</a:t>
            </a:r>
            <a:r>
              <a:rPr lang="en" sz="1100">
                <a:solidFill>
                  <a:srgbClr val="000000"/>
                </a:solidFill>
                <a:latin typeface="Arial"/>
                <a:ea typeface="Arial"/>
                <a:cs typeface="Arial"/>
                <a:sym typeface="Arial"/>
              </a:rPr>
              <a:t> with a piece of wax paper will protect the polished surface of the table.</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Actual tags: DET NOUN ADP NOUN NOUN CONJ DET </a:t>
            </a:r>
            <a:r>
              <a:rPr lang="en" sz="1100">
                <a:solidFill>
                  <a:srgbClr val="FFFFFF"/>
                </a:solidFill>
                <a:highlight>
                  <a:srgbClr val="FF0000"/>
                </a:highlight>
                <a:latin typeface="Arial"/>
                <a:ea typeface="Arial"/>
                <a:cs typeface="Arial"/>
                <a:sym typeface="Arial"/>
              </a:rPr>
              <a:t>NOUN </a:t>
            </a:r>
            <a:r>
              <a:rPr lang="en" sz="1100">
                <a:solidFill>
                  <a:srgbClr val="000000"/>
                </a:solidFill>
                <a:latin typeface="Arial"/>
                <a:ea typeface="Arial"/>
                <a:cs typeface="Arial"/>
                <a:sym typeface="Arial"/>
              </a:rPr>
              <a:t>ADP DET NOUN ADP NOUN NOUN VERB VERB DET VERB NOUN ADP DET NOUN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Predicted tags: DET NOUN ADP NOUN NOUN CONJ DET </a:t>
            </a:r>
            <a:r>
              <a:rPr lang="en" sz="1100">
                <a:solidFill>
                  <a:srgbClr val="FFFFFF"/>
                </a:solidFill>
                <a:highlight>
                  <a:srgbClr val="FF0000"/>
                </a:highlight>
                <a:latin typeface="Arial"/>
                <a:ea typeface="Arial"/>
                <a:cs typeface="Arial"/>
                <a:sym typeface="Arial"/>
              </a:rPr>
              <a:t>ADJ</a:t>
            </a:r>
            <a:r>
              <a:rPr lang="en" sz="1100">
                <a:solidFill>
                  <a:srgbClr val="000000"/>
                </a:solidFill>
                <a:latin typeface="Arial"/>
                <a:ea typeface="Arial"/>
                <a:cs typeface="Arial"/>
                <a:sym typeface="Arial"/>
              </a:rPr>
              <a:t> ADP DET NOUN ADP NOUN NOUN VERB VERB DET VERB NOUN ADP DET NOUN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The private detective is </a:t>
            </a:r>
            <a:r>
              <a:rPr lang="en" sz="1100">
                <a:solidFill>
                  <a:srgbClr val="FFFFFF"/>
                </a:solidFill>
                <a:highlight>
                  <a:srgbClr val="FF0000"/>
                </a:highlight>
                <a:latin typeface="Arial"/>
                <a:ea typeface="Arial"/>
                <a:cs typeface="Arial"/>
                <a:sym typeface="Arial"/>
              </a:rPr>
              <a:t>militant</a:t>
            </a:r>
            <a:r>
              <a:rPr lang="en" sz="1100">
                <a:solidFill>
                  <a:srgbClr val="000000"/>
                </a:solidFill>
                <a:latin typeface="Arial"/>
                <a:ea typeface="Arial"/>
                <a:cs typeface="Arial"/>
                <a:sym typeface="Arial"/>
              </a:rPr>
              <a:t> against injustice, a humorous and ironic explorer of the underworld.</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Actual tags: DET ADJ NOUN VERB </a:t>
            </a:r>
            <a:r>
              <a:rPr lang="en" sz="1100">
                <a:solidFill>
                  <a:srgbClr val="FFFFFF"/>
                </a:solidFill>
                <a:highlight>
                  <a:srgbClr val="FF0000"/>
                </a:highlight>
                <a:latin typeface="Arial"/>
                <a:ea typeface="Arial"/>
                <a:cs typeface="Arial"/>
                <a:sym typeface="Arial"/>
              </a:rPr>
              <a:t>NOUN</a:t>
            </a:r>
            <a:r>
              <a:rPr lang="en" sz="1100">
                <a:solidFill>
                  <a:srgbClr val="000000"/>
                </a:solidFill>
                <a:latin typeface="Arial"/>
                <a:ea typeface="Arial"/>
                <a:cs typeface="Arial"/>
                <a:sym typeface="Arial"/>
              </a:rPr>
              <a:t> ADP NOUN . DET ADJ CONJ ADJ NOUN ADP DET NOUN .</a:t>
            </a:r>
            <a:endParaRPr sz="1100">
              <a:solidFill>
                <a:srgbClr val="000000"/>
              </a:solidFill>
              <a:latin typeface="Arial"/>
              <a:ea typeface="Arial"/>
              <a:cs typeface="Arial"/>
              <a:sym typeface="Arial"/>
            </a:endParaRPr>
          </a:p>
          <a:p>
            <a:pPr indent="0" lvl="0" marL="457200" rtl="0" algn="l">
              <a:spcBef>
                <a:spcPts val="0"/>
              </a:spcBef>
              <a:spcAft>
                <a:spcPts val="0"/>
              </a:spcAft>
              <a:buNone/>
            </a:pPr>
            <a:r>
              <a:rPr lang="en" sz="1100">
                <a:solidFill>
                  <a:srgbClr val="000000"/>
                </a:solidFill>
                <a:latin typeface="Arial"/>
                <a:ea typeface="Arial"/>
                <a:cs typeface="Arial"/>
                <a:sym typeface="Arial"/>
              </a:rPr>
              <a:t>Predicted tags: DET ADJ NOUN VERB </a:t>
            </a:r>
            <a:r>
              <a:rPr lang="en" sz="1100">
                <a:solidFill>
                  <a:srgbClr val="FFFFFF"/>
                </a:solidFill>
                <a:highlight>
                  <a:srgbClr val="FF0000"/>
                </a:highlight>
                <a:latin typeface="Arial"/>
                <a:ea typeface="Arial"/>
                <a:cs typeface="Arial"/>
                <a:sym typeface="Arial"/>
              </a:rPr>
              <a:t>ADJ</a:t>
            </a:r>
            <a:r>
              <a:rPr lang="en" sz="1100">
                <a:solidFill>
                  <a:srgbClr val="000000"/>
                </a:solidFill>
                <a:latin typeface="Arial"/>
                <a:ea typeface="Arial"/>
                <a:cs typeface="Arial"/>
                <a:sym typeface="Arial"/>
              </a:rPr>
              <a:t> ADP NOUN . DET ADJ CONJ ADJ NOUN ADP DET NOUN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Performance across the three methods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7800" y="1178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Vector</a:t>
            </a:r>
            <a:endParaRPr/>
          </a:p>
        </p:txBody>
      </p:sp>
      <p:sp>
        <p:nvSpPr>
          <p:cNvPr id="210" name="Google Shape;210;p33"/>
          <p:cNvSpPr txBox="1"/>
          <p:nvPr/>
        </p:nvSpPr>
        <p:spPr>
          <a:xfrm>
            <a:off x="727800" y="1713450"/>
            <a:ext cx="7688400" cy="5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used the following properties to construct the feature vectors from words to train the SVM model:</a:t>
            </a:r>
            <a:endParaRPr>
              <a:latin typeface="Lato"/>
              <a:ea typeface="Lato"/>
              <a:cs typeface="Lato"/>
              <a:sym typeface="Lato"/>
            </a:endParaRPr>
          </a:p>
        </p:txBody>
      </p:sp>
      <p:sp>
        <p:nvSpPr>
          <p:cNvPr id="211" name="Google Shape;211;p33"/>
          <p:cNvSpPr txBox="1"/>
          <p:nvPr/>
        </p:nvSpPr>
        <p:spPr>
          <a:xfrm>
            <a:off x="765775" y="2373925"/>
            <a:ext cx="3806100" cy="2680200"/>
          </a:xfrm>
          <a:prstGeom prst="rect">
            <a:avLst/>
          </a:prstGeom>
          <a:noFill/>
          <a:ln>
            <a:noFill/>
          </a:ln>
        </p:spPr>
        <p:txBody>
          <a:bodyPr anchorCtr="0" anchor="t" bIns="91425" lIns="91425" spcFirstLastPara="1" rIns="91425" wrap="square" tIns="91425">
            <a:noAutofit/>
          </a:bodyPr>
          <a:lstStyle/>
          <a:p>
            <a:pPr indent="-317500" lvl="1" marL="914400" rtl="0" algn="l">
              <a:spcBef>
                <a:spcPts val="0"/>
              </a:spcBef>
              <a:spcAft>
                <a:spcPts val="0"/>
              </a:spcAft>
              <a:buSzPts val="1400"/>
              <a:buFont typeface="Lato"/>
              <a:buChar char="○"/>
            </a:pPr>
            <a:r>
              <a:rPr lang="en">
                <a:latin typeface="Lato"/>
                <a:ea typeface="Lato"/>
                <a:cs typeface="Lato"/>
                <a:sym typeface="Lato"/>
              </a:rPr>
              <a:t>prev-prev-tag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prev-tag</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is_first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is_last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is_capitalized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are_all_capitalized</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are_capitals_inside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is_numeric</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prefix-1</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prefix-2</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suffix-1</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suffix-2</a:t>
            </a:r>
            <a:endParaRPr>
              <a:latin typeface="Lato"/>
              <a:ea typeface="Lato"/>
              <a:cs typeface="Lato"/>
              <a:sym typeface="Lato"/>
            </a:endParaRPr>
          </a:p>
        </p:txBody>
      </p:sp>
      <p:sp>
        <p:nvSpPr>
          <p:cNvPr id="212" name="Google Shape;212;p33"/>
          <p:cNvSpPr txBox="1"/>
          <p:nvPr/>
        </p:nvSpPr>
        <p:spPr>
          <a:xfrm>
            <a:off x="4572000" y="2361150"/>
            <a:ext cx="3723900" cy="1276200"/>
          </a:xfrm>
          <a:prstGeom prst="rect">
            <a:avLst/>
          </a:prstGeom>
          <a:noFill/>
          <a:ln>
            <a:noFill/>
          </a:ln>
        </p:spPr>
        <p:txBody>
          <a:bodyPr anchorCtr="0" anchor="t" bIns="91425" lIns="91425" spcFirstLastPara="1" rIns="91425" wrap="square" tIns="91425">
            <a:noAutofit/>
          </a:bodyPr>
          <a:lstStyle/>
          <a:p>
            <a:pPr indent="-317500" lvl="1" marL="914400" rtl="0" algn="l">
              <a:spcBef>
                <a:spcPts val="0"/>
              </a:spcBef>
              <a:spcAft>
                <a:spcPts val="0"/>
              </a:spcAft>
              <a:buSzPts val="1400"/>
              <a:buFont typeface="Lato"/>
              <a:buChar char="○"/>
            </a:pPr>
            <a:r>
              <a:rPr lang="en">
                <a:latin typeface="Lato"/>
                <a:ea typeface="Lato"/>
                <a:cs typeface="Lato"/>
                <a:sym typeface="Lato"/>
              </a:rPr>
              <a:t>prev-word embedding</a:t>
            </a:r>
            <a:r>
              <a:rPr lang="en">
                <a:latin typeface="Lato"/>
                <a:ea typeface="Lato"/>
                <a:cs typeface="Lato"/>
                <a:sym typeface="Lato"/>
              </a:rPr>
              <a:t> (from word2vec)</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prev-prev-word embedding</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this-word embedding</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next-word embedding</a:t>
            </a:r>
            <a:endParaRPr>
              <a:latin typeface="Lato"/>
              <a:ea typeface="Lato"/>
              <a:cs typeface="Lato"/>
              <a:sym typeface="Lato"/>
            </a:endParaRPr>
          </a:p>
        </p:txBody>
      </p:sp>
      <p:sp>
        <p:nvSpPr>
          <p:cNvPr id="213" name="Google Shape;213;p33"/>
          <p:cNvSpPr txBox="1"/>
          <p:nvPr/>
        </p:nvSpPr>
        <p:spPr>
          <a:xfrm>
            <a:off x="5003100" y="3765100"/>
            <a:ext cx="3413100" cy="11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Word embeddings have been obtained using word2vec from the library gensim.</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Each word approximates to a feature vector of around size 100.</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7800" y="11782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Converting features to one-hot encoding</a:t>
            </a:r>
            <a:endParaRPr/>
          </a:p>
        </p:txBody>
      </p:sp>
      <p:sp>
        <p:nvSpPr>
          <p:cNvPr id="219" name="Google Shape;219;p34"/>
          <p:cNvSpPr txBox="1"/>
          <p:nvPr/>
        </p:nvSpPr>
        <p:spPr>
          <a:xfrm>
            <a:off x="727800" y="1713450"/>
            <a:ext cx="7688400" cy="307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To convert the feature vectors to their one-hot form, for training, we made use of the DictVectorizer available from sklearn.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input to DictVectorizer is all the features except the word embeddings.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output from DictVectorizer and the word embeddings (</a:t>
            </a:r>
            <a:r>
              <a:rPr lang="en">
                <a:latin typeface="Lato"/>
                <a:ea typeface="Lato"/>
                <a:cs typeface="Lato"/>
                <a:sym typeface="Lato"/>
              </a:rPr>
              <a:t>for the four neighbourhood words</a:t>
            </a:r>
            <a:r>
              <a:rPr lang="en">
                <a:latin typeface="Lato"/>
                <a:ea typeface="Lato"/>
                <a:cs typeface="Lato"/>
                <a:sym typeface="Lato"/>
              </a:rPr>
              <a:t>) are appended together to form the final feature vector.</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Final feature vector size ~ 786</a:t>
            </a:r>
            <a:endParaRPr b="1" sz="1050">
              <a:highlight>
                <a:srgbClr val="000000"/>
              </a:highligh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727800" y="11144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Optimization problem for SVM</a:t>
            </a:r>
            <a:endParaRPr b="0"/>
          </a:p>
        </p:txBody>
      </p:sp>
      <p:sp>
        <p:nvSpPr>
          <p:cNvPr id="225" name="Google Shape;225;p35"/>
          <p:cNvSpPr txBox="1"/>
          <p:nvPr/>
        </p:nvSpPr>
        <p:spPr>
          <a:xfrm>
            <a:off x="727800" y="1713450"/>
            <a:ext cx="7688400" cy="46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Solve the dual version of the SVM soft-margin problem.</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26" name="Google Shape;226;p35"/>
          <p:cNvPicPr preferRelativeResize="0"/>
          <p:nvPr/>
        </p:nvPicPr>
        <p:blipFill>
          <a:blip r:embed="rId3">
            <a:alphaModFix/>
          </a:blip>
          <a:stretch>
            <a:fillRect/>
          </a:stretch>
        </p:blipFill>
        <p:spPr>
          <a:xfrm>
            <a:off x="0" y="2334750"/>
            <a:ext cx="4291175" cy="1379300"/>
          </a:xfrm>
          <a:prstGeom prst="rect">
            <a:avLst/>
          </a:prstGeom>
          <a:noFill/>
          <a:ln>
            <a:noFill/>
          </a:ln>
        </p:spPr>
      </p:pic>
      <p:pic>
        <p:nvPicPr>
          <p:cNvPr id="227" name="Google Shape;227;p35"/>
          <p:cNvPicPr preferRelativeResize="0"/>
          <p:nvPr/>
        </p:nvPicPr>
        <p:blipFill>
          <a:blip r:embed="rId4">
            <a:alphaModFix/>
          </a:blip>
          <a:stretch>
            <a:fillRect/>
          </a:stretch>
        </p:blipFill>
        <p:spPr>
          <a:xfrm>
            <a:off x="4773275" y="2462075"/>
            <a:ext cx="4370625" cy="1124650"/>
          </a:xfrm>
          <a:prstGeom prst="rect">
            <a:avLst/>
          </a:prstGeom>
          <a:noFill/>
          <a:ln>
            <a:noFill/>
          </a:ln>
        </p:spPr>
      </p:pic>
      <p:pic>
        <p:nvPicPr>
          <p:cNvPr id="228" name="Google Shape;228;p35"/>
          <p:cNvPicPr preferRelativeResize="0"/>
          <p:nvPr/>
        </p:nvPicPr>
        <p:blipFill>
          <a:blip r:embed="rId5">
            <a:alphaModFix/>
          </a:blip>
          <a:stretch>
            <a:fillRect/>
          </a:stretch>
        </p:blipFill>
        <p:spPr>
          <a:xfrm>
            <a:off x="6285925" y="3497700"/>
            <a:ext cx="1716500" cy="887775"/>
          </a:xfrm>
          <a:prstGeom prst="rect">
            <a:avLst/>
          </a:prstGeom>
          <a:noFill/>
          <a:ln>
            <a:noFill/>
          </a:ln>
        </p:spPr>
      </p:pic>
      <p:cxnSp>
        <p:nvCxnSpPr>
          <p:cNvPr id="229" name="Google Shape;229;p35"/>
          <p:cNvCxnSpPr>
            <a:stCxn id="226" idx="3"/>
            <a:endCxn id="227" idx="1"/>
          </p:cNvCxnSpPr>
          <p:nvPr/>
        </p:nvCxnSpPr>
        <p:spPr>
          <a:xfrm>
            <a:off x="4291175" y="3024400"/>
            <a:ext cx="482100" cy="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35"/>
          <p:cNvSpPr txBox="1"/>
          <p:nvPr/>
        </p:nvSpPr>
        <p:spPr>
          <a:xfrm>
            <a:off x="4181225" y="3024400"/>
            <a:ext cx="7020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By</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Duality</a:t>
            </a:r>
            <a:endParaRPr sz="10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727800" y="11144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Optimization problem for SVM (contd)</a:t>
            </a:r>
            <a:endParaRPr b="0"/>
          </a:p>
        </p:txBody>
      </p:sp>
      <p:sp>
        <p:nvSpPr>
          <p:cNvPr id="236" name="Google Shape;236;p36"/>
          <p:cNvSpPr txBox="1"/>
          <p:nvPr/>
        </p:nvSpPr>
        <p:spPr>
          <a:xfrm>
            <a:off x="727800" y="1713450"/>
            <a:ext cx="7688400" cy="46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Convert the dual version to a form that is solvable by using cvxopt library.</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37" name="Google Shape;237;p36"/>
          <p:cNvPicPr preferRelativeResize="0"/>
          <p:nvPr/>
        </p:nvPicPr>
        <p:blipFill>
          <a:blip r:embed="rId3">
            <a:alphaModFix/>
          </a:blip>
          <a:stretch>
            <a:fillRect/>
          </a:stretch>
        </p:blipFill>
        <p:spPr>
          <a:xfrm>
            <a:off x="5762163" y="4491700"/>
            <a:ext cx="3219450" cy="495300"/>
          </a:xfrm>
          <a:prstGeom prst="rect">
            <a:avLst/>
          </a:prstGeom>
          <a:noFill/>
          <a:ln>
            <a:noFill/>
          </a:ln>
        </p:spPr>
      </p:pic>
      <p:pic>
        <p:nvPicPr>
          <p:cNvPr id="238" name="Google Shape;238;p36"/>
          <p:cNvPicPr preferRelativeResize="0"/>
          <p:nvPr/>
        </p:nvPicPr>
        <p:blipFill>
          <a:blip r:embed="rId4">
            <a:alphaModFix/>
          </a:blip>
          <a:stretch>
            <a:fillRect/>
          </a:stretch>
        </p:blipFill>
        <p:spPr>
          <a:xfrm>
            <a:off x="228975" y="2246175"/>
            <a:ext cx="4370625" cy="1124650"/>
          </a:xfrm>
          <a:prstGeom prst="rect">
            <a:avLst/>
          </a:prstGeom>
          <a:noFill/>
          <a:ln>
            <a:noFill/>
          </a:ln>
        </p:spPr>
      </p:pic>
      <p:pic>
        <p:nvPicPr>
          <p:cNvPr id="239" name="Google Shape;239;p36"/>
          <p:cNvPicPr preferRelativeResize="0"/>
          <p:nvPr/>
        </p:nvPicPr>
        <p:blipFill>
          <a:blip r:embed="rId5">
            <a:alphaModFix/>
          </a:blip>
          <a:stretch>
            <a:fillRect/>
          </a:stretch>
        </p:blipFill>
        <p:spPr>
          <a:xfrm>
            <a:off x="1741625" y="3281800"/>
            <a:ext cx="1716500" cy="887775"/>
          </a:xfrm>
          <a:prstGeom prst="rect">
            <a:avLst/>
          </a:prstGeom>
          <a:noFill/>
          <a:ln>
            <a:noFill/>
          </a:ln>
        </p:spPr>
      </p:pic>
      <p:pic>
        <p:nvPicPr>
          <p:cNvPr id="240" name="Google Shape;240;p36"/>
          <p:cNvPicPr preferRelativeResize="0"/>
          <p:nvPr/>
        </p:nvPicPr>
        <p:blipFill>
          <a:blip r:embed="rId6">
            <a:alphaModFix/>
          </a:blip>
          <a:stretch>
            <a:fillRect/>
          </a:stretch>
        </p:blipFill>
        <p:spPr>
          <a:xfrm>
            <a:off x="5658175" y="2182350"/>
            <a:ext cx="3427414" cy="2182475"/>
          </a:xfrm>
          <a:prstGeom prst="rect">
            <a:avLst/>
          </a:prstGeom>
          <a:noFill/>
          <a:ln>
            <a:noFill/>
          </a:ln>
        </p:spPr>
      </p:pic>
      <p:cxnSp>
        <p:nvCxnSpPr>
          <p:cNvPr id="241" name="Google Shape;241;p36"/>
          <p:cNvCxnSpPr>
            <a:stCxn id="238" idx="3"/>
          </p:cNvCxnSpPr>
          <p:nvPr/>
        </p:nvCxnSpPr>
        <p:spPr>
          <a:xfrm flipH="1" rot="10800000">
            <a:off x="4599600" y="2807900"/>
            <a:ext cx="1080000" cy="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727800" y="11144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Optimization problem for SVM </a:t>
            </a:r>
            <a:r>
              <a:rPr b="0" lang="en"/>
              <a:t>(contd)</a:t>
            </a:r>
            <a:endParaRPr b="0"/>
          </a:p>
        </p:txBody>
      </p:sp>
      <p:pic>
        <p:nvPicPr>
          <p:cNvPr id="247" name="Google Shape;247;p37"/>
          <p:cNvPicPr preferRelativeResize="0"/>
          <p:nvPr/>
        </p:nvPicPr>
        <p:blipFill>
          <a:blip r:embed="rId3">
            <a:alphaModFix/>
          </a:blip>
          <a:stretch>
            <a:fillRect/>
          </a:stretch>
        </p:blipFill>
        <p:spPr>
          <a:xfrm>
            <a:off x="0" y="1802025"/>
            <a:ext cx="2578900" cy="1642175"/>
          </a:xfrm>
          <a:prstGeom prst="rect">
            <a:avLst/>
          </a:prstGeom>
          <a:noFill/>
          <a:ln>
            <a:noFill/>
          </a:ln>
        </p:spPr>
      </p:pic>
      <p:pic>
        <p:nvPicPr>
          <p:cNvPr id="248" name="Google Shape;248;p37"/>
          <p:cNvPicPr preferRelativeResize="0"/>
          <p:nvPr/>
        </p:nvPicPr>
        <p:blipFill>
          <a:blip r:embed="rId4">
            <a:alphaModFix/>
          </a:blip>
          <a:stretch>
            <a:fillRect/>
          </a:stretch>
        </p:blipFill>
        <p:spPr>
          <a:xfrm>
            <a:off x="2939325" y="1802021"/>
            <a:ext cx="2504317" cy="1642175"/>
          </a:xfrm>
          <a:prstGeom prst="rect">
            <a:avLst/>
          </a:prstGeom>
          <a:noFill/>
          <a:ln>
            <a:noFill/>
          </a:ln>
        </p:spPr>
      </p:pic>
      <p:cxnSp>
        <p:nvCxnSpPr>
          <p:cNvPr id="249" name="Google Shape;249;p37"/>
          <p:cNvCxnSpPr>
            <a:stCxn id="247" idx="3"/>
            <a:endCxn id="248" idx="1"/>
          </p:cNvCxnSpPr>
          <p:nvPr/>
        </p:nvCxnSpPr>
        <p:spPr>
          <a:xfrm>
            <a:off x="2578900" y="2623113"/>
            <a:ext cx="360300" cy="0"/>
          </a:xfrm>
          <a:prstGeom prst="straightConnector1">
            <a:avLst/>
          </a:prstGeom>
          <a:noFill/>
          <a:ln cap="flat" cmpd="sng" w="9525">
            <a:solidFill>
              <a:schemeClr val="dk2"/>
            </a:solidFill>
            <a:prstDash val="solid"/>
            <a:round/>
            <a:headEnd len="med" w="med" type="none"/>
            <a:tailEnd len="med" w="med" type="triangle"/>
          </a:ln>
        </p:spPr>
      </p:cxnSp>
      <p:pic>
        <p:nvPicPr>
          <p:cNvPr id="250" name="Google Shape;250;p37"/>
          <p:cNvPicPr preferRelativeResize="0"/>
          <p:nvPr/>
        </p:nvPicPr>
        <p:blipFill>
          <a:blip r:embed="rId5">
            <a:alphaModFix/>
          </a:blip>
          <a:stretch>
            <a:fillRect/>
          </a:stretch>
        </p:blipFill>
        <p:spPr>
          <a:xfrm>
            <a:off x="5932375" y="1802025"/>
            <a:ext cx="2483825" cy="1642175"/>
          </a:xfrm>
          <a:prstGeom prst="rect">
            <a:avLst/>
          </a:prstGeom>
          <a:noFill/>
          <a:ln>
            <a:noFill/>
          </a:ln>
        </p:spPr>
      </p:pic>
      <p:cxnSp>
        <p:nvCxnSpPr>
          <p:cNvPr id="251" name="Google Shape;251;p37"/>
          <p:cNvCxnSpPr>
            <a:stCxn id="248" idx="3"/>
            <a:endCxn id="250" idx="1"/>
          </p:cNvCxnSpPr>
          <p:nvPr/>
        </p:nvCxnSpPr>
        <p:spPr>
          <a:xfrm>
            <a:off x="5443642" y="2623109"/>
            <a:ext cx="488700" cy="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37"/>
          <p:cNvCxnSpPr>
            <a:stCxn id="250" idx="2"/>
          </p:cNvCxnSpPr>
          <p:nvPr/>
        </p:nvCxnSpPr>
        <p:spPr>
          <a:xfrm>
            <a:off x="7174287" y="3444200"/>
            <a:ext cx="11400" cy="3975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p37"/>
          <p:cNvSpPr txBox="1"/>
          <p:nvPr/>
        </p:nvSpPr>
        <p:spPr>
          <a:xfrm>
            <a:off x="6241125" y="3841700"/>
            <a:ext cx="20547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Input to cvxopt to solve and output α </a:t>
            </a:r>
            <a:endParaRPr>
              <a:latin typeface="Lato"/>
              <a:ea typeface="Lato"/>
              <a:cs typeface="Lato"/>
              <a:sym typeface="Lato"/>
            </a:endParaRPr>
          </a:p>
        </p:txBody>
      </p:sp>
      <p:sp>
        <p:nvSpPr>
          <p:cNvPr id="254" name="Google Shape;254;p37"/>
          <p:cNvSpPr txBox="1"/>
          <p:nvPr/>
        </p:nvSpPr>
        <p:spPr>
          <a:xfrm>
            <a:off x="3420525" y="4032350"/>
            <a:ext cx="19401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Derive w and b from </a:t>
            </a:r>
            <a:r>
              <a:rPr lang="en">
                <a:latin typeface="Lato"/>
                <a:ea typeface="Lato"/>
                <a:cs typeface="Lato"/>
                <a:sym typeface="Lato"/>
              </a:rPr>
              <a:t>α </a:t>
            </a:r>
            <a:endParaRPr>
              <a:latin typeface="Lato"/>
              <a:ea typeface="Lato"/>
              <a:cs typeface="Lato"/>
              <a:sym typeface="Lato"/>
            </a:endParaRPr>
          </a:p>
        </p:txBody>
      </p:sp>
      <p:cxnSp>
        <p:nvCxnSpPr>
          <p:cNvPr id="255" name="Google Shape;255;p37"/>
          <p:cNvCxnSpPr>
            <a:stCxn id="253" idx="1"/>
            <a:endCxn id="254" idx="3"/>
          </p:cNvCxnSpPr>
          <p:nvPr/>
        </p:nvCxnSpPr>
        <p:spPr>
          <a:xfrm rot="10800000">
            <a:off x="5360625" y="4199000"/>
            <a:ext cx="880500" cy="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37"/>
          <p:cNvCxnSpPr>
            <a:stCxn id="254" idx="1"/>
            <a:endCxn id="257" idx="3"/>
          </p:cNvCxnSpPr>
          <p:nvPr/>
        </p:nvCxnSpPr>
        <p:spPr>
          <a:xfrm rot="10800000">
            <a:off x="2939325" y="4199000"/>
            <a:ext cx="481200" cy="0"/>
          </a:xfrm>
          <a:prstGeom prst="straightConnector1">
            <a:avLst/>
          </a:prstGeom>
          <a:noFill/>
          <a:ln cap="flat" cmpd="sng" w="9525">
            <a:solidFill>
              <a:schemeClr val="dk2"/>
            </a:solidFill>
            <a:prstDash val="solid"/>
            <a:round/>
            <a:headEnd len="med" w="med" type="none"/>
            <a:tailEnd len="med" w="med" type="triangle"/>
          </a:ln>
        </p:spPr>
      </p:cxnSp>
      <p:sp>
        <p:nvSpPr>
          <p:cNvPr id="257" name="Google Shape;257;p37"/>
          <p:cNvSpPr txBox="1"/>
          <p:nvPr/>
        </p:nvSpPr>
        <p:spPr>
          <a:xfrm>
            <a:off x="497800" y="3841700"/>
            <a:ext cx="24414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Use w and b to predict signs (and hence tags) of the new test words</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263" name="Google Shape;263;p38"/>
          <p:cNvSpPr txBox="1"/>
          <p:nvPr/>
        </p:nvSpPr>
        <p:spPr>
          <a:xfrm>
            <a:off x="729450" y="2386800"/>
            <a:ext cx="7938600" cy="2756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Used one vs rest classification to predict tags for input words.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For each, tag trained a one vs rest classifier</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Extracted the tag predictions on each test word from the classifiers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Used numpy argmax to get the max prediction tag from the list of predictions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To get better accuracy, used the margin predicted for each word by each tag classifier as a measure of the word having that tag.</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for 5-fold cross validation</a:t>
            </a:r>
            <a:endParaRPr/>
          </a:p>
        </p:txBody>
      </p:sp>
      <p:graphicFrame>
        <p:nvGraphicFramePr>
          <p:cNvPr id="269" name="Google Shape;269;p39"/>
          <p:cNvGraphicFramePr/>
          <p:nvPr/>
        </p:nvGraphicFramePr>
        <p:xfrm>
          <a:off x="1022688" y="1951975"/>
          <a:ext cx="3000000" cy="3000000"/>
        </p:xfrm>
        <a:graphic>
          <a:graphicData uri="http://schemas.openxmlformats.org/drawingml/2006/table">
            <a:tbl>
              <a:tblPr>
                <a:noFill/>
                <a:tableStyleId>{4ACCF415-2997-47CB-A487-E4366CE6D870}</a:tableStyleId>
              </a:tblPr>
              <a:tblGrid>
                <a:gridCol w="1419725"/>
                <a:gridCol w="1419725"/>
                <a:gridCol w="1419725"/>
                <a:gridCol w="1419725"/>
                <a:gridCol w="1419725"/>
              </a:tblGrid>
              <a:tr h="797850">
                <a:tc>
                  <a:txBody>
                    <a:bodyPr/>
                    <a:lstStyle/>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Our training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Our test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sklearn’s SVC training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sklearn’s SVC test 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275">
                <a:tc>
                  <a:txBody>
                    <a:bodyPr/>
                    <a:lstStyle/>
                    <a:p>
                      <a:pPr indent="0" lvl="0" marL="0" rtl="0" algn="l">
                        <a:spcBef>
                          <a:spcPts val="0"/>
                        </a:spcBef>
                        <a:spcAft>
                          <a:spcPts val="0"/>
                        </a:spcAft>
                        <a:buNone/>
                      </a:pPr>
                      <a:r>
                        <a:rPr lang="en" sz="1100"/>
                        <a:t>1st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99.95 %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83.05 %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98.96 %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86.52 %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275">
                <a:tc>
                  <a:txBody>
                    <a:bodyPr/>
                    <a:lstStyle/>
                    <a:p>
                      <a:pPr indent="0" lvl="0" marL="0" rtl="0" algn="l">
                        <a:spcBef>
                          <a:spcPts val="0"/>
                        </a:spcBef>
                        <a:spcAft>
                          <a:spcPts val="0"/>
                        </a:spcAft>
                        <a:buNone/>
                      </a:pPr>
                      <a:r>
                        <a:rPr lang="en" sz="1100"/>
                        <a:t>2nd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98.64 %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84.82 %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98.75 %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86.29 %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275">
                <a:tc>
                  <a:txBody>
                    <a:bodyPr/>
                    <a:lstStyle/>
                    <a:p>
                      <a:pPr indent="0" lvl="0" marL="0" rtl="0" algn="l">
                        <a:spcBef>
                          <a:spcPts val="0"/>
                        </a:spcBef>
                        <a:spcAft>
                          <a:spcPts val="0"/>
                        </a:spcAft>
                        <a:buNone/>
                      </a:pPr>
                      <a:r>
                        <a:rPr lang="en" sz="1100"/>
                        <a:t>3rd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99.61 %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83.69 %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98.06 %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86.04 %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275">
                <a:tc>
                  <a:txBody>
                    <a:bodyPr/>
                    <a:lstStyle/>
                    <a:p>
                      <a:pPr indent="0" lvl="0" marL="0" rtl="0" algn="l">
                        <a:spcBef>
                          <a:spcPts val="0"/>
                        </a:spcBef>
                        <a:spcAft>
                          <a:spcPts val="0"/>
                        </a:spcAft>
                        <a:buNone/>
                      </a:pPr>
                      <a:r>
                        <a:rPr lang="en" sz="1100"/>
                        <a:t>4th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98.42 %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83.87 %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98.75 %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86.29 %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275">
                <a:tc>
                  <a:txBody>
                    <a:bodyPr/>
                    <a:lstStyle/>
                    <a:p>
                      <a:pPr indent="0" lvl="0" marL="0" rtl="0" algn="l">
                        <a:spcBef>
                          <a:spcPts val="0"/>
                        </a:spcBef>
                        <a:spcAft>
                          <a:spcPts val="0"/>
                        </a:spcAft>
                        <a:buNone/>
                      </a:pPr>
                      <a:r>
                        <a:rPr lang="en" sz="1100"/>
                        <a:t>5th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99.08 %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83.98 %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98.01 %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86.68 %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275">
                <a:tc>
                  <a:txBody>
                    <a:bodyPr/>
                    <a:lstStyle/>
                    <a:p>
                      <a:pPr indent="0" lvl="0" marL="0" rtl="0" algn="l">
                        <a:spcBef>
                          <a:spcPts val="0"/>
                        </a:spcBef>
                        <a:spcAft>
                          <a:spcPts val="0"/>
                        </a:spcAft>
                        <a:buNone/>
                      </a:pPr>
                      <a:r>
                        <a:rPr b="1" lang="en" sz="1100"/>
                        <a:t>Avg accuracy</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 99 %</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 83.5 %</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 98.5 %</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 86 %</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729450" y="1318650"/>
            <a:ext cx="23721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per-POS accuracy</a:t>
            </a:r>
            <a:endParaRPr/>
          </a:p>
        </p:txBody>
      </p:sp>
      <p:graphicFrame>
        <p:nvGraphicFramePr>
          <p:cNvPr id="275" name="Google Shape;275;p40"/>
          <p:cNvGraphicFramePr/>
          <p:nvPr/>
        </p:nvGraphicFramePr>
        <p:xfrm>
          <a:off x="2843050" y="1318650"/>
          <a:ext cx="3000000" cy="3000000"/>
        </p:xfrm>
        <a:graphic>
          <a:graphicData uri="http://schemas.openxmlformats.org/drawingml/2006/table">
            <a:tbl>
              <a:tblPr>
                <a:noFill/>
                <a:tableStyleId>{4ACCF415-2997-47CB-A487-E4366CE6D870}</a:tableStyleId>
              </a:tblPr>
              <a:tblGrid>
                <a:gridCol w="2971800"/>
                <a:gridCol w="2971800"/>
              </a:tblGrid>
              <a:tr h="12700">
                <a:tc>
                  <a:txBody>
                    <a:bodyPr/>
                    <a:lstStyle/>
                    <a:p>
                      <a:pPr indent="0" lvl="0" marL="0" rtl="0" algn="l">
                        <a:spcBef>
                          <a:spcPts val="0"/>
                        </a:spcBef>
                        <a:spcAft>
                          <a:spcPts val="0"/>
                        </a:spcAft>
                        <a:buNone/>
                      </a:pPr>
                      <a:r>
                        <a:rPr lang="en" sz="1100"/>
                        <a:t>.</a:t>
                      </a:r>
                      <a:endParaRPr sz="1100"/>
                    </a:p>
                  </a:txBody>
                  <a:tcPr marT="63500" marB="63500" marR="63500" marL="63500"/>
                </a:tc>
                <a:tc>
                  <a:txBody>
                    <a:bodyPr/>
                    <a:lstStyle/>
                    <a:p>
                      <a:pPr indent="0" lvl="0" marL="0" rtl="0" algn="l">
                        <a:spcBef>
                          <a:spcPts val="0"/>
                        </a:spcBef>
                        <a:spcAft>
                          <a:spcPts val="0"/>
                        </a:spcAft>
                        <a:buNone/>
                      </a:pPr>
                      <a:r>
                        <a:rPr lang="en" sz="1100"/>
                        <a:t>99.99 %</a:t>
                      </a:r>
                      <a:endParaRPr sz="1100"/>
                    </a:p>
                  </a:txBody>
                  <a:tcPr marT="63500" marB="63500" marR="63500" marL="63500"/>
                </a:tc>
              </a:tr>
              <a:tr h="12700">
                <a:tc>
                  <a:txBody>
                    <a:bodyPr/>
                    <a:lstStyle/>
                    <a:p>
                      <a:pPr indent="0" lvl="0" marL="0" rtl="0" algn="l">
                        <a:spcBef>
                          <a:spcPts val="0"/>
                        </a:spcBef>
                        <a:spcAft>
                          <a:spcPts val="0"/>
                        </a:spcAft>
                        <a:buNone/>
                      </a:pPr>
                      <a:r>
                        <a:rPr lang="en" sz="1100"/>
                        <a:t>NOUN</a:t>
                      </a:r>
                      <a:endParaRPr sz="1100"/>
                    </a:p>
                  </a:txBody>
                  <a:tcPr marT="63500" marB="63500" marR="63500" marL="63500"/>
                </a:tc>
                <a:tc>
                  <a:txBody>
                    <a:bodyPr/>
                    <a:lstStyle/>
                    <a:p>
                      <a:pPr indent="0" lvl="0" marL="0" rtl="0" algn="l">
                        <a:spcBef>
                          <a:spcPts val="0"/>
                        </a:spcBef>
                        <a:spcAft>
                          <a:spcPts val="0"/>
                        </a:spcAft>
                        <a:buNone/>
                      </a:pPr>
                      <a:r>
                        <a:rPr lang="en" sz="1100"/>
                        <a:t>90.37 %</a:t>
                      </a:r>
                      <a:endParaRPr sz="1100"/>
                    </a:p>
                  </a:txBody>
                  <a:tcPr marT="63500" marB="63500" marR="63500" marL="63500"/>
                </a:tc>
              </a:tr>
              <a:tr h="12700">
                <a:tc>
                  <a:txBody>
                    <a:bodyPr/>
                    <a:lstStyle/>
                    <a:p>
                      <a:pPr indent="0" lvl="0" marL="0" rtl="0" algn="l">
                        <a:spcBef>
                          <a:spcPts val="0"/>
                        </a:spcBef>
                        <a:spcAft>
                          <a:spcPts val="0"/>
                        </a:spcAft>
                        <a:buNone/>
                      </a:pPr>
                      <a:r>
                        <a:rPr lang="en" sz="1100"/>
                        <a:t>VERB</a:t>
                      </a:r>
                      <a:endParaRPr sz="1100"/>
                    </a:p>
                  </a:txBody>
                  <a:tcPr marT="63500" marB="63500" marR="63500" marL="63500"/>
                </a:tc>
                <a:tc>
                  <a:txBody>
                    <a:bodyPr/>
                    <a:lstStyle/>
                    <a:p>
                      <a:pPr indent="0" lvl="0" marL="0" rtl="0" algn="l">
                        <a:spcBef>
                          <a:spcPts val="0"/>
                        </a:spcBef>
                        <a:spcAft>
                          <a:spcPts val="0"/>
                        </a:spcAft>
                        <a:buNone/>
                      </a:pPr>
                      <a:r>
                        <a:rPr lang="en" sz="1100"/>
                        <a:t>96.49 %</a:t>
                      </a:r>
                      <a:endParaRPr sz="1100"/>
                    </a:p>
                  </a:txBody>
                  <a:tcPr marT="63500" marB="63500" marR="63500" marL="63500"/>
                </a:tc>
              </a:tr>
              <a:tr h="12700">
                <a:tc>
                  <a:txBody>
                    <a:bodyPr/>
                    <a:lstStyle/>
                    <a:p>
                      <a:pPr indent="0" lvl="0" marL="0" rtl="0" algn="l">
                        <a:spcBef>
                          <a:spcPts val="0"/>
                        </a:spcBef>
                        <a:spcAft>
                          <a:spcPts val="0"/>
                        </a:spcAft>
                        <a:buNone/>
                      </a:pPr>
                      <a:r>
                        <a:rPr lang="en" sz="1100"/>
                        <a:t>NUM</a:t>
                      </a:r>
                      <a:endParaRPr sz="1100"/>
                    </a:p>
                  </a:txBody>
                  <a:tcPr marT="63500" marB="63500" marR="63500" marL="63500"/>
                </a:tc>
                <a:tc>
                  <a:txBody>
                    <a:bodyPr/>
                    <a:lstStyle/>
                    <a:p>
                      <a:pPr indent="0" lvl="0" marL="0" rtl="0" algn="l">
                        <a:spcBef>
                          <a:spcPts val="0"/>
                        </a:spcBef>
                        <a:spcAft>
                          <a:spcPts val="0"/>
                        </a:spcAft>
                        <a:buNone/>
                      </a:pPr>
                      <a:r>
                        <a:rPr lang="en" sz="1100"/>
                        <a:t>92.44 %</a:t>
                      </a:r>
                      <a:endParaRPr sz="1100"/>
                    </a:p>
                  </a:txBody>
                  <a:tcPr marT="63500" marB="63500" marR="63500" marL="63500"/>
                </a:tc>
              </a:tr>
              <a:tr h="12700">
                <a:tc>
                  <a:txBody>
                    <a:bodyPr/>
                    <a:lstStyle/>
                    <a:p>
                      <a:pPr indent="0" lvl="0" marL="0" rtl="0" algn="l">
                        <a:spcBef>
                          <a:spcPts val="0"/>
                        </a:spcBef>
                        <a:spcAft>
                          <a:spcPts val="0"/>
                        </a:spcAft>
                        <a:buNone/>
                      </a:pPr>
                      <a:r>
                        <a:rPr lang="en" sz="1100"/>
                        <a:t>DET</a:t>
                      </a:r>
                      <a:endParaRPr sz="1100"/>
                    </a:p>
                  </a:txBody>
                  <a:tcPr marT="63500" marB="63500" marR="63500" marL="63500"/>
                </a:tc>
                <a:tc>
                  <a:txBody>
                    <a:bodyPr/>
                    <a:lstStyle/>
                    <a:p>
                      <a:pPr indent="0" lvl="0" marL="0" rtl="0" algn="l">
                        <a:spcBef>
                          <a:spcPts val="0"/>
                        </a:spcBef>
                        <a:spcAft>
                          <a:spcPts val="0"/>
                        </a:spcAft>
                        <a:buNone/>
                      </a:pPr>
                      <a:r>
                        <a:rPr lang="en" sz="1100"/>
                        <a:t>99.35 %</a:t>
                      </a:r>
                      <a:endParaRPr sz="1100"/>
                    </a:p>
                  </a:txBody>
                  <a:tcPr marT="63500" marB="63500" marR="63500" marL="63500"/>
                </a:tc>
              </a:tr>
              <a:tr h="12700">
                <a:tc>
                  <a:txBody>
                    <a:bodyPr/>
                    <a:lstStyle/>
                    <a:p>
                      <a:pPr indent="0" lvl="0" marL="0" rtl="0" algn="l">
                        <a:spcBef>
                          <a:spcPts val="0"/>
                        </a:spcBef>
                        <a:spcAft>
                          <a:spcPts val="0"/>
                        </a:spcAft>
                        <a:buNone/>
                      </a:pPr>
                      <a:r>
                        <a:rPr lang="en" sz="1100"/>
                        <a:t>PRON</a:t>
                      </a:r>
                      <a:endParaRPr sz="1100"/>
                    </a:p>
                  </a:txBody>
                  <a:tcPr marT="63500" marB="63500" marR="63500" marL="63500"/>
                </a:tc>
                <a:tc>
                  <a:txBody>
                    <a:bodyPr/>
                    <a:lstStyle/>
                    <a:p>
                      <a:pPr indent="0" lvl="0" marL="0" rtl="0" algn="l">
                        <a:spcBef>
                          <a:spcPts val="0"/>
                        </a:spcBef>
                        <a:spcAft>
                          <a:spcPts val="0"/>
                        </a:spcAft>
                        <a:buNone/>
                      </a:pPr>
                      <a:r>
                        <a:rPr lang="en" sz="1100"/>
                        <a:t>99.5 %</a:t>
                      </a:r>
                      <a:endParaRPr sz="1100"/>
                    </a:p>
                  </a:txBody>
                  <a:tcPr marT="63500" marB="63500" marR="63500" marL="63500"/>
                </a:tc>
              </a:tr>
              <a:tr h="12700">
                <a:tc>
                  <a:txBody>
                    <a:bodyPr/>
                    <a:lstStyle/>
                    <a:p>
                      <a:pPr indent="0" lvl="0" marL="0" rtl="0" algn="l">
                        <a:spcBef>
                          <a:spcPts val="0"/>
                        </a:spcBef>
                        <a:spcAft>
                          <a:spcPts val="0"/>
                        </a:spcAft>
                        <a:buNone/>
                      </a:pPr>
                      <a:r>
                        <a:rPr lang="en" sz="1100"/>
                        <a:t>PRT</a:t>
                      </a:r>
                      <a:endParaRPr sz="1100"/>
                    </a:p>
                  </a:txBody>
                  <a:tcPr marT="63500" marB="63500" marR="63500" marL="63500"/>
                </a:tc>
                <a:tc>
                  <a:txBody>
                    <a:bodyPr/>
                    <a:lstStyle/>
                    <a:p>
                      <a:pPr indent="0" lvl="0" marL="0" rtl="0" algn="l">
                        <a:spcBef>
                          <a:spcPts val="0"/>
                        </a:spcBef>
                        <a:spcAft>
                          <a:spcPts val="0"/>
                        </a:spcAft>
                        <a:buNone/>
                      </a:pPr>
                      <a:r>
                        <a:rPr lang="en" sz="1100"/>
                        <a:t>98.94 %</a:t>
                      </a:r>
                      <a:endParaRPr sz="1100"/>
                    </a:p>
                  </a:txBody>
                  <a:tcPr marT="63500" marB="63500" marR="63500" marL="63500"/>
                </a:tc>
              </a:tr>
              <a:tr h="12700">
                <a:tc>
                  <a:txBody>
                    <a:bodyPr/>
                    <a:lstStyle/>
                    <a:p>
                      <a:pPr indent="0" lvl="0" marL="0" rtl="0" algn="l">
                        <a:spcBef>
                          <a:spcPts val="0"/>
                        </a:spcBef>
                        <a:spcAft>
                          <a:spcPts val="0"/>
                        </a:spcAft>
                        <a:buNone/>
                      </a:pPr>
                      <a:r>
                        <a:rPr lang="en" sz="1100"/>
                        <a:t>ADP</a:t>
                      </a:r>
                      <a:endParaRPr sz="1100"/>
                    </a:p>
                  </a:txBody>
                  <a:tcPr marT="63500" marB="63500" marR="63500" marL="63500"/>
                </a:tc>
                <a:tc>
                  <a:txBody>
                    <a:bodyPr/>
                    <a:lstStyle/>
                    <a:p>
                      <a:pPr indent="0" lvl="0" marL="0" rtl="0" algn="l">
                        <a:spcBef>
                          <a:spcPts val="0"/>
                        </a:spcBef>
                        <a:spcAft>
                          <a:spcPts val="0"/>
                        </a:spcAft>
                        <a:buNone/>
                      </a:pPr>
                      <a:r>
                        <a:rPr lang="en" sz="1100"/>
                        <a:t>97.93 %</a:t>
                      </a:r>
                      <a:endParaRPr sz="1100"/>
                    </a:p>
                  </a:txBody>
                  <a:tcPr marT="63500" marB="63500" marR="63500" marL="63500"/>
                </a:tc>
              </a:tr>
              <a:tr h="12700">
                <a:tc>
                  <a:txBody>
                    <a:bodyPr/>
                    <a:lstStyle/>
                    <a:p>
                      <a:pPr indent="0" lvl="0" marL="0" rtl="0" algn="l">
                        <a:spcBef>
                          <a:spcPts val="0"/>
                        </a:spcBef>
                        <a:spcAft>
                          <a:spcPts val="0"/>
                        </a:spcAft>
                        <a:buNone/>
                      </a:pPr>
                      <a:r>
                        <a:rPr lang="en" sz="1100"/>
                        <a:t>X</a:t>
                      </a:r>
                      <a:endParaRPr sz="1100"/>
                    </a:p>
                  </a:txBody>
                  <a:tcPr marT="63500" marB="63500" marR="63500" marL="63500"/>
                </a:tc>
                <a:tc>
                  <a:txBody>
                    <a:bodyPr/>
                    <a:lstStyle/>
                    <a:p>
                      <a:pPr indent="0" lvl="0" marL="0" rtl="0" algn="l">
                        <a:spcBef>
                          <a:spcPts val="0"/>
                        </a:spcBef>
                        <a:spcAft>
                          <a:spcPts val="0"/>
                        </a:spcAft>
                        <a:buNone/>
                      </a:pPr>
                      <a:r>
                        <a:rPr lang="en" sz="1100"/>
                        <a:t>0 %</a:t>
                      </a:r>
                      <a:endParaRPr sz="1100"/>
                    </a:p>
                  </a:txBody>
                  <a:tcPr marT="63500" marB="63500" marR="63500" marL="63500"/>
                </a:tc>
              </a:tr>
              <a:tr h="12700">
                <a:tc>
                  <a:txBody>
                    <a:bodyPr/>
                    <a:lstStyle/>
                    <a:p>
                      <a:pPr indent="0" lvl="0" marL="0" rtl="0" algn="l">
                        <a:spcBef>
                          <a:spcPts val="0"/>
                        </a:spcBef>
                        <a:spcAft>
                          <a:spcPts val="0"/>
                        </a:spcAft>
                        <a:buNone/>
                      </a:pPr>
                      <a:r>
                        <a:rPr lang="en" sz="1100"/>
                        <a:t>ADV</a:t>
                      </a:r>
                      <a:endParaRPr sz="1100"/>
                    </a:p>
                  </a:txBody>
                  <a:tcPr marT="63500" marB="63500" marR="63500" marL="63500"/>
                </a:tc>
                <a:tc>
                  <a:txBody>
                    <a:bodyPr/>
                    <a:lstStyle/>
                    <a:p>
                      <a:pPr indent="0" lvl="0" marL="0" rtl="0" algn="l">
                        <a:spcBef>
                          <a:spcPts val="0"/>
                        </a:spcBef>
                        <a:spcAft>
                          <a:spcPts val="0"/>
                        </a:spcAft>
                        <a:buNone/>
                      </a:pPr>
                      <a:r>
                        <a:rPr lang="en" sz="1100"/>
                        <a:t>97.52 %</a:t>
                      </a:r>
                      <a:endParaRPr sz="1100"/>
                    </a:p>
                  </a:txBody>
                  <a:tcPr marT="63500" marB="63500" marR="63500" marL="63500"/>
                </a:tc>
              </a:tr>
              <a:tr h="12700">
                <a:tc>
                  <a:txBody>
                    <a:bodyPr/>
                    <a:lstStyle/>
                    <a:p>
                      <a:pPr indent="0" lvl="0" marL="0" rtl="0" algn="l">
                        <a:spcBef>
                          <a:spcPts val="0"/>
                        </a:spcBef>
                        <a:spcAft>
                          <a:spcPts val="0"/>
                        </a:spcAft>
                        <a:buNone/>
                      </a:pPr>
                      <a:r>
                        <a:rPr lang="en" sz="1100"/>
                        <a:t>ADJ</a:t>
                      </a:r>
                      <a:endParaRPr sz="1100"/>
                    </a:p>
                  </a:txBody>
                  <a:tcPr marT="63500" marB="63500" marR="63500" marL="63500"/>
                </a:tc>
                <a:tc>
                  <a:txBody>
                    <a:bodyPr/>
                    <a:lstStyle/>
                    <a:p>
                      <a:pPr indent="0" lvl="0" marL="0" rtl="0" algn="l">
                        <a:spcBef>
                          <a:spcPts val="0"/>
                        </a:spcBef>
                        <a:spcAft>
                          <a:spcPts val="0"/>
                        </a:spcAft>
                        <a:buNone/>
                      </a:pPr>
                      <a:r>
                        <a:rPr lang="en" sz="1100"/>
                        <a:t>92.16 %</a:t>
                      </a:r>
                      <a:endParaRPr sz="1100"/>
                    </a:p>
                  </a:txBody>
                  <a:tcPr marT="63500" marB="63500" marR="63500" marL="63500"/>
                </a:tc>
              </a:tr>
              <a:tr h="12700">
                <a:tc>
                  <a:txBody>
                    <a:bodyPr/>
                    <a:lstStyle/>
                    <a:p>
                      <a:pPr indent="0" lvl="0" marL="0" rtl="0" algn="l">
                        <a:spcBef>
                          <a:spcPts val="0"/>
                        </a:spcBef>
                        <a:spcAft>
                          <a:spcPts val="0"/>
                        </a:spcAft>
                        <a:buNone/>
                      </a:pPr>
                      <a:r>
                        <a:rPr lang="en" sz="1100"/>
                        <a:t>CONJ</a:t>
                      </a:r>
                      <a:endParaRPr sz="1100"/>
                    </a:p>
                  </a:txBody>
                  <a:tcPr marT="63500" marB="63500" marR="63500" marL="63500"/>
                </a:tc>
                <a:tc>
                  <a:txBody>
                    <a:bodyPr/>
                    <a:lstStyle/>
                    <a:p>
                      <a:pPr indent="0" lvl="0" marL="0" rtl="0" algn="l">
                        <a:spcBef>
                          <a:spcPts val="0"/>
                        </a:spcBef>
                        <a:spcAft>
                          <a:spcPts val="0"/>
                        </a:spcAft>
                        <a:buNone/>
                      </a:pPr>
                      <a:r>
                        <a:rPr lang="en" sz="1100"/>
                        <a:t>99.87 %</a:t>
                      </a:r>
                      <a:endParaRPr sz="1100"/>
                    </a:p>
                  </a:txBody>
                  <a:tcPr marT="63500" marB="63500" marR="63500" marL="6350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1"/>
          <p:cNvPicPr preferRelativeResize="0"/>
          <p:nvPr/>
        </p:nvPicPr>
        <p:blipFill>
          <a:blip r:embed="rId3">
            <a:alphaModFix/>
          </a:blip>
          <a:stretch>
            <a:fillRect/>
          </a:stretch>
        </p:blipFill>
        <p:spPr>
          <a:xfrm>
            <a:off x="423813" y="574350"/>
            <a:ext cx="8296375" cy="441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a:t>
            </a:r>
            <a:endParaRPr/>
          </a:p>
        </p:txBody>
      </p:sp>
      <p:graphicFrame>
        <p:nvGraphicFramePr>
          <p:cNvPr id="98" name="Google Shape;98;p15"/>
          <p:cNvGraphicFramePr/>
          <p:nvPr/>
        </p:nvGraphicFramePr>
        <p:xfrm>
          <a:off x="952500" y="2402900"/>
          <a:ext cx="3000000" cy="3000000"/>
        </p:xfrm>
        <a:graphic>
          <a:graphicData uri="http://schemas.openxmlformats.org/drawingml/2006/table">
            <a:tbl>
              <a:tblPr>
                <a:noFill/>
                <a:tableStyleId>{6F0C40F1-79BC-434A-A1CC-CA8D5753E68B}</a:tableStyleId>
              </a:tblPr>
              <a:tblGrid>
                <a:gridCol w="3619500"/>
                <a:gridCol w="3619500"/>
              </a:tblGrid>
              <a:tr h="381000">
                <a:tc>
                  <a:txBody>
                    <a:bodyPr/>
                    <a:lstStyle/>
                    <a:p>
                      <a:pPr indent="0" lvl="0" marL="0" rtl="0" algn="ctr">
                        <a:spcBef>
                          <a:spcPts val="0"/>
                        </a:spcBef>
                        <a:spcAft>
                          <a:spcPts val="0"/>
                        </a:spcAft>
                        <a:buNone/>
                      </a:pPr>
                      <a:r>
                        <a:rPr b="1" lang="en"/>
                        <a:t>Method</a:t>
                      </a:r>
                      <a:endParaRPr b="1"/>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t>Test Accuracy</a:t>
                      </a:r>
                      <a:endParaRPr b="1"/>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SVM</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83.5%</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HMM</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96.57%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Bi-LSTM</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97.00%</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nvSpPr>
        <p:spPr>
          <a:xfrm>
            <a:off x="604350" y="1914575"/>
            <a:ext cx="7938600" cy="2756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Case 1:</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For the following sentence, Noun and Adjective are mis predicted even in the presence of capitalisation. This signifies a single bit in a vector (</a:t>
            </a:r>
            <a:r>
              <a:rPr lang="en">
                <a:latin typeface="Lato"/>
                <a:ea typeface="Lato"/>
                <a:cs typeface="Lato"/>
                <a:sym typeface="Lato"/>
              </a:rPr>
              <a:t>for capitalisation</a:t>
            </a:r>
            <a:r>
              <a:rPr lang="en">
                <a:latin typeface="Lato"/>
                <a:ea typeface="Lato"/>
                <a:cs typeface="Lato"/>
                <a:sym typeface="Lato"/>
              </a:rPr>
              <a:t>) of size 768 does not successfully predict a tag.</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Ex :-  </a:t>
            </a:r>
            <a:r>
              <a:rPr lang="en">
                <a:latin typeface="Lato"/>
                <a:ea typeface="Lato"/>
                <a:cs typeface="Lato"/>
                <a:sym typeface="Lato"/>
              </a:rPr>
              <a:t>The_DET_DET integrity_NOUN_NOUN ….  be_VERB_VERB </a:t>
            </a:r>
            <a:r>
              <a:rPr lang="en">
                <a:latin typeface="Lato"/>
                <a:ea typeface="Lato"/>
                <a:cs typeface="Lato"/>
                <a:sym typeface="Lato"/>
              </a:rPr>
              <a:t>,_._. as_ADP_ADP the_DET_DET </a:t>
            </a:r>
            <a:r>
              <a:rPr lang="en">
                <a:solidFill>
                  <a:srgbClr val="FF0000"/>
                </a:solidFill>
                <a:latin typeface="Lato"/>
                <a:ea typeface="Lato"/>
                <a:cs typeface="Lato"/>
                <a:sym typeface="Lato"/>
              </a:rPr>
              <a:t>Charter_NOUN_ADJ</a:t>
            </a:r>
            <a:r>
              <a:rPr lang="en">
                <a:latin typeface="Lato"/>
                <a:ea typeface="Lato"/>
                <a:cs typeface="Lato"/>
                <a:sym typeface="Lato"/>
              </a:rPr>
              <a:t> puts_VERB_VERB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Case 2:</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Maximum discrepancy happens with the pairs (NOUN, ADJ) &amp;  (NOUN, VERB).  (Visualised on an output of 400 predictions with </a:t>
            </a:r>
            <a:r>
              <a:rPr lang="en">
                <a:solidFill>
                  <a:srgbClr val="FF0000"/>
                </a:solidFill>
                <a:latin typeface="Lato"/>
                <a:ea typeface="Lato"/>
                <a:cs typeface="Lato"/>
                <a:sym typeface="Lato"/>
              </a:rPr>
              <a:t>14 (NOUN, VERB)</a:t>
            </a:r>
            <a:r>
              <a:rPr lang="en">
                <a:latin typeface="Lato"/>
                <a:ea typeface="Lato"/>
                <a:cs typeface="Lato"/>
                <a:sym typeface="Lato"/>
              </a:rPr>
              <a:t> mismatch and </a:t>
            </a:r>
            <a:r>
              <a:rPr lang="en">
                <a:solidFill>
                  <a:srgbClr val="FF0000"/>
                </a:solidFill>
                <a:latin typeface="Lato"/>
                <a:ea typeface="Lato"/>
                <a:cs typeface="Lato"/>
                <a:sym typeface="Lato"/>
              </a:rPr>
              <a:t>10</a:t>
            </a:r>
            <a:r>
              <a:rPr lang="en">
                <a:latin typeface="Lato"/>
                <a:ea typeface="Lato"/>
                <a:cs typeface="Lato"/>
                <a:sym typeface="Lato"/>
              </a:rPr>
              <a:t> </a:t>
            </a:r>
            <a:r>
              <a:rPr lang="en">
                <a:solidFill>
                  <a:srgbClr val="FF0000"/>
                </a:solidFill>
                <a:latin typeface="Lato"/>
                <a:ea typeface="Lato"/>
                <a:cs typeface="Lato"/>
                <a:sym typeface="Lato"/>
              </a:rPr>
              <a:t>(NOUN, ADJ)</a:t>
            </a:r>
            <a:r>
              <a:rPr lang="en">
                <a:latin typeface="Lato"/>
                <a:ea typeface="Lato"/>
                <a:cs typeface="Lato"/>
                <a:sym typeface="Lato"/>
              </a:rPr>
              <a:t> mismatch.</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
                <a:latin typeface="Lato"/>
                <a:ea typeface="Lato"/>
                <a:cs typeface="Lato"/>
                <a:sym typeface="Lato"/>
              </a:rPr>
              <a:t>Due to a linear model the separation between NOUN and VERB is not properly learnt.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86" name="Google Shape;286;p4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729450" y="1318650"/>
            <a:ext cx="3049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Strengths</a:t>
            </a:r>
            <a:endParaRPr/>
          </a:p>
        </p:txBody>
      </p:sp>
      <p:sp>
        <p:nvSpPr>
          <p:cNvPr id="292" name="Google Shape;292;p43"/>
          <p:cNvSpPr txBox="1"/>
          <p:nvPr/>
        </p:nvSpPr>
        <p:spPr>
          <a:xfrm>
            <a:off x="4806125" y="2182925"/>
            <a:ext cx="3833700" cy="26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93" name="Google Shape;293;p43"/>
          <p:cNvSpPr txBox="1"/>
          <p:nvPr/>
        </p:nvSpPr>
        <p:spPr>
          <a:xfrm>
            <a:off x="125" y="2143500"/>
            <a:ext cx="8639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u="sng"/>
              <a:t>Strengths of using SVMs for POS tagging:</a:t>
            </a:r>
            <a:endParaRPr sz="1100"/>
          </a:p>
          <a:p>
            <a:pPr indent="0" lvl="0" marL="0" rtl="0" algn="l">
              <a:lnSpc>
                <a:spcPct val="115000"/>
              </a:lnSpc>
              <a:spcBef>
                <a:spcPts val="0"/>
              </a:spcBef>
              <a:spcAft>
                <a:spcPts val="0"/>
              </a:spcAft>
              <a:buNone/>
            </a:pPr>
            <a:r>
              <a:rPr lang="en" sz="1100"/>
              <a:t>Since we are using Linear SVM for POS tagging, the feature vectors need to be quite robust in order for the algorithm to converge under relatively tight margin bounds.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Thus for training feature vectors of size approx 450-500, usually suffices to get an average accuracy above 80%. The strengths with this method lies in the fact that if the feature vectors are not correct (i.e. incorrectly chose features) then the accuracy will be very low. But if features are chosen properly then even a small subset (approx 200 sentences) will result in an accuracy of above 80% on a test dataset of 10000 sentences.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This is quite useful since for languages for which a large corpus is not available. SVMs show just capturing the essential features from the language will give quite good results.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Further for small datasets where the vocabulary size is small feature vector construction using a one-hot like scheme could result in far better performance due to the better separation (hence easier to find the hyperplane) in higher dimensions.</a:t>
            </a:r>
            <a:endParaRPr sz="1100"/>
          </a:p>
          <a:p>
            <a:pPr indent="0" lvl="0" marL="0" rtl="0" algn="l">
              <a:lnSpc>
                <a:spcPct val="115000"/>
              </a:lnSpc>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729450" y="1318650"/>
            <a:ext cx="3049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Weakness</a:t>
            </a:r>
            <a:endParaRPr/>
          </a:p>
        </p:txBody>
      </p:sp>
      <p:sp>
        <p:nvSpPr>
          <p:cNvPr id="299" name="Google Shape;299;p44"/>
          <p:cNvSpPr txBox="1"/>
          <p:nvPr/>
        </p:nvSpPr>
        <p:spPr>
          <a:xfrm>
            <a:off x="4806125" y="2182925"/>
            <a:ext cx="3833700" cy="26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00" name="Google Shape;300;p44"/>
          <p:cNvSpPr txBox="1"/>
          <p:nvPr/>
        </p:nvSpPr>
        <p:spPr>
          <a:xfrm>
            <a:off x="138900" y="1853850"/>
            <a:ext cx="88662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u="sng"/>
          </a:p>
          <a:p>
            <a:pPr indent="0" lvl="0" marL="0" rtl="0" algn="l">
              <a:lnSpc>
                <a:spcPct val="115000"/>
              </a:lnSpc>
              <a:spcBef>
                <a:spcPts val="0"/>
              </a:spcBef>
              <a:spcAft>
                <a:spcPts val="0"/>
              </a:spcAft>
              <a:buNone/>
            </a:pPr>
            <a:r>
              <a:rPr lang="en" sz="1100" u="sng"/>
              <a:t>Weakness witnessed for SVM for POS tagging:</a:t>
            </a:r>
            <a:endParaRPr sz="1100" u="sng"/>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One primary weakness of using Linear SVM for POS tagging lies in the fact that if we are unable to design the feature vectors correctly the impact of this on the algorithm could be huge since it tries to classify data using a hyperplane (which can be relaxed to some extent by using a soft margin classifier or using kernels).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Another weakness is the time required to train the model. Since we are solving a quadratic optimization problem here, scaling with an increasing number of examples for training is not feasible due to the fact with more examples the size of the feature vector increases (faster when using one hot encoding). This puts a constraint on the size of the dataset to be trained upon. </a:t>
            </a:r>
            <a:endParaRPr sz="1100"/>
          </a:p>
          <a:p>
            <a:pPr indent="0" lvl="0" marL="0" rtl="0" algn="l">
              <a:lnSpc>
                <a:spcPct val="115000"/>
              </a:lnSpc>
              <a:spcBef>
                <a:spcPts val="0"/>
              </a:spcBef>
              <a:spcAft>
                <a:spcPts val="0"/>
              </a:spcAft>
              <a:buNone/>
            </a:pPr>
            <a:r>
              <a:rPr lang="en" sz="1100"/>
              <a:t>(There are alternatives like using kernels or solving the quadratic optimization problem by using an algorithm called SMO which solves the dual version of the problem, allowing for kernels also, but we left it due to its complicated implementation.)</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To train 2000 examples, we need to solve an optimization problem involving a 2000x2000 matrix with each vector and that too for each tag individually since it is a multi classification problem.</a:t>
            </a:r>
            <a:endParaRPr sz="1100"/>
          </a:p>
          <a:p>
            <a:pPr indent="0" lvl="0" marL="0" rtl="0" algn="l">
              <a:lnSpc>
                <a:spcPct val="115000"/>
              </a:lnSpc>
              <a:spcBef>
                <a:spcPts val="0"/>
              </a:spcBef>
              <a:spcAft>
                <a:spcPts val="0"/>
              </a:spcAft>
              <a:buNone/>
            </a:pPr>
            <a:r>
              <a:rPr lang="en" sz="1100"/>
              <a:t>This makes the training too time consuming for this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 Hidden Markov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for 5-fold cross validation</a:t>
            </a:r>
            <a:endParaRPr/>
          </a:p>
        </p:txBody>
      </p:sp>
      <p:graphicFrame>
        <p:nvGraphicFramePr>
          <p:cNvPr id="109" name="Google Shape;109;p17"/>
          <p:cNvGraphicFramePr/>
          <p:nvPr/>
        </p:nvGraphicFramePr>
        <p:xfrm>
          <a:off x="2592450" y="2262350"/>
          <a:ext cx="3000000" cy="3000000"/>
        </p:xfrm>
        <a:graphic>
          <a:graphicData uri="http://schemas.openxmlformats.org/drawingml/2006/table">
            <a:tbl>
              <a:tblPr>
                <a:noFill/>
                <a:tableStyleId>{4ACCF415-2997-47CB-A487-E4366CE6D870}</a:tableStyleId>
              </a:tblPr>
              <a:tblGrid>
                <a:gridCol w="1981200"/>
                <a:gridCol w="1981200"/>
              </a:tblGrid>
              <a:tr h="12700">
                <a:tc>
                  <a:txBody>
                    <a:bodyPr/>
                    <a:lstStyle/>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Accuracy</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t>1st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95.94 %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275">
                <a:tc>
                  <a:txBody>
                    <a:bodyPr/>
                    <a:lstStyle/>
                    <a:p>
                      <a:pPr indent="0" lvl="0" marL="0" rtl="0" algn="l">
                        <a:spcBef>
                          <a:spcPts val="0"/>
                        </a:spcBef>
                        <a:spcAft>
                          <a:spcPts val="0"/>
                        </a:spcAft>
                        <a:buNone/>
                      </a:pPr>
                      <a:r>
                        <a:rPr lang="en" sz="1100"/>
                        <a:t>2nd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96.87  %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t>3rd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96.55 %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t>4th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96.43 %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1100"/>
                        <a:t>5th fold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97.06 %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b="1" lang="en" sz="1100"/>
                        <a:t>Avg accuracy</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96.57 %</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623775" y="1753150"/>
            <a:ext cx="1807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115" name="Google Shape;115;p18"/>
          <p:cNvPicPr preferRelativeResize="0"/>
          <p:nvPr/>
        </p:nvPicPr>
        <p:blipFill>
          <a:blip r:embed="rId3">
            <a:alphaModFix/>
          </a:blip>
          <a:stretch>
            <a:fillRect/>
          </a:stretch>
        </p:blipFill>
        <p:spPr>
          <a:xfrm>
            <a:off x="2498528" y="504950"/>
            <a:ext cx="6645472" cy="463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Per-pos accuracy</a:t>
            </a:r>
            <a:endParaRPr/>
          </a:p>
        </p:txBody>
      </p:sp>
      <p:graphicFrame>
        <p:nvGraphicFramePr>
          <p:cNvPr id="121" name="Google Shape;121;p19"/>
          <p:cNvGraphicFramePr/>
          <p:nvPr/>
        </p:nvGraphicFramePr>
        <p:xfrm>
          <a:off x="6224850" y="983850"/>
          <a:ext cx="3000000" cy="3000000"/>
        </p:xfrm>
        <a:graphic>
          <a:graphicData uri="http://schemas.openxmlformats.org/drawingml/2006/table">
            <a:tbl>
              <a:tblPr>
                <a:noFill/>
                <a:tableStyleId>{4ACCF415-2997-47CB-A487-E4366CE6D870}</a:tableStyleId>
              </a:tblPr>
              <a:tblGrid>
                <a:gridCol w="1096500"/>
                <a:gridCol w="1096500"/>
              </a:tblGrid>
              <a:tr h="326350">
                <a:tc>
                  <a:txBody>
                    <a:bodyPr/>
                    <a:lstStyle/>
                    <a:p>
                      <a:pPr indent="0" lvl="0" marL="0" rtl="0" algn="l">
                        <a:spcBef>
                          <a:spcPts val="0"/>
                        </a:spcBef>
                        <a:spcAft>
                          <a:spcPts val="0"/>
                        </a:spcAft>
                        <a:buNone/>
                      </a:pPr>
                      <a:r>
                        <a:rPr lang="en" sz="1100"/>
                        <a:t>DET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98.68 %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VERB</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95.13 %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NOUN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95.29 %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ADP</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96.58 %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NUM</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91.81 %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99.89 %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PRT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90.31 %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X</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57.18 %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ADV</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89.53 %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PRON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98.37 %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ADJ</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91.79%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350">
                <a:tc>
                  <a:txBody>
                    <a:bodyPr/>
                    <a:lstStyle/>
                    <a:p>
                      <a:pPr indent="0" lvl="0" marL="0" rtl="0" algn="l">
                        <a:spcBef>
                          <a:spcPts val="0"/>
                        </a:spcBef>
                        <a:spcAft>
                          <a:spcPts val="0"/>
                        </a:spcAft>
                        <a:buNone/>
                      </a:pPr>
                      <a:r>
                        <a:rPr lang="en" sz="1100"/>
                        <a:t>CONJ</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99.48%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2" name="Google Shape;122;p19"/>
          <p:cNvSpPr txBox="1"/>
          <p:nvPr/>
        </p:nvSpPr>
        <p:spPr>
          <a:xfrm>
            <a:off x="881350" y="2229125"/>
            <a:ext cx="4533300" cy="26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The per-pos accuracy was calculated for the last cross validation fold.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ADV -&gt;  ADJ(~5%) + ADP(~3.6%) + PRT(~1.6%)</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ADJ -&gt; NOUN(~3.5%) + ADV(~3%) + DET(~2%)</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NUM -&gt; NOUN(~7%)</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PRT -&gt; ADP(~10%)</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Strengths                  and    Weakness </a:t>
            </a:r>
            <a:endParaRPr/>
          </a:p>
        </p:txBody>
      </p:sp>
      <p:sp>
        <p:nvSpPr>
          <p:cNvPr id="128" name="Google Shape;128;p20"/>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learning algorithm is efficient. Decoding is also efficient  -&gt; Complexity: O(n</a:t>
            </a:r>
            <a:r>
              <a:rPr baseline="30000" lang="en" sz="12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L)</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Faster training as compared to SVM and Bi-LSTM.</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No need for feature engineering because we don’t have to design features.</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Very less parameters as compared to SVM.</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29" name="Google Shape;129;p20"/>
          <p:cNvSpPr txBox="1"/>
          <p:nvPr>
            <p:ph idx="2" type="body"/>
          </p:nvPr>
        </p:nvSpPr>
        <p:spPr>
          <a:xfrm>
            <a:off x="4643600" y="2078875"/>
            <a:ext cx="42285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HMM assumes Markov condition holds, which may not always be true. Therefore this is limited by first order markov property.</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The effect of far off terms on is not considered while deciding the tags for the given word.</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It is sometimes difficult to tag words where the uncommon tag is shadowed by the dominant tag in Emission probabilities.(example given in following slides)</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7650" y="609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 Analysis (</a:t>
            </a:r>
            <a:r>
              <a:rPr lang="en"/>
              <a:t>1/3</a:t>
            </a:r>
            <a:r>
              <a:rPr lang="en"/>
              <a:t>)</a:t>
            </a:r>
            <a:endParaRPr/>
          </a:p>
        </p:txBody>
      </p:sp>
      <p:pic>
        <p:nvPicPr>
          <p:cNvPr id="135" name="Google Shape;135;p21"/>
          <p:cNvPicPr preferRelativeResize="0"/>
          <p:nvPr/>
        </p:nvPicPr>
        <p:blipFill>
          <a:blip r:embed="rId3">
            <a:alphaModFix/>
          </a:blip>
          <a:stretch>
            <a:fillRect/>
          </a:stretch>
        </p:blipFill>
        <p:spPr>
          <a:xfrm>
            <a:off x="3839725" y="1771375"/>
            <a:ext cx="4819650" cy="552450"/>
          </a:xfrm>
          <a:prstGeom prst="rect">
            <a:avLst/>
          </a:prstGeom>
          <a:noFill/>
          <a:ln>
            <a:noFill/>
          </a:ln>
        </p:spPr>
      </p:pic>
      <p:pic>
        <p:nvPicPr>
          <p:cNvPr id="136" name="Google Shape;136;p21"/>
          <p:cNvPicPr preferRelativeResize="0"/>
          <p:nvPr/>
        </p:nvPicPr>
        <p:blipFill>
          <a:blip r:embed="rId4">
            <a:alphaModFix/>
          </a:blip>
          <a:stretch>
            <a:fillRect/>
          </a:stretch>
        </p:blipFill>
        <p:spPr>
          <a:xfrm>
            <a:off x="6514550" y="2816525"/>
            <a:ext cx="2438400" cy="1828800"/>
          </a:xfrm>
          <a:prstGeom prst="rect">
            <a:avLst/>
          </a:prstGeom>
          <a:noFill/>
          <a:ln>
            <a:noFill/>
          </a:ln>
        </p:spPr>
      </p:pic>
      <p:pic>
        <p:nvPicPr>
          <p:cNvPr id="137" name="Google Shape;137;p21"/>
          <p:cNvPicPr preferRelativeResize="0"/>
          <p:nvPr/>
        </p:nvPicPr>
        <p:blipFill>
          <a:blip r:embed="rId5">
            <a:alphaModFix/>
          </a:blip>
          <a:stretch>
            <a:fillRect/>
          </a:stretch>
        </p:blipFill>
        <p:spPr>
          <a:xfrm>
            <a:off x="3945425" y="2807000"/>
            <a:ext cx="2562225" cy="1847850"/>
          </a:xfrm>
          <a:prstGeom prst="rect">
            <a:avLst/>
          </a:prstGeom>
          <a:noFill/>
          <a:ln>
            <a:noFill/>
          </a:ln>
        </p:spPr>
      </p:pic>
      <p:sp>
        <p:nvSpPr>
          <p:cNvPr id="138" name="Google Shape;138;p21"/>
          <p:cNvSpPr txBox="1"/>
          <p:nvPr/>
        </p:nvSpPr>
        <p:spPr>
          <a:xfrm>
            <a:off x="292525" y="1830875"/>
            <a:ext cx="3000000" cy="30000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Before using any smoothing techniques, the model was giving an accuracy of around 75%. Then after using a simple Linear Interpolation technique, the accuracy jumped to 95% +. The following gives an idea about the interpolation technique used:</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