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AF283D-9C7E-4E3E-A294-34373BFA5E6B}">
  <a:tblStyle styleId="{05AF283D-9C7E-4E3E-A294-34373BFA5E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ad1dba6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ad1dba6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d3aabab2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d3aabab2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d3aabab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d3aabab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3ad1dba6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3ad1dba6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d3aaba8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d3aaba8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Assignment-2: Chunking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14: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Yash Jain, 170050055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Aditya Sharma, 170050043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Debabrata Mandal, 170050073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12525" y="593700"/>
            <a:ext cx="1431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MEMM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101200" y="174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{05AF283D-9C7E-4E3E-A294-34373BFA5E6B}</a:tableStyleId>
              </a:tblPr>
              <a:tblGrid>
                <a:gridCol w="1296050"/>
                <a:gridCol w="1296050"/>
                <a:gridCol w="1296050"/>
                <a:gridCol w="1296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93.25%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93.25%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Tag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94.86%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Tag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92.27%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91.75%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 Tag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93.40%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91.26%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4"/>
          <p:cNvSpPr txBox="1"/>
          <p:nvPr/>
        </p:nvSpPr>
        <p:spPr>
          <a:xfrm>
            <a:off x="141900" y="1300650"/>
            <a:ext cx="51843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15 Iterations of Maxent Classifier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342900" y="3594525"/>
            <a:ext cx="23700" cy="37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 txBox="1"/>
          <p:nvPr/>
        </p:nvSpPr>
        <p:spPr>
          <a:xfrm>
            <a:off x="101200" y="3896113"/>
            <a:ext cx="5853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is unnecessary to use Viterbi and Maxent classifier for O tags with punctuations like [, . “ ‘]. Therefore we add a rule to directly tag these as 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303850" y="45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{05AF283D-9C7E-4E3E-A294-34373BFA5E6B}</a:tableStyleId>
              </a:tblPr>
              <a:tblGrid>
                <a:gridCol w="1361925"/>
                <a:gridCol w="1361925"/>
                <a:gridCol w="1361925"/>
                <a:gridCol w="1361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 tag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97.94%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90.06%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</a:t>
                      </a:r>
                      <a:r>
                        <a:rPr lang="en"/>
                        <a:t>9383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14"/>
          <p:cNvSpPr/>
          <p:nvPr/>
        </p:nvSpPr>
        <p:spPr>
          <a:xfrm>
            <a:off x="6184025" y="4043850"/>
            <a:ext cx="2542200" cy="68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jumps to 93.71%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4134" r="5985" t="0"/>
          <a:stretch/>
        </p:blipFill>
        <p:spPr>
          <a:xfrm>
            <a:off x="5749163" y="816050"/>
            <a:ext cx="3411926" cy="31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212525" y="593700"/>
            <a:ext cx="1431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BiLSTM</a:t>
            </a:r>
            <a:endParaRPr/>
          </a:p>
        </p:txBody>
      </p:sp>
      <p:graphicFrame>
        <p:nvGraphicFramePr>
          <p:cNvPr id="105" name="Google Shape;105;p15"/>
          <p:cNvGraphicFramePr/>
          <p:nvPr/>
        </p:nvGraphicFramePr>
        <p:xfrm>
          <a:off x="101200" y="174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{05AF283D-9C7E-4E3E-A294-34373BFA5E6B}</a:tableStyleId>
              </a:tblPr>
              <a:tblGrid>
                <a:gridCol w="1296050"/>
                <a:gridCol w="1296050"/>
                <a:gridCol w="1296050"/>
                <a:gridCol w="1296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Tag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 Tag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 Tag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r>
                        <a:rPr lang="en"/>
                        <a:t>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5"/>
          <p:cNvSpPr txBox="1"/>
          <p:nvPr/>
        </p:nvSpPr>
        <p:spPr>
          <a:xfrm>
            <a:off x="141900" y="1300650"/>
            <a:ext cx="51843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15 epochs of BiLSTMNet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250" y="1233238"/>
            <a:ext cx="3522676" cy="26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151550" y="3836300"/>
            <a:ext cx="51339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BiLSTMNet(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  (embeddings): Embedding(8119, 1024)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  (embeddings2): Embedding(44, 1024)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  (bilstm): LSTM(2048, 1024, batch_first=True, bidirectional=True)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  (fc): Linear(in_features=2048, out_features=3, bias=True)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  (dropout): Dropout(p=0.3, inplace=False)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  (softmax): Softmax(dim=2)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)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7650" y="578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CRF for chunking</a:t>
            </a:r>
            <a:endParaRPr/>
          </a:p>
        </p:txBody>
      </p:sp>
      <p:graphicFrame>
        <p:nvGraphicFramePr>
          <p:cNvPr id="114" name="Google Shape;114;p16"/>
          <p:cNvGraphicFramePr/>
          <p:nvPr/>
        </p:nvGraphicFramePr>
        <p:xfrm>
          <a:off x="4634250" y="904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{05AF283D-9C7E-4E3E-A294-34373BFA5E6B}</a:tableStyleId>
              </a:tblPr>
              <a:tblGrid>
                <a:gridCol w="1001825"/>
                <a:gridCol w="1001825"/>
                <a:gridCol w="1001825"/>
                <a:gridCol w="1001825"/>
              </a:tblGrid>
              <a:tr h="28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Tag-score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727650" y="140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{05AF283D-9C7E-4E3E-A294-34373BFA5E6B}</a:tableStyleId>
              </a:tblPr>
              <a:tblGrid>
                <a:gridCol w="2674600"/>
              </a:tblGrid>
              <a:tr h="46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 , W</a:t>
                      </a:r>
                      <a:r>
                        <a:rPr baseline="-25000" lang="en"/>
                        <a:t>i-1 </a:t>
                      </a:r>
                      <a:r>
                        <a:rPr lang="en"/>
                        <a:t>, W</a:t>
                      </a:r>
                      <a:r>
                        <a:rPr baseline="-25000" lang="en"/>
                        <a:t>i-2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features like is_upper, is_title, is_digit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suffixes i.e. last 3 and last 2 letters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</a:t>
                      </a:r>
                      <a:r>
                        <a:rPr baseline="-25000" lang="en"/>
                        <a:t>i</a:t>
                      </a:r>
                      <a:r>
                        <a:rPr lang="en"/>
                        <a:t> , Pos</a:t>
                      </a:r>
                      <a:r>
                        <a:rPr baseline="-25000" lang="en"/>
                        <a:t>i-1</a:t>
                      </a:r>
                      <a:r>
                        <a:rPr lang="en"/>
                        <a:t> , Pos</a:t>
                      </a:r>
                      <a:r>
                        <a:rPr baseline="-25000" lang="en"/>
                        <a:t>i-2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Is_first_word, is_second_word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16"/>
          <p:cNvSpPr txBox="1"/>
          <p:nvPr/>
        </p:nvSpPr>
        <p:spPr>
          <a:xfrm>
            <a:off x="1049900" y="3861350"/>
            <a:ext cx="20301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Features Used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800" y="2687175"/>
            <a:ext cx="3382200" cy="24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34875" y="573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 MEMM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0" y="1336125"/>
            <a:ext cx="91440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Lato"/>
                <a:ea typeface="Lato"/>
                <a:cs typeface="Lato"/>
                <a:sym typeface="Lato"/>
              </a:rPr>
              <a:t>Misclassification of Conjunctions: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Conjunctions take both O and I tags depending on context: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Many streets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and_I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sidewalks buckled, </a:t>
            </a:r>
            <a:r>
              <a:rPr lang="en">
                <a:solidFill>
                  <a:srgbClr val="FFFFFF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and_O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subterranean water mains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and_I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service connections ruptured.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VBZ: Misclassification of B and I tags following VBZ: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Words which have tags VBZ tend to be the beginners of Verb Phrase like for instance: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 </a:t>
            </a:r>
            <a:r>
              <a:rPr lang="en">
                <a:solidFill>
                  <a:srgbClr val="FFFFFF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has_VBZ_B given_VBN_I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the exam.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But in some cases it also behaves like a verb indicating possession: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 </a:t>
            </a:r>
            <a:r>
              <a:rPr lang="en">
                <a:solidFill>
                  <a:srgbClr val="FFFFFF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has_VBZ_B options_NNS_I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choose from.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classifier tends to this as case when, especially when VERBS are used as a NOUN. For example: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H. Anthony Ittleson was elected a director of this company, which primarily </a:t>
            </a:r>
            <a:r>
              <a:rPr lang="en">
                <a:solidFill>
                  <a:srgbClr val="FFFFFF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has_VBZ_B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interests_NNS_B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radio …...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ato"/>
                <a:ea typeface="Lato"/>
                <a:cs typeface="Lato"/>
                <a:sym typeface="Lato"/>
              </a:rPr>
              <a:t>Verb-Noun Confusion:</a:t>
            </a:r>
            <a:endParaRPr b="1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Pre-refunded bonds are called at their earliest call date with the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escrowed proceeds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another bond issue.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Here “escrowed” is VBN_I and “proceeds” is NNS_I, but parser assigns B tag to “proceeds” thinking it as a VERB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 Bilstm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To+infinitive: Like POS system, chunking also suffers from this ambiguity problem and almost never predicts ‘to’ and ‘&lt;verb&gt;’ in the same chunk.</a:t>
            </a:r>
            <a:endParaRPr/>
          </a:p>
          <a:p>
            <a:pPr indent="0" lvl="0" marL="9144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Sent: 'People </a:t>
            </a:r>
            <a:r>
              <a:rPr lang="en">
                <a:solidFill>
                  <a:schemeClr val="lt1"/>
                </a:solidFill>
                <a:highlight>
                  <a:srgbClr val="FF0000"/>
                </a:highlight>
              </a:rPr>
              <a:t>tend to</a:t>
            </a:r>
            <a:r>
              <a:rPr lang="en"/>
              <a:t> be mos' oov to brands that have oov oov , such as oov and oov .'</a:t>
            </a:r>
            <a:endParaRPr/>
          </a:p>
          <a:p>
            <a:pPr indent="0" lvl="0" marL="9144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POS: ‘NNS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VBP TO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VB</a:t>
            </a:r>
            <a:r>
              <a:rPr lang="en"/>
              <a:t> RBS JJ TO NNS WDT VBP JJ NNS , JJ IN NNS CC NN .'</a:t>
            </a:r>
            <a:endParaRPr/>
          </a:p>
          <a:p>
            <a:pPr indent="0" lvl="0" marL="9144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Prediction: 'B </a:t>
            </a:r>
            <a:r>
              <a:rPr lang="en">
                <a:solidFill>
                  <a:schemeClr val="lt1"/>
                </a:solidFill>
                <a:highlight>
                  <a:srgbClr val="FF0000"/>
                </a:highlight>
              </a:rPr>
              <a:t>B B</a:t>
            </a:r>
            <a:r>
              <a:rPr lang="en"/>
              <a:t> I B I B B B B B I O B I B I B O’</a:t>
            </a:r>
            <a:endParaRPr/>
          </a:p>
          <a:p>
            <a:pPr indent="0" lvl="0" marL="9144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Target: 'B </a:t>
            </a:r>
            <a:r>
              <a:rPr lang="en">
                <a:solidFill>
                  <a:schemeClr val="lt1"/>
                </a:solidFill>
                <a:highlight>
                  <a:srgbClr val="FF0000"/>
                </a:highlight>
              </a:rPr>
              <a:t>B I</a:t>
            </a:r>
            <a:r>
              <a:rPr lang="en"/>
              <a:t> I B I B B B B B I O B I B I I O’ 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