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F2E054-44CC-4CDD-85DB-6FC612E6F153}">
  <a:tblStyle styleId="{A0F2E054-44CC-4CDD-85DB-6FC612E6F1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cb3858c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cb3858c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bcb3858c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bcb3858c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bcb3858c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bcb3858c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bcb3858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bcb3858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0b3547a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0b3547a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0b3547a1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0b3547a1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bcb3858c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bcb3858c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0b3547a1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0b3547a1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0b3547a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0b3547a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0b3547a1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0b3547a1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0b3547a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0b3547a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bcb3858c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bcb3858c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pdf/2003.10555.pdf" TargetMode="External"/><Relationship Id="rId4" Type="http://schemas.openxmlformats.org/officeDocument/2006/relationships/hyperlink" Target="https://www.kaggle.com/c/jigsaw-toxic-comment-classification-challen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 discussion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14:</a:t>
            </a:r>
            <a:endParaRPr/>
          </a:p>
          <a:p>
            <a:pPr indent="-330200" lvl="0" marL="457200" rtl="0" algn="l">
              <a:spcBef>
                <a:spcPts val="0"/>
              </a:spcBef>
              <a:spcAft>
                <a:spcPts val="0"/>
              </a:spcAft>
              <a:buSzPts val="1600"/>
              <a:buChar char="●"/>
            </a:pPr>
            <a:r>
              <a:rPr lang="en"/>
              <a:t>Yash Jain, 170050055</a:t>
            </a:r>
            <a:endParaRPr/>
          </a:p>
          <a:p>
            <a:pPr indent="-330200" lvl="0" marL="457200" rtl="0" algn="l">
              <a:spcBef>
                <a:spcPts val="0"/>
              </a:spcBef>
              <a:spcAft>
                <a:spcPts val="0"/>
              </a:spcAft>
              <a:buSzPts val="1600"/>
              <a:buChar char="●"/>
            </a:pPr>
            <a:r>
              <a:rPr lang="en"/>
              <a:t>Aditya Sharma, 170050043</a:t>
            </a:r>
            <a:endParaRPr/>
          </a:p>
          <a:p>
            <a:pPr indent="-330200" lvl="0" marL="457200" rtl="0" algn="l">
              <a:spcBef>
                <a:spcPts val="0"/>
              </a:spcBef>
              <a:spcAft>
                <a:spcPts val="0"/>
              </a:spcAft>
              <a:buSzPts val="1600"/>
              <a:buChar char="●"/>
            </a:pPr>
            <a:r>
              <a:rPr lang="en"/>
              <a:t>Debarbarta Mandal, 170050078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139" name="Google Shape;139;p22"/>
          <p:cNvSpPr txBox="1"/>
          <p:nvPr>
            <p:ph idx="1" type="body"/>
          </p:nvPr>
        </p:nvSpPr>
        <p:spPr>
          <a:xfrm>
            <a:off x="729450" y="1987025"/>
            <a:ext cx="7688700" cy="2261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t>T</a:t>
            </a:r>
            <a:r>
              <a:rPr lang="en" sz="1600"/>
              <a:t>wo proposed ways of improving Electra’s training procedure</a:t>
            </a:r>
            <a:endParaRPr sz="1600"/>
          </a:p>
          <a:p>
            <a:pPr indent="-330200" lvl="0" marL="457200" rtl="0" algn="l">
              <a:spcBef>
                <a:spcPts val="1600"/>
              </a:spcBef>
              <a:spcAft>
                <a:spcPts val="0"/>
              </a:spcAft>
              <a:buSzPts val="1600"/>
              <a:buChar char="●"/>
            </a:pPr>
            <a:r>
              <a:rPr lang="en" sz="1600"/>
              <a:t>The procedure of Masking at input stage is currently done randomly (uniform random variable), instead we should learn this masking procedure using some NN or heuristic (based on Discriminator output) based on data itself</a:t>
            </a:r>
            <a:endParaRPr sz="1600"/>
          </a:p>
          <a:p>
            <a:pPr indent="-311150" lvl="1" marL="914400" rtl="0" algn="l">
              <a:spcBef>
                <a:spcPts val="0"/>
              </a:spcBef>
              <a:spcAft>
                <a:spcPts val="0"/>
              </a:spcAft>
              <a:buSzPts val="1300"/>
              <a:buChar char="○"/>
            </a:pPr>
            <a:r>
              <a:rPr lang="en" sz="1300"/>
              <a:t>Masking proper noun is not of much use, since it is highly possible that the Generator will be unable to re-predict it again</a:t>
            </a:r>
            <a:endParaRPr sz="1300"/>
          </a:p>
          <a:p>
            <a:pPr indent="-330200" lvl="0" marL="457200" rtl="0" algn="l">
              <a:spcBef>
                <a:spcPts val="0"/>
              </a:spcBef>
              <a:spcAft>
                <a:spcPts val="0"/>
              </a:spcAft>
              <a:buSzPts val="1600"/>
              <a:buChar char="●"/>
            </a:pPr>
            <a:r>
              <a:rPr lang="en" sz="1600"/>
              <a:t>Use Generator’s other outputs also as Discriminator’s input to train Electra with lesser data</a:t>
            </a:r>
            <a:endParaRPr sz="1600"/>
          </a:p>
          <a:p>
            <a:pPr indent="-311150" lvl="1" marL="914400" rtl="0" algn="l">
              <a:spcBef>
                <a:spcPts val="0"/>
              </a:spcBef>
              <a:spcAft>
                <a:spcPts val="0"/>
              </a:spcAft>
              <a:buSzPts val="1300"/>
              <a:buChar char="○"/>
            </a:pPr>
            <a:r>
              <a:rPr lang="en" sz="1300"/>
              <a:t>Generator gives a list of possible tokens for a masked with some probability. The other tokens (say top 3) are equally good for a masked position and should be used as input too</a:t>
            </a:r>
            <a:endParaRPr sz="13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outcome	</a:t>
            </a:r>
            <a:endParaRPr/>
          </a:p>
        </p:txBody>
      </p:sp>
      <p:sp>
        <p:nvSpPr>
          <p:cNvPr id="145" name="Google Shape;145;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t>Possible results that we expect from our proposed training method</a:t>
            </a:r>
            <a:endParaRPr sz="1600"/>
          </a:p>
          <a:p>
            <a:pPr indent="-330200" lvl="0" marL="457200" rtl="0" algn="l">
              <a:spcBef>
                <a:spcPts val="1600"/>
              </a:spcBef>
              <a:spcAft>
                <a:spcPts val="0"/>
              </a:spcAft>
              <a:buSzPts val="1600"/>
              <a:buChar char="●"/>
            </a:pPr>
            <a:r>
              <a:rPr lang="en" sz="1600"/>
              <a:t>Better performance on GLUE tasks than original Electra</a:t>
            </a:r>
            <a:endParaRPr sz="1600"/>
          </a:p>
          <a:p>
            <a:pPr indent="-330200" lvl="0" marL="457200" rtl="0" algn="l">
              <a:spcBef>
                <a:spcPts val="0"/>
              </a:spcBef>
              <a:spcAft>
                <a:spcPts val="0"/>
              </a:spcAft>
              <a:buSzPts val="1600"/>
              <a:buChar char="●"/>
            </a:pPr>
            <a:r>
              <a:rPr lang="en" sz="1600"/>
              <a:t>Less data requirement on achieving the same performance as Electra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(Toxic comment classification)</a:t>
            </a:r>
            <a:endParaRPr/>
          </a:p>
        </p:txBody>
      </p:sp>
      <p:sp>
        <p:nvSpPr>
          <p:cNvPr id="151" name="Google Shape;151;p24"/>
          <p:cNvSpPr txBox="1"/>
          <p:nvPr>
            <p:ph idx="1" type="body"/>
          </p:nvPr>
        </p:nvSpPr>
        <p:spPr>
          <a:xfrm>
            <a:off x="729450" y="2088725"/>
            <a:ext cx="7688700" cy="1918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Explore  previous research in the area. (E.g. Sentiment classification on social network datasets etc.)    ~   (1 week)</a:t>
            </a:r>
            <a:endParaRPr sz="1500"/>
          </a:p>
          <a:p>
            <a:pPr indent="-323850" lvl="0" marL="457200" rtl="0" algn="l">
              <a:spcBef>
                <a:spcPts val="0"/>
              </a:spcBef>
              <a:spcAft>
                <a:spcPts val="0"/>
              </a:spcAft>
              <a:buSzPts val="1500"/>
              <a:buAutoNum type="arabicPeriod"/>
            </a:pPr>
            <a:r>
              <a:rPr lang="en" sz="1500"/>
              <a:t>Dataset inspection and preprocessing.   ~   (1 week)</a:t>
            </a:r>
            <a:endParaRPr sz="1500"/>
          </a:p>
          <a:p>
            <a:pPr indent="-323850" lvl="0" marL="457200" rtl="0" algn="l">
              <a:spcBef>
                <a:spcPts val="0"/>
              </a:spcBef>
              <a:spcAft>
                <a:spcPts val="0"/>
              </a:spcAft>
              <a:buSzPts val="1500"/>
              <a:buAutoNum type="arabicPeriod"/>
            </a:pPr>
            <a:r>
              <a:rPr lang="en" sz="1500"/>
              <a:t>Try out different  models (e.g. SVM, LSTM, CNN etc.) for primary and secondary  goals.    ~    (3 weeks)</a:t>
            </a:r>
            <a:endParaRPr sz="1500"/>
          </a:p>
          <a:p>
            <a:pPr indent="-323850" lvl="0" marL="457200" rtl="0" algn="l">
              <a:spcBef>
                <a:spcPts val="0"/>
              </a:spcBef>
              <a:spcAft>
                <a:spcPts val="0"/>
              </a:spcAft>
              <a:buSzPts val="1500"/>
              <a:buAutoNum type="arabicPeriod"/>
            </a:pPr>
            <a:r>
              <a:rPr lang="en" sz="1500"/>
              <a:t>Evaluation and fine tune performance on test datasets.   ~   (1 week)</a:t>
            </a:r>
            <a:endParaRPr sz="1500"/>
          </a:p>
          <a:p>
            <a:pPr indent="-323850" lvl="0" marL="457200" rtl="0" algn="l">
              <a:spcBef>
                <a:spcPts val="0"/>
              </a:spcBef>
              <a:spcAft>
                <a:spcPts val="0"/>
              </a:spcAft>
              <a:buSzPts val="1500"/>
              <a:buAutoNum type="arabicPeriod"/>
            </a:pPr>
            <a:r>
              <a:rPr lang="en" sz="1500"/>
              <a:t>Prepare report, error analysis, etc.    ~    (1 week)</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and useful links</a:t>
            </a:r>
            <a:endParaRPr/>
          </a:p>
        </p:txBody>
      </p:sp>
      <p:sp>
        <p:nvSpPr>
          <p:cNvPr id="157" name="Google Shape;157;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Electra: </a:t>
            </a:r>
            <a:r>
              <a:rPr lang="en" sz="1400" u="sng">
                <a:solidFill>
                  <a:schemeClr val="hlink"/>
                </a:solidFill>
                <a:latin typeface="Arial"/>
                <a:ea typeface="Arial"/>
                <a:cs typeface="Arial"/>
                <a:sym typeface="Arial"/>
                <a:hlinkClick r:id="rId3"/>
              </a:rPr>
              <a:t>https://arxiv.org/pdf/2003.10555.pdf</a:t>
            </a:r>
            <a:endParaRPr sz="1400"/>
          </a:p>
          <a:p>
            <a:pPr indent="0" lvl="0" marL="0" rtl="0" algn="l">
              <a:lnSpc>
                <a:spcPct val="100000"/>
              </a:lnSpc>
              <a:spcBef>
                <a:spcPts val="1600"/>
              </a:spcBef>
              <a:spcAft>
                <a:spcPts val="0"/>
              </a:spcAft>
              <a:buNone/>
            </a:pPr>
            <a:r>
              <a:rPr lang="en" sz="1400"/>
              <a:t>Dataset: </a:t>
            </a:r>
            <a:r>
              <a:rPr lang="en" sz="1400" u="sng">
                <a:hlinkClick r:id="rId4"/>
              </a:rPr>
              <a:t>https://www.kaggle.com/c/jigsaw-toxic-comment-classification-challenge</a:t>
            </a:r>
            <a:endParaRPr sz="1400"/>
          </a:p>
          <a:p>
            <a:pPr indent="0" lvl="0" marL="0" rtl="0" algn="l">
              <a:lnSpc>
                <a:spcPct val="100000"/>
              </a:lnSpc>
              <a:spcBef>
                <a:spcPts val="0"/>
              </a:spcBef>
              <a:spcAft>
                <a:spcPts val="0"/>
              </a:spcAft>
              <a:buNone/>
            </a:pPr>
            <a:r>
              <a:t/>
            </a:r>
            <a:endParaRPr sz="2000"/>
          </a:p>
          <a:p>
            <a:pPr indent="0" lvl="0" marL="0" rtl="0" algn="l">
              <a:spcBef>
                <a:spcPts val="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14"/>
          <p:cNvGraphicFramePr/>
          <p:nvPr/>
        </p:nvGraphicFramePr>
        <p:xfrm>
          <a:off x="313950" y="1522645"/>
          <a:ext cx="3000000" cy="3000000"/>
        </p:xfrm>
        <a:graphic>
          <a:graphicData uri="http://schemas.openxmlformats.org/drawingml/2006/table">
            <a:tbl>
              <a:tblPr>
                <a:noFill/>
                <a:tableStyleId>{A0F2E054-44CC-4CDD-85DB-6FC612E6F153}</a:tableStyleId>
              </a:tblPr>
              <a:tblGrid>
                <a:gridCol w="5186200"/>
                <a:gridCol w="3176100"/>
              </a:tblGrid>
              <a:tr h="592125">
                <a:tc>
                  <a:txBody>
                    <a:bodyPr/>
                    <a:lstStyle/>
                    <a:p>
                      <a:pPr indent="0" lvl="0" marL="0" rtl="0" algn="ctr">
                        <a:spcBef>
                          <a:spcPts val="0"/>
                        </a:spcBef>
                        <a:spcAft>
                          <a:spcPts val="0"/>
                        </a:spcAft>
                        <a:buNone/>
                      </a:pPr>
                      <a:r>
                        <a:rPr b="1" lang="en" sz="2600">
                          <a:solidFill>
                            <a:srgbClr val="FFFF00"/>
                          </a:solidFill>
                          <a:latin typeface="Raleway"/>
                          <a:ea typeface="Raleway"/>
                          <a:cs typeface="Raleway"/>
                          <a:sym typeface="Raleway"/>
                        </a:rPr>
                        <a:t>Idea</a:t>
                      </a:r>
                      <a:endParaRPr b="1" sz="2600">
                        <a:solidFill>
                          <a:srgbClr val="FFFF00"/>
                        </a:solidFill>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600">
                          <a:solidFill>
                            <a:srgbClr val="FFFF00"/>
                          </a:solidFill>
                          <a:latin typeface="Raleway"/>
                          <a:ea typeface="Raleway"/>
                          <a:cs typeface="Raleway"/>
                          <a:sym typeface="Raleway"/>
                        </a:rPr>
                        <a:t>Category</a:t>
                      </a:r>
                      <a:endParaRPr b="1" sz="2600">
                        <a:solidFill>
                          <a:srgbClr val="FFFF00"/>
                        </a:solidFill>
                        <a:latin typeface="Raleway"/>
                        <a:ea typeface="Raleway"/>
                        <a:cs typeface="Raleway"/>
                        <a:sym typeface="Raleway"/>
                      </a:endParaRPr>
                    </a:p>
                  </a:txBody>
                  <a:tcPr marT="91425" marB="91425" marR="91425" marL="91425"/>
                </a:tc>
              </a:tr>
              <a:tr h="597850">
                <a:tc>
                  <a:txBody>
                    <a:bodyPr/>
                    <a:lstStyle/>
                    <a:p>
                      <a:pPr indent="0" lvl="0" marL="0" rtl="0" algn="ctr">
                        <a:spcBef>
                          <a:spcPts val="0"/>
                        </a:spcBef>
                        <a:spcAft>
                          <a:spcPts val="0"/>
                        </a:spcAft>
                        <a:buNone/>
                      </a:pPr>
                      <a:r>
                        <a:rPr b="1" lang="en" sz="2600">
                          <a:solidFill>
                            <a:srgbClr val="FFFFFF"/>
                          </a:solidFill>
                          <a:latin typeface="Raleway"/>
                          <a:ea typeface="Raleway"/>
                          <a:cs typeface="Raleway"/>
                          <a:sym typeface="Raleway"/>
                        </a:rPr>
                        <a:t>Toxic Comment Classification</a:t>
                      </a:r>
                      <a:endParaRPr b="1" sz="2600">
                        <a:solidFill>
                          <a:srgbClr val="FFFFFF"/>
                        </a:solidFill>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600">
                          <a:solidFill>
                            <a:srgbClr val="FFFFFF"/>
                          </a:solidFill>
                          <a:latin typeface="Raleway"/>
                          <a:ea typeface="Raleway"/>
                          <a:cs typeface="Raleway"/>
                          <a:sym typeface="Raleway"/>
                        </a:rPr>
                        <a:t>Application-based</a:t>
                      </a:r>
                      <a:endParaRPr b="1" sz="2600">
                        <a:solidFill>
                          <a:srgbClr val="FFFFFF"/>
                        </a:solidFill>
                        <a:latin typeface="Raleway"/>
                        <a:ea typeface="Raleway"/>
                        <a:cs typeface="Raleway"/>
                        <a:sym typeface="Raleway"/>
                      </a:endParaRPr>
                    </a:p>
                  </a:txBody>
                  <a:tcPr marT="91425" marB="91425" marR="91425" marL="91425"/>
                </a:tc>
              </a:tr>
              <a:tr h="597850">
                <a:tc>
                  <a:txBody>
                    <a:bodyPr/>
                    <a:lstStyle/>
                    <a:p>
                      <a:pPr indent="0" lvl="0" marL="0" rtl="0" algn="ctr">
                        <a:spcBef>
                          <a:spcPts val="0"/>
                        </a:spcBef>
                        <a:spcAft>
                          <a:spcPts val="0"/>
                        </a:spcAft>
                        <a:buNone/>
                      </a:pPr>
                      <a:r>
                        <a:rPr b="1" lang="en" sz="2600">
                          <a:solidFill>
                            <a:srgbClr val="FFFFFF"/>
                          </a:solidFill>
                          <a:latin typeface="Raleway"/>
                          <a:ea typeface="Raleway"/>
                          <a:cs typeface="Raleway"/>
                          <a:sym typeface="Raleway"/>
                        </a:rPr>
                        <a:t>Electra 2.0</a:t>
                      </a:r>
                      <a:endParaRPr b="1" sz="2600">
                        <a:solidFill>
                          <a:srgbClr val="FFFFFF"/>
                        </a:solidFill>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600">
                          <a:solidFill>
                            <a:srgbClr val="FFFFFF"/>
                          </a:solidFill>
                          <a:latin typeface="Raleway"/>
                          <a:ea typeface="Raleway"/>
                          <a:cs typeface="Raleway"/>
                          <a:sym typeface="Raleway"/>
                        </a:rPr>
                        <a:t>Model-based</a:t>
                      </a:r>
                      <a:endParaRPr b="1" sz="2600">
                        <a:solidFill>
                          <a:srgbClr val="FFFFFF"/>
                        </a:solidFill>
                        <a:latin typeface="Raleway"/>
                        <a:ea typeface="Raleway"/>
                        <a:cs typeface="Raleway"/>
                        <a:sym typeface="Raleway"/>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1: Toxic Comment Classification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567550" y="1318650"/>
            <a:ext cx="8052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Introduction and Motivation: Toxic Comment Classification</a:t>
            </a:r>
            <a:endParaRPr sz="2200"/>
          </a:p>
        </p:txBody>
      </p:sp>
      <p:sp>
        <p:nvSpPr>
          <p:cNvPr id="103" name="Google Shape;103;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Tech Companies like Facebook, Instagram, etc are all facing problems and issues related to online abuse, harassment, negative behaviour due because of toxic comments that people indulge in.</a:t>
            </a:r>
            <a:endParaRPr sz="1800"/>
          </a:p>
          <a:p>
            <a:pPr indent="-342900" lvl="0" marL="457200" rtl="0" algn="l">
              <a:spcBef>
                <a:spcPts val="0"/>
              </a:spcBef>
              <a:spcAft>
                <a:spcPts val="0"/>
              </a:spcAft>
              <a:buSzPts val="1800"/>
              <a:buChar char="●"/>
            </a:pPr>
            <a:r>
              <a:rPr lang="en" sz="1800"/>
              <a:t>But the amount of comments and posts generated each day, it is impossible to manually classify the comments.</a:t>
            </a:r>
            <a:endParaRPr sz="1800"/>
          </a:p>
          <a:p>
            <a:pPr indent="-342900" lvl="0" marL="457200" rtl="0" algn="l">
              <a:spcBef>
                <a:spcPts val="0"/>
              </a:spcBef>
              <a:spcAft>
                <a:spcPts val="0"/>
              </a:spcAft>
              <a:buSzPts val="1800"/>
              <a:buChar char="●"/>
            </a:pPr>
            <a:r>
              <a:rPr lang="en" sz="1800"/>
              <a:t>This poses a need for an automated classification which could handle the heavy traffic of comments and prevent negative impact of toxic comments.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590550" y="583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109" name="Google Shape;109;p17"/>
          <p:cNvSpPr txBox="1"/>
          <p:nvPr/>
        </p:nvSpPr>
        <p:spPr>
          <a:xfrm>
            <a:off x="590550" y="1471875"/>
            <a:ext cx="7962900" cy="13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Primary:</a:t>
            </a:r>
            <a:endParaRPr sz="2200">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Build an NLP model that could classify the text/comment in Toxic and Non-toxic.</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sz="2200">
                <a:solidFill>
                  <a:schemeClr val="accent1"/>
                </a:solidFill>
                <a:latin typeface="Lato"/>
                <a:ea typeface="Lato"/>
                <a:cs typeface="Lato"/>
                <a:sym typeface="Lato"/>
              </a:rPr>
              <a:t>Secondary:</a:t>
            </a:r>
            <a:endParaRPr sz="2200">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Extend the model to classify the comment based on type: Threat, Insult, Identity based hate, etc.</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sz="1800">
                <a:solidFill>
                  <a:schemeClr val="accent1"/>
                </a:solidFill>
                <a:latin typeface="Lato"/>
                <a:ea typeface="Lato"/>
                <a:cs typeface="Lato"/>
                <a:sym typeface="Lato"/>
              </a:rPr>
              <a:t>Inspiration: </a:t>
            </a:r>
            <a:endParaRPr sz="1800">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Char char="●"/>
            </a:pPr>
            <a:r>
              <a:rPr lang="en">
                <a:solidFill>
                  <a:schemeClr val="accent1"/>
                </a:solidFill>
                <a:latin typeface="Lato"/>
                <a:ea typeface="Lato"/>
                <a:cs typeface="Lato"/>
                <a:sym typeface="Lato"/>
              </a:rPr>
              <a:t>Kaggle Competition--</a:t>
            </a:r>
            <a:r>
              <a:rPr b="1" lang="en" sz="1700">
                <a:solidFill>
                  <a:schemeClr val="accent1"/>
                </a:solidFill>
              </a:rPr>
              <a:t>Identify and classify toxic online comments</a:t>
            </a:r>
            <a:endParaRPr b="1" sz="1700">
              <a:solidFill>
                <a:schemeClr val="accent1"/>
              </a:solidFill>
            </a:endParaRPr>
          </a:p>
          <a:p>
            <a:pPr indent="-317500" lvl="0" marL="457200" rtl="0" algn="l">
              <a:spcBef>
                <a:spcPts val="0"/>
              </a:spcBef>
              <a:spcAft>
                <a:spcPts val="0"/>
              </a:spcAft>
              <a:buClr>
                <a:schemeClr val="accent1"/>
              </a:buClr>
              <a:buSzPts val="1400"/>
              <a:buChar char="●"/>
            </a:pPr>
            <a:r>
              <a:rPr lang="en">
                <a:solidFill>
                  <a:schemeClr val="accent1"/>
                </a:solidFill>
              </a:rPr>
              <a:t>Movie: </a:t>
            </a:r>
            <a:r>
              <a:rPr b="1" lang="en">
                <a:solidFill>
                  <a:schemeClr val="accent1"/>
                </a:solidFill>
              </a:rPr>
              <a:t>The Social Dilemma </a:t>
            </a:r>
            <a:endParaRPr b="1">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b="1" lang="en" sz="2000">
                <a:solidFill>
                  <a:schemeClr val="accent1"/>
                </a:solidFill>
              </a:rPr>
              <a:t>“Nothing vast enters the life of mortals without a curse.”</a:t>
            </a:r>
            <a:endParaRPr b="1" sz="2000">
              <a:solidFill>
                <a:schemeClr val="accent1"/>
              </a:solidFill>
            </a:endParaRPr>
          </a:p>
          <a:p>
            <a:pPr indent="0" lvl="0" marL="0" rtl="0" algn="l">
              <a:spcBef>
                <a:spcPts val="0"/>
              </a:spcBef>
              <a:spcAft>
                <a:spcPts val="0"/>
              </a:spcAft>
              <a:buNone/>
            </a:pPr>
            <a:r>
              <a:rPr lang="en">
                <a:solidFill>
                  <a:schemeClr val="accent1"/>
                </a:solidFill>
              </a:rPr>
              <a:t>--Sophocles</a:t>
            </a:r>
            <a:endParaRPr>
              <a:solidFill>
                <a:schemeClr val="accent1"/>
              </a:solidFill>
            </a:endParaRPr>
          </a:p>
          <a:p>
            <a:pPr indent="0" lvl="0" marL="0" rtl="0" algn="l">
              <a:spcBef>
                <a:spcPts val="0"/>
              </a:spcBef>
              <a:spcAft>
                <a:spcPts val="0"/>
              </a:spcAft>
              <a:buNone/>
            </a:pPr>
            <a:r>
              <a:t/>
            </a:r>
            <a:endParaRPr sz="2000">
              <a:solidFill>
                <a:schemeClr val="accent1"/>
              </a:solidFill>
              <a:latin typeface="Lato"/>
              <a:ea typeface="Lato"/>
              <a:cs typeface="Lato"/>
              <a:sym typeface="Lato"/>
            </a:endParaRPr>
          </a:p>
          <a:p>
            <a:pPr indent="0" lvl="0" marL="0" rtl="0" algn="l">
              <a:spcBef>
                <a:spcPts val="0"/>
              </a:spcBef>
              <a:spcAft>
                <a:spcPts val="0"/>
              </a:spcAft>
              <a:buNone/>
            </a:pPr>
            <a:r>
              <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7650" y="644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115" name="Google Shape;115;p18"/>
          <p:cNvSpPr txBox="1"/>
          <p:nvPr>
            <p:ph idx="1" type="body"/>
          </p:nvPr>
        </p:nvSpPr>
        <p:spPr>
          <a:xfrm>
            <a:off x="727650" y="1380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t>Binary Classification:</a:t>
            </a:r>
            <a:r>
              <a:rPr lang="en" sz="1600"/>
              <a:t> Testing and improvising on various techniques in NLP classification. </a:t>
            </a:r>
            <a:endParaRPr sz="1600"/>
          </a:p>
          <a:p>
            <a:pPr indent="-330200" lvl="0" marL="457200" rtl="0" algn="l">
              <a:spcBef>
                <a:spcPts val="0"/>
              </a:spcBef>
              <a:spcAft>
                <a:spcPts val="0"/>
              </a:spcAft>
              <a:buSzPts val="1600"/>
              <a:buAutoNum type="arabicPeriod"/>
            </a:pPr>
            <a:r>
              <a:rPr b="1" lang="en" sz="1600"/>
              <a:t>Multi Label Classification:</a:t>
            </a:r>
            <a:r>
              <a:rPr lang="en" sz="1600"/>
              <a:t> Using various approaches for this classification like LSTM, CNN along with </a:t>
            </a:r>
            <a:r>
              <a:rPr lang="en" sz="1600"/>
              <a:t> some techniques in combination with main model, For example: Sentiment analysis can be useful in determining the tone of the statement, because a sentence can be offensive or not depending upon adjacent statements.</a:t>
            </a:r>
            <a:endParaRPr sz="1600"/>
          </a:p>
          <a:p>
            <a:pPr indent="-330200" lvl="0" marL="457200" rtl="0" algn="l">
              <a:spcBef>
                <a:spcPts val="0"/>
              </a:spcBef>
              <a:spcAft>
                <a:spcPts val="0"/>
              </a:spcAft>
              <a:buSzPts val="1600"/>
              <a:buAutoNum type="arabicPeriod"/>
            </a:pPr>
            <a:r>
              <a:rPr b="1" lang="en" sz="1600"/>
              <a:t>Finding inherent patterns: </a:t>
            </a:r>
            <a:r>
              <a:rPr lang="en" sz="1600"/>
              <a:t>The comment tag can also be systematically related to various features like length of the comment, language used and concepts that are fundamental to NLP. Thus we believe by using concepts we studied, we can achieve good results</a:t>
            </a:r>
            <a:endParaRPr sz="16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2: Electra 2.0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Motivation</a:t>
            </a:r>
            <a:endParaRPr/>
          </a:p>
        </p:txBody>
      </p:sp>
      <p:sp>
        <p:nvSpPr>
          <p:cNvPr id="126" name="Google Shape;12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Language models are the SOTA of most of the NLP tasks today</a:t>
            </a:r>
            <a:endParaRPr sz="1800"/>
          </a:p>
          <a:p>
            <a:pPr indent="-342900" lvl="0" marL="457200" rtl="0" algn="l">
              <a:spcBef>
                <a:spcPts val="0"/>
              </a:spcBef>
              <a:spcAft>
                <a:spcPts val="0"/>
              </a:spcAft>
              <a:buSzPts val="1800"/>
              <a:buChar char="●"/>
            </a:pPr>
            <a:r>
              <a:rPr lang="en" sz="1800"/>
              <a:t>Electra is a unique language model, in the sense that it is trained discriminatively rather than generatively</a:t>
            </a:r>
            <a:endParaRPr sz="1800"/>
          </a:p>
          <a:p>
            <a:pPr indent="-342900" lvl="0" marL="457200" rtl="0" algn="l">
              <a:spcBef>
                <a:spcPts val="0"/>
              </a:spcBef>
              <a:spcAft>
                <a:spcPts val="0"/>
              </a:spcAft>
              <a:buSzPts val="1800"/>
              <a:buChar char="●"/>
            </a:pPr>
            <a:r>
              <a:rPr lang="en" sz="1800"/>
              <a:t>Electra beats other language models in data and compute requirements but retains performance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132" name="Google Shape;132;p21"/>
          <p:cNvSpPr txBox="1"/>
          <p:nvPr>
            <p:ph idx="1" type="body"/>
          </p:nvPr>
        </p:nvSpPr>
        <p:spPr>
          <a:xfrm>
            <a:off x="727650" y="3877200"/>
            <a:ext cx="7688700" cy="92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Improving the performance of the Electra on GLUE dataset through better handling the input to the discriminator model</a:t>
            </a:r>
            <a:endParaRPr sz="1600"/>
          </a:p>
        </p:txBody>
      </p:sp>
      <p:pic>
        <p:nvPicPr>
          <p:cNvPr id="133" name="Google Shape;133;p21"/>
          <p:cNvPicPr preferRelativeResize="0"/>
          <p:nvPr/>
        </p:nvPicPr>
        <p:blipFill>
          <a:blip r:embed="rId3">
            <a:alphaModFix/>
          </a:blip>
          <a:stretch>
            <a:fillRect/>
          </a:stretch>
        </p:blipFill>
        <p:spPr>
          <a:xfrm>
            <a:off x="1092800" y="1853850"/>
            <a:ext cx="6962000" cy="202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