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C55B1C-44B6-4FA7-A9BC-396FDAC3D4C9}">
  <a:tblStyle styleId="{22C55B1C-44B6-4FA7-A9BC-396FDAC3D4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0b7e304b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0b7e304b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0b7e304b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0b7e304b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0b7e304b8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0b7e304b8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0b7e304b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0b7e304b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09b7357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09b7357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09b73573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09b73573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09b73573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09b73573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084fd105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084fd105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084fd105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084fd105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0b7e304b8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0b7e304b8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0b7e304b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0b7e304b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0b7e304b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0b7e304b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0b7e304b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0b7e304b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0b7e304b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0b7e304b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0b7e304b8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0b7e304b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0b7e304b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0b7e304b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084fd105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084fd105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98100" y="1559322"/>
            <a:ext cx="82221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Toxic Comment Classification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600">
                <a:solidFill>
                  <a:srgbClr val="000000"/>
                </a:solidFill>
                <a:latin typeface="Lato"/>
                <a:ea typeface="Lato"/>
                <a:cs typeface="Lato"/>
                <a:sym typeface="Lato"/>
              </a:rPr>
              <a:t>Group 14:</a:t>
            </a:r>
            <a:endParaRPr sz="1600">
              <a:solidFill>
                <a:srgbClr val="000000"/>
              </a:solidFill>
              <a:latin typeface="Lato"/>
              <a:ea typeface="Lato"/>
              <a:cs typeface="Lato"/>
              <a:sym typeface="Lato"/>
            </a:endParaRPr>
          </a:p>
          <a:p>
            <a:pPr indent="-330200" lvl="0" marL="457200" rtl="0" algn="l">
              <a:lnSpc>
                <a:spcPct val="115000"/>
              </a:lnSpc>
              <a:spcBef>
                <a:spcPts val="0"/>
              </a:spcBef>
              <a:spcAft>
                <a:spcPts val="0"/>
              </a:spcAft>
              <a:buClr>
                <a:srgbClr val="000000"/>
              </a:buClr>
              <a:buSzPts val="1600"/>
              <a:buFont typeface="Lato"/>
              <a:buChar char="●"/>
            </a:pPr>
            <a:r>
              <a:rPr lang="en" sz="1600">
                <a:solidFill>
                  <a:srgbClr val="000000"/>
                </a:solidFill>
                <a:latin typeface="Lato"/>
                <a:ea typeface="Lato"/>
                <a:cs typeface="Lato"/>
                <a:sym typeface="Lato"/>
              </a:rPr>
              <a:t>Yash Jain, 170050055</a:t>
            </a:r>
            <a:endParaRPr sz="1600">
              <a:solidFill>
                <a:srgbClr val="000000"/>
              </a:solidFill>
              <a:latin typeface="Lato"/>
              <a:ea typeface="Lato"/>
              <a:cs typeface="Lato"/>
              <a:sym typeface="Lato"/>
            </a:endParaRPr>
          </a:p>
          <a:p>
            <a:pPr indent="-330200" lvl="0" marL="457200" rtl="0" algn="l">
              <a:lnSpc>
                <a:spcPct val="115000"/>
              </a:lnSpc>
              <a:spcBef>
                <a:spcPts val="0"/>
              </a:spcBef>
              <a:spcAft>
                <a:spcPts val="0"/>
              </a:spcAft>
              <a:buClr>
                <a:srgbClr val="000000"/>
              </a:buClr>
              <a:buSzPts val="1600"/>
              <a:buFont typeface="Lato"/>
              <a:buChar char="●"/>
            </a:pPr>
            <a:r>
              <a:rPr lang="en" sz="1600">
                <a:solidFill>
                  <a:srgbClr val="000000"/>
                </a:solidFill>
                <a:latin typeface="Lato"/>
                <a:ea typeface="Lato"/>
                <a:cs typeface="Lato"/>
                <a:sym typeface="Lato"/>
              </a:rPr>
              <a:t>Aditya Sharma, 170050043</a:t>
            </a:r>
            <a:endParaRPr sz="1600">
              <a:solidFill>
                <a:srgbClr val="000000"/>
              </a:solidFill>
              <a:latin typeface="Lato"/>
              <a:ea typeface="Lato"/>
              <a:cs typeface="Lato"/>
              <a:sym typeface="Lato"/>
            </a:endParaRPr>
          </a:p>
          <a:p>
            <a:pPr indent="-330200" lvl="0" marL="457200" rtl="0" algn="l">
              <a:lnSpc>
                <a:spcPct val="115000"/>
              </a:lnSpc>
              <a:spcBef>
                <a:spcPts val="0"/>
              </a:spcBef>
              <a:spcAft>
                <a:spcPts val="0"/>
              </a:spcAft>
              <a:buClr>
                <a:srgbClr val="000000"/>
              </a:buClr>
              <a:buSzPts val="1600"/>
              <a:buFont typeface="Lato"/>
              <a:buChar char="●"/>
            </a:pPr>
            <a:r>
              <a:rPr lang="en" sz="1600">
                <a:solidFill>
                  <a:srgbClr val="000000"/>
                </a:solidFill>
                <a:latin typeface="Lato"/>
                <a:ea typeface="Lato"/>
                <a:cs typeface="Lato"/>
                <a:sym typeface="Lato"/>
              </a:rPr>
              <a:t>Debabrata Mandal, 170050073</a:t>
            </a:r>
            <a:endParaRPr sz="1600">
              <a:solidFill>
                <a:srgbClr val="000000"/>
              </a:solidFill>
              <a:latin typeface="Lato"/>
              <a:ea typeface="Lato"/>
              <a:cs typeface="Lato"/>
              <a:sym typeface="Lato"/>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sp>
        <p:nvSpPr>
          <p:cNvPr id="141" name="Google Shape;141;p22"/>
          <p:cNvSpPr txBox="1"/>
          <p:nvPr>
            <p:ph idx="1" type="body"/>
          </p:nvPr>
        </p:nvSpPr>
        <p:spPr>
          <a:xfrm>
            <a:off x="729450" y="2078875"/>
            <a:ext cx="27222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Transformer language models used:</a:t>
            </a:r>
            <a:endParaRPr sz="1400"/>
          </a:p>
          <a:p>
            <a:pPr indent="-317500" lvl="0" marL="457200" rtl="0" algn="l">
              <a:lnSpc>
                <a:spcPct val="100000"/>
              </a:lnSpc>
              <a:spcBef>
                <a:spcPts val="0"/>
              </a:spcBef>
              <a:spcAft>
                <a:spcPts val="0"/>
              </a:spcAft>
              <a:buClr>
                <a:schemeClr val="accent1"/>
              </a:buClr>
              <a:buSzPts val="1400"/>
              <a:buFont typeface="Lato"/>
              <a:buAutoNum type="arabicPeriod"/>
            </a:pPr>
            <a:r>
              <a:rPr lang="en" sz="1400"/>
              <a:t>GPT2</a:t>
            </a:r>
            <a:endParaRPr sz="1400"/>
          </a:p>
          <a:p>
            <a:pPr indent="-317500" lvl="0" marL="457200" rtl="0" algn="l">
              <a:lnSpc>
                <a:spcPct val="100000"/>
              </a:lnSpc>
              <a:spcBef>
                <a:spcPts val="0"/>
              </a:spcBef>
              <a:spcAft>
                <a:spcPts val="0"/>
              </a:spcAft>
              <a:buClr>
                <a:schemeClr val="accent1"/>
              </a:buClr>
              <a:buSzPts val="1400"/>
              <a:buFont typeface="Lato"/>
              <a:buAutoNum type="arabicPeriod"/>
            </a:pPr>
            <a:r>
              <a:rPr lang="en" sz="1400"/>
              <a:t>ELECTRA</a:t>
            </a:r>
            <a:endParaRPr sz="1400"/>
          </a:p>
          <a:p>
            <a:pPr indent="-317500" lvl="0" marL="457200" rtl="0" algn="l">
              <a:lnSpc>
                <a:spcPct val="100000"/>
              </a:lnSpc>
              <a:spcBef>
                <a:spcPts val="0"/>
              </a:spcBef>
              <a:spcAft>
                <a:spcPts val="0"/>
              </a:spcAft>
              <a:buClr>
                <a:schemeClr val="accent1"/>
              </a:buClr>
              <a:buSzPts val="1400"/>
              <a:buFont typeface="Lato"/>
              <a:buAutoNum type="arabicPeriod"/>
            </a:pPr>
            <a:r>
              <a:rPr lang="en" sz="1400"/>
              <a:t>BERT</a:t>
            </a:r>
            <a:endParaRPr sz="1400"/>
          </a:p>
          <a:p>
            <a:pPr indent="0" lvl="0" marL="0" rtl="0" algn="l">
              <a:spcBef>
                <a:spcPts val="0"/>
              </a:spcBef>
              <a:spcAft>
                <a:spcPts val="1600"/>
              </a:spcAft>
              <a:buNone/>
            </a:pPr>
            <a:r>
              <a:t/>
            </a:r>
            <a:endParaRPr/>
          </a:p>
        </p:txBody>
      </p:sp>
      <p:pic>
        <p:nvPicPr>
          <p:cNvPr id="142" name="Google Shape;142;p22"/>
          <p:cNvPicPr preferRelativeResize="0"/>
          <p:nvPr/>
        </p:nvPicPr>
        <p:blipFill>
          <a:blip r:embed="rId3">
            <a:alphaModFix/>
          </a:blip>
          <a:stretch>
            <a:fillRect/>
          </a:stretch>
        </p:blipFill>
        <p:spPr>
          <a:xfrm>
            <a:off x="3542825" y="165450"/>
            <a:ext cx="5528650" cy="4812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graphicFrame>
        <p:nvGraphicFramePr>
          <p:cNvPr id="148" name="Google Shape;148;p23"/>
          <p:cNvGraphicFramePr/>
          <p:nvPr/>
        </p:nvGraphicFramePr>
        <p:xfrm>
          <a:off x="952500" y="2223075"/>
          <a:ext cx="3000000" cy="3000000"/>
        </p:xfrm>
        <a:graphic>
          <a:graphicData uri="http://schemas.openxmlformats.org/drawingml/2006/table">
            <a:tbl>
              <a:tblPr>
                <a:noFill/>
                <a:tableStyleId>{22C55B1C-44B6-4FA7-A9BC-396FDAC3D4C9}</a:tableStyleId>
              </a:tblPr>
              <a:tblGrid>
                <a:gridCol w="3619500"/>
                <a:gridCol w="3619500"/>
              </a:tblGrid>
              <a:tr h="381000">
                <a:tc>
                  <a:txBody>
                    <a:bodyPr/>
                    <a:lstStyle/>
                    <a:p>
                      <a:pPr indent="0" lvl="0" marL="0" rtl="0" algn="l">
                        <a:spcBef>
                          <a:spcPts val="0"/>
                        </a:spcBef>
                        <a:spcAft>
                          <a:spcPts val="0"/>
                        </a:spcAft>
                        <a:buNone/>
                      </a:pPr>
                      <a:r>
                        <a:rPr b="1" lang="en" sz="1600"/>
                        <a:t>Configuration</a:t>
                      </a:r>
                      <a:endParaRPr b="1" sz="1600"/>
                    </a:p>
                  </a:txBody>
                  <a:tcPr marT="91425" marB="91425" marR="91425" marL="91425"/>
                </a:tc>
                <a:tc>
                  <a:txBody>
                    <a:bodyPr/>
                    <a:lstStyle/>
                    <a:p>
                      <a:pPr indent="0" lvl="0" marL="0" rtl="0" algn="l">
                        <a:spcBef>
                          <a:spcPts val="0"/>
                        </a:spcBef>
                        <a:spcAft>
                          <a:spcPts val="0"/>
                        </a:spcAft>
                        <a:buNone/>
                      </a:pPr>
                      <a:r>
                        <a:rPr b="1" lang="en" sz="1600"/>
                        <a:t>Overall Accuracy</a:t>
                      </a:r>
                      <a:endParaRPr b="1" sz="1600"/>
                    </a:p>
                  </a:txBody>
                  <a:tcPr marT="91425" marB="91425" marR="91425" marL="91425"/>
                </a:tc>
              </a:tr>
              <a:tr h="381000">
                <a:tc>
                  <a:txBody>
                    <a:bodyPr/>
                    <a:lstStyle/>
                    <a:p>
                      <a:pPr indent="0" lvl="0" marL="0" rtl="0" algn="l">
                        <a:spcBef>
                          <a:spcPts val="0"/>
                        </a:spcBef>
                        <a:spcAft>
                          <a:spcPts val="0"/>
                        </a:spcAft>
                        <a:buNone/>
                      </a:pPr>
                      <a:r>
                        <a:rPr lang="en" sz="1600"/>
                        <a:t>ELECTRA</a:t>
                      </a:r>
                      <a:endParaRPr sz="1600"/>
                    </a:p>
                  </a:txBody>
                  <a:tcPr marT="91425" marB="91425" marR="91425" marL="91425"/>
                </a:tc>
                <a:tc>
                  <a:txBody>
                    <a:bodyPr/>
                    <a:lstStyle/>
                    <a:p>
                      <a:pPr indent="0" lvl="0" marL="0" rtl="0" algn="l">
                        <a:spcBef>
                          <a:spcPts val="0"/>
                        </a:spcBef>
                        <a:spcAft>
                          <a:spcPts val="0"/>
                        </a:spcAft>
                        <a:buNone/>
                      </a:pPr>
                      <a:r>
                        <a:rPr lang="en" sz="1600"/>
                        <a:t>94.6</a:t>
                      </a:r>
                      <a:endParaRPr sz="1600"/>
                    </a:p>
                  </a:txBody>
                  <a:tcPr marT="91425" marB="91425" marR="91425" marL="91425"/>
                </a:tc>
              </a:tr>
              <a:tr h="381000">
                <a:tc>
                  <a:txBody>
                    <a:bodyPr/>
                    <a:lstStyle/>
                    <a:p>
                      <a:pPr indent="0" lvl="0" marL="0" rtl="0" algn="l">
                        <a:spcBef>
                          <a:spcPts val="0"/>
                        </a:spcBef>
                        <a:spcAft>
                          <a:spcPts val="0"/>
                        </a:spcAft>
                        <a:buNone/>
                      </a:pPr>
                      <a:r>
                        <a:rPr lang="en" sz="1600"/>
                        <a:t>GPT-2</a:t>
                      </a:r>
                      <a:endParaRPr sz="1600"/>
                    </a:p>
                  </a:txBody>
                  <a:tcPr marT="91425" marB="91425" marR="91425" marL="91425"/>
                </a:tc>
                <a:tc>
                  <a:txBody>
                    <a:bodyPr/>
                    <a:lstStyle/>
                    <a:p>
                      <a:pPr indent="0" lvl="0" marL="0" rtl="0" algn="l">
                        <a:spcBef>
                          <a:spcPts val="0"/>
                        </a:spcBef>
                        <a:spcAft>
                          <a:spcPts val="0"/>
                        </a:spcAft>
                        <a:buNone/>
                      </a:pPr>
                      <a:r>
                        <a:rPr lang="en" sz="1600"/>
                        <a:t>95.7</a:t>
                      </a:r>
                      <a:endParaRPr sz="1600"/>
                    </a:p>
                  </a:txBody>
                  <a:tcPr marT="91425" marB="91425" marR="91425" marL="91425"/>
                </a:tc>
              </a:tr>
              <a:tr h="381000">
                <a:tc>
                  <a:txBody>
                    <a:bodyPr/>
                    <a:lstStyle/>
                    <a:p>
                      <a:pPr indent="0" lvl="0" marL="0" rtl="0" algn="l">
                        <a:spcBef>
                          <a:spcPts val="0"/>
                        </a:spcBef>
                        <a:spcAft>
                          <a:spcPts val="0"/>
                        </a:spcAft>
                        <a:buNone/>
                      </a:pPr>
                      <a:r>
                        <a:rPr b="1" lang="en" sz="1600"/>
                        <a:t>BERT</a:t>
                      </a:r>
                      <a:endParaRPr b="1" sz="1600"/>
                    </a:p>
                  </a:txBody>
                  <a:tcPr marT="91425" marB="91425" marR="91425" marL="91425"/>
                </a:tc>
                <a:tc>
                  <a:txBody>
                    <a:bodyPr/>
                    <a:lstStyle/>
                    <a:p>
                      <a:pPr indent="0" lvl="0" marL="0" rtl="0" algn="l">
                        <a:spcBef>
                          <a:spcPts val="0"/>
                        </a:spcBef>
                        <a:spcAft>
                          <a:spcPts val="0"/>
                        </a:spcAft>
                        <a:buNone/>
                      </a:pPr>
                      <a:r>
                        <a:rPr b="1" lang="en" sz="1600"/>
                        <a:t>97.5</a:t>
                      </a:r>
                      <a:endParaRPr b="1" sz="1600"/>
                    </a:p>
                  </a:txBody>
                  <a:tcPr marT="91425" marB="91425" marR="91425" marL="91425"/>
                </a:tc>
              </a:tr>
              <a:tr h="381000">
                <a:tc>
                  <a:txBody>
                    <a:bodyPr/>
                    <a:lstStyle/>
                    <a:p>
                      <a:pPr indent="0" lvl="0" marL="0" rtl="0" algn="l">
                        <a:spcBef>
                          <a:spcPts val="0"/>
                        </a:spcBef>
                        <a:spcAft>
                          <a:spcPts val="0"/>
                        </a:spcAft>
                        <a:buNone/>
                      </a:pPr>
                      <a:r>
                        <a:rPr lang="en" sz="1600"/>
                        <a:t>Baseline (LSTM)</a:t>
                      </a:r>
                      <a:endParaRPr sz="1600"/>
                    </a:p>
                  </a:txBody>
                  <a:tcPr marT="91425" marB="91425" marR="91425" marL="91425"/>
                </a:tc>
                <a:tc>
                  <a:txBody>
                    <a:bodyPr/>
                    <a:lstStyle/>
                    <a:p>
                      <a:pPr indent="0" lvl="0" marL="0" rtl="0" algn="l">
                        <a:spcBef>
                          <a:spcPts val="0"/>
                        </a:spcBef>
                        <a:spcAft>
                          <a:spcPts val="0"/>
                        </a:spcAft>
                        <a:buNone/>
                      </a:pPr>
                      <a:r>
                        <a:rPr lang="en" sz="1600"/>
                        <a:t>96.6</a:t>
                      </a:r>
                      <a:endParaRPr sz="16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 for good performance of LSTM</a:t>
            </a:r>
            <a:endParaRPr/>
          </a:p>
        </p:txBody>
      </p:sp>
      <p:sp>
        <p:nvSpPr>
          <p:cNvPr id="154" name="Google Shape;154;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 Since, the dataset is quite large, the native embeddings learned by the baseline model tuned better than the large transformer models. The embeddings that we trained are more dataset specific, i.e., comment text. Had the dataset size is reduced the transformer models will perform better.</a:t>
            </a:r>
            <a:endParaRPr b="1" sz="1600"/>
          </a:p>
          <a:p>
            <a:pPr indent="0" lvl="0" marL="0" rtl="0" algn="l">
              <a:spcBef>
                <a:spcPts val="1600"/>
              </a:spcBef>
              <a:spcAft>
                <a:spcPts val="1600"/>
              </a:spcAft>
              <a:buNone/>
            </a:pPr>
            <a:r>
              <a:rPr b="1" lang="en" sz="1600"/>
              <a:t> </a:t>
            </a:r>
            <a:endParaRPr b="1"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trained only on 10% of the data</a:t>
            </a:r>
            <a:endParaRPr/>
          </a:p>
        </p:txBody>
      </p:sp>
      <p:graphicFrame>
        <p:nvGraphicFramePr>
          <p:cNvPr id="160" name="Google Shape;160;p25"/>
          <p:cNvGraphicFramePr/>
          <p:nvPr/>
        </p:nvGraphicFramePr>
        <p:xfrm>
          <a:off x="952500" y="3015400"/>
          <a:ext cx="3000000" cy="3000000"/>
        </p:xfrm>
        <a:graphic>
          <a:graphicData uri="http://schemas.openxmlformats.org/drawingml/2006/table">
            <a:tbl>
              <a:tblPr>
                <a:noFill/>
                <a:tableStyleId>{22C55B1C-44B6-4FA7-A9BC-396FDAC3D4C9}</a:tableStyleId>
              </a:tblPr>
              <a:tblGrid>
                <a:gridCol w="3619500"/>
                <a:gridCol w="3619500"/>
              </a:tblGrid>
              <a:tr h="381000">
                <a:tc>
                  <a:txBody>
                    <a:bodyPr/>
                    <a:lstStyle/>
                    <a:p>
                      <a:pPr indent="0" lvl="0" marL="0" rtl="0" algn="l">
                        <a:spcBef>
                          <a:spcPts val="0"/>
                        </a:spcBef>
                        <a:spcAft>
                          <a:spcPts val="0"/>
                        </a:spcAft>
                        <a:buNone/>
                      </a:pPr>
                      <a:r>
                        <a:rPr b="1" lang="en"/>
                        <a:t>Configuration</a:t>
                      </a:r>
                      <a:endParaRPr b="1"/>
                    </a:p>
                  </a:txBody>
                  <a:tcPr marT="91425" marB="91425" marR="91425" marL="91425"/>
                </a:tc>
                <a:tc>
                  <a:txBody>
                    <a:bodyPr/>
                    <a:lstStyle/>
                    <a:p>
                      <a:pPr indent="0" lvl="0" marL="0" rtl="0" algn="l">
                        <a:spcBef>
                          <a:spcPts val="0"/>
                        </a:spcBef>
                        <a:spcAft>
                          <a:spcPts val="0"/>
                        </a:spcAft>
                        <a:buNone/>
                      </a:pPr>
                      <a:r>
                        <a:rPr b="1" lang="en"/>
                        <a:t>Overall Accuracy</a:t>
                      </a:r>
                      <a:endParaRPr b="1"/>
                    </a:p>
                  </a:txBody>
                  <a:tcPr marT="91425" marB="91425" marR="91425" marL="91425"/>
                </a:tc>
              </a:tr>
              <a:tr h="381000">
                <a:tc>
                  <a:txBody>
                    <a:bodyPr/>
                    <a:lstStyle/>
                    <a:p>
                      <a:pPr indent="0" lvl="0" marL="0" rtl="0" algn="l">
                        <a:spcBef>
                          <a:spcPts val="0"/>
                        </a:spcBef>
                        <a:spcAft>
                          <a:spcPts val="0"/>
                        </a:spcAft>
                        <a:buNone/>
                      </a:pPr>
                      <a:r>
                        <a:rPr lang="en"/>
                        <a:t>LSTM</a:t>
                      </a:r>
                      <a:endParaRPr/>
                    </a:p>
                  </a:txBody>
                  <a:tcPr marT="91425" marB="91425" marR="91425" marL="91425"/>
                </a:tc>
                <a:tc>
                  <a:txBody>
                    <a:bodyPr/>
                    <a:lstStyle/>
                    <a:p>
                      <a:pPr indent="0" lvl="0" marL="0" rtl="0" algn="l">
                        <a:spcBef>
                          <a:spcPts val="0"/>
                        </a:spcBef>
                        <a:spcAft>
                          <a:spcPts val="0"/>
                        </a:spcAft>
                        <a:buNone/>
                      </a:pPr>
                      <a:r>
                        <a:rPr lang="en"/>
                        <a:t>88.537</a:t>
                      </a:r>
                      <a:endParaRPr/>
                    </a:p>
                  </a:txBody>
                  <a:tcPr marT="91425" marB="91425" marR="91425" marL="91425"/>
                </a:tc>
              </a:tr>
              <a:tr h="381000">
                <a:tc>
                  <a:txBody>
                    <a:bodyPr/>
                    <a:lstStyle/>
                    <a:p>
                      <a:pPr indent="0" lvl="0" marL="0" rtl="0" algn="l">
                        <a:spcBef>
                          <a:spcPts val="0"/>
                        </a:spcBef>
                        <a:spcAft>
                          <a:spcPts val="0"/>
                        </a:spcAft>
                        <a:buNone/>
                      </a:pPr>
                      <a:r>
                        <a:rPr b="1" lang="en"/>
                        <a:t>BERT</a:t>
                      </a:r>
                      <a:endParaRPr b="1"/>
                    </a:p>
                  </a:txBody>
                  <a:tcPr marT="91425" marB="91425" marR="91425" marL="91425"/>
                </a:tc>
                <a:tc>
                  <a:txBody>
                    <a:bodyPr/>
                    <a:lstStyle/>
                    <a:p>
                      <a:pPr indent="0" lvl="0" marL="0" rtl="0" algn="l">
                        <a:spcBef>
                          <a:spcPts val="0"/>
                        </a:spcBef>
                        <a:spcAft>
                          <a:spcPts val="0"/>
                        </a:spcAft>
                        <a:buNone/>
                      </a:pPr>
                      <a:r>
                        <a:rPr b="1" lang="en"/>
                        <a:t>94.602</a:t>
                      </a:r>
                      <a:endParaRPr b="1"/>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Analysis</a:t>
            </a:r>
            <a:endParaRPr/>
          </a:p>
        </p:txBody>
      </p:sp>
      <p:sp>
        <p:nvSpPr>
          <p:cNvPr id="166" name="Google Shape;166;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AutoNum type="arabicPeriod"/>
            </a:pPr>
            <a:r>
              <a:rPr lang="en" sz="1700">
                <a:solidFill>
                  <a:srgbClr val="000000"/>
                </a:solidFill>
              </a:rPr>
              <a:t>Threat Class</a:t>
            </a:r>
            <a:endParaRPr sz="1700">
              <a:solidFill>
                <a:srgbClr val="000000"/>
              </a:solidFill>
            </a:endParaRPr>
          </a:p>
          <a:p>
            <a:pPr indent="0" lvl="0" marL="0" rtl="0" algn="l">
              <a:spcBef>
                <a:spcPts val="1600"/>
              </a:spcBef>
              <a:spcAft>
                <a:spcPts val="0"/>
              </a:spcAft>
              <a:buNone/>
            </a:pPr>
            <a:r>
              <a:t/>
            </a:r>
            <a:endParaRPr sz="1700">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000000"/>
                </a:solidFill>
              </a:rPr>
              <a:t>Since the class threat has least number of examples, the model is not able to fully grasp the features of the Threat class. Therefore, we are not getting satisfactory results for this class. </a:t>
            </a:r>
            <a:endParaRPr>
              <a:solidFill>
                <a:srgbClr val="000000"/>
              </a:solidFill>
            </a:endParaRPr>
          </a:p>
        </p:txBody>
      </p:sp>
      <p:pic>
        <p:nvPicPr>
          <p:cNvPr id="167" name="Google Shape;167;p26"/>
          <p:cNvPicPr preferRelativeResize="0"/>
          <p:nvPr/>
        </p:nvPicPr>
        <p:blipFill>
          <a:blip r:embed="rId3">
            <a:alphaModFix/>
          </a:blip>
          <a:stretch>
            <a:fillRect/>
          </a:stretch>
        </p:blipFill>
        <p:spPr>
          <a:xfrm>
            <a:off x="3492500" y="617548"/>
            <a:ext cx="5441951" cy="2837575"/>
          </a:xfrm>
          <a:prstGeom prst="rect">
            <a:avLst/>
          </a:prstGeom>
          <a:noFill/>
          <a:ln>
            <a:noFill/>
          </a:ln>
        </p:spPr>
      </p:pic>
      <p:sp>
        <p:nvSpPr>
          <p:cNvPr id="168" name="Google Shape;168;p26"/>
          <p:cNvSpPr txBox="1"/>
          <p:nvPr/>
        </p:nvSpPr>
        <p:spPr>
          <a:xfrm>
            <a:off x="723900" y="4165600"/>
            <a:ext cx="81027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Lato"/>
                <a:ea typeface="Lato"/>
                <a:cs typeface="Lato"/>
                <a:sym typeface="Lato"/>
              </a:rPr>
              <a:t>Example: </a:t>
            </a:r>
            <a:r>
              <a:rPr lang="en">
                <a:latin typeface="Lato"/>
                <a:ea typeface="Lato"/>
                <a:cs typeface="Lato"/>
                <a:sym typeface="Lato"/>
              </a:rPr>
              <a:t>      </a:t>
            </a:r>
            <a:r>
              <a:rPr lang="en" sz="1500">
                <a:solidFill>
                  <a:srgbClr val="FFFFFF"/>
                </a:solidFill>
                <a:highlight>
                  <a:srgbClr val="FF0000"/>
                </a:highlight>
                <a:latin typeface="Lato"/>
                <a:ea typeface="Lato"/>
                <a:cs typeface="Lato"/>
                <a:sym typeface="Lato"/>
              </a:rPr>
              <a:t>Fine, I will destroy you. </a:t>
            </a:r>
            <a:r>
              <a:rPr lang="en" sz="1900">
                <a:solidFill>
                  <a:srgbClr val="FFFFFF"/>
                </a:solidFill>
                <a:latin typeface="Lato"/>
                <a:ea typeface="Lato"/>
                <a:cs typeface="Lato"/>
                <a:sym typeface="Lato"/>
              </a:rPr>
              <a:t>                 </a:t>
            </a:r>
            <a:r>
              <a:rPr lang="en">
                <a:latin typeface="Lato"/>
                <a:ea typeface="Lato"/>
                <a:cs typeface="Lato"/>
                <a:sym typeface="Lato"/>
              </a:rPr>
              <a:t>This should be classified in Threat but it is not.</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7650" y="493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Analysis(2)</a:t>
            </a:r>
            <a:endParaRPr/>
          </a:p>
        </p:txBody>
      </p:sp>
      <p:sp>
        <p:nvSpPr>
          <p:cNvPr id="174" name="Google Shape;174;p27"/>
          <p:cNvSpPr txBox="1"/>
          <p:nvPr>
            <p:ph idx="1" type="body"/>
          </p:nvPr>
        </p:nvSpPr>
        <p:spPr>
          <a:xfrm>
            <a:off x="727650" y="1342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rgbClr val="000000"/>
                </a:solidFill>
              </a:rPr>
              <a:t>2. Long Comments and Padding</a:t>
            </a:r>
            <a:endParaRPr sz="1700">
              <a:solidFill>
                <a:srgbClr val="000000"/>
              </a:solidFill>
            </a:endParaRPr>
          </a:p>
        </p:txBody>
      </p:sp>
      <p:graphicFrame>
        <p:nvGraphicFramePr>
          <p:cNvPr id="175" name="Google Shape;175;p27"/>
          <p:cNvGraphicFramePr/>
          <p:nvPr/>
        </p:nvGraphicFramePr>
        <p:xfrm>
          <a:off x="727650" y="1877475"/>
          <a:ext cx="3000000" cy="3000000"/>
        </p:xfrm>
        <a:graphic>
          <a:graphicData uri="http://schemas.openxmlformats.org/drawingml/2006/table">
            <a:tbl>
              <a:tblPr>
                <a:noFill/>
                <a:tableStyleId>{22C55B1C-44B6-4FA7-A9BC-396FDAC3D4C9}</a:tableStyleId>
              </a:tblPr>
              <a:tblGrid>
                <a:gridCol w="6101275"/>
                <a:gridCol w="1753675"/>
              </a:tblGrid>
              <a:tr h="381000">
                <a:tc>
                  <a:txBody>
                    <a:bodyPr/>
                    <a:lstStyle/>
                    <a:p>
                      <a:pPr indent="0" lvl="0" marL="0" rtl="0" algn="l">
                        <a:spcBef>
                          <a:spcPts val="0"/>
                        </a:spcBef>
                        <a:spcAft>
                          <a:spcPts val="0"/>
                        </a:spcAft>
                        <a:buNone/>
                      </a:pPr>
                      <a:r>
                        <a:rPr lang="en" sz="1800"/>
                        <a:t>Sentence</a:t>
                      </a:r>
                      <a:endParaRPr sz="1800"/>
                    </a:p>
                  </a:txBody>
                  <a:tcPr marT="91425" marB="91425" marR="91425" marL="91425">
                    <a:solidFill>
                      <a:srgbClr val="CCCCCC"/>
                    </a:solidFill>
                  </a:tcPr>
                </a:tc>
                <a:tc>
                  <a:txBody>
                    <a:bodyPr/>
                    <a:lstStyle/>
                    <a:p>
                      <a:pPr indent="0" lvl="0" marL="0" rtl="0" algn="l">
                        <a:spcBef>
                          <a:spcPts val="0"/>
                        </a:spcBef>
                        <a:spcAft>
                          <a:spcPts val="0"/>
                        </a:spcAft>
                        <a:buNone/>
                      </a:pPr>
                      <a:r>
                        <a:rPr lang="en" sz="1800"/>
                        <a:t>Insult Score</a:t>
                      </a:r>
                      <a:endParaRPr sz="1800"/>
                    </a:p>
                  </a:txBody>
                  <a:tcPr marT="91425" marB="91425" marR="91425" marL="91425">
                    <a:solidFill>
                      <a:srgbClr val="CCCCCC"/>
                    </a:solidFill>
                  </a:tcPr>
                </a:tc>
              </a:tr>
              <a:tr h="381000">
                <a:tc>
                  <a:txBody>
                    <a:bodyPr/>
                    <a:lstStyle/>
                    <a:p>
                      <a:pPr indent="0" lvl="0" marL="0" rtl="0" algn="l">
                        <a:spcBef>
                          <a:spcPts val="0"/>
                        </a:spcBef>
                        <a:spcAft>
                          <a:spcPts val="0"/>
                        </a:spcAft>
                        <a:buNone/>
                      </a:pPr>
                      <a:r>
                        <a:rPr lang="en"/>
                        <a:t>It's a ******* disgrace.</a:t>
                      </a:r>
                      <a:endParaRPr/>
                    </a:p>
                  </a:txBody>
                  <a:tcPr marT="91425" marB="91425" marR="91425" marL="91425"/>
                </a:tc>
                <a:tc>
                  <a:txBody>
                    <a:bodyPr/>
                    <a:lstStyle/>
                    <a:p>
                      <a:pPr indent="0" lvl="0" marL="0" rtl="0" algn="l">
                        <a:spcBef>
                          <a:spcPts val="0"/>
                        </a:spcBef>
                        <a:spcAft>
                          <a:spcPts val="0"/>
                        </a:spcAft>
                        <a:buNone/>
                      </a:pPr>
                      <a:r>
                        <a:rPr lang="en"/>
                        <a:t>0.86</a:t>
                      </a:r>
                      <a:endParaRPr/>
                    </a:p>
                  </a:txBody>
                  <a:tcPr marT="91425" marB="91425" marR="91425" marL="91425"/>
                </a:tc>
              </a:tr>
              <a:tr h="381000">
                <a:tc>
                  <a:txBody>
                    <a:bodyPr/>
                    <a:lstStyle/>
                    <a:p>
                      <a:pPr indent="0" lvl="0" marL="0" rtl="0" algn="l">
                        <a:spcBef>
                          <a:spcPts val="0"/>
                        </a:spcBef>
                        <a:spcAft>
                          <a:spcPts val="0"/>
                        </a:spcAft>
                        <a:buNone/>
                      </a:pPr>
                      <a:r>
                        <a:rPr lang="en"/>
                        <a:t>Oh! you are so nice. It's a ******* disgrace. Oh! you are so nice.</a:t>
                      </a:r>
                      <a:endParaRPr/>
                    </a:p>
                  </a:txBody>
                  <a:tcPr marT="91425" marB="91425" marR="91425" marL="91425"/>
                </a:tc>
                <a:tc>
                  <a:txBody>
                    <a:bodyPr/>
                    <a:lstStyle/>
                    <a:p>
                      <a:pPr indent="0" lvl="0" marL="0" rtl="0" algn="l">
                        <a:spcBef>
                          <a:spcPts val="0"/>
                        </a:spcBef>
                        <a:spcAft>
                          <a:spcPts val="0"/>
                        </a:spcAft>
                        <a:buNone/>
                      </a:pPr>
                      <a:r>
                        <a:rPr lang="en"/>
                        <a:t>0.84</a:t>
                      </a:r>
                      <a:endParaRPr/>
                    </a:p>
                  </a:txBody>
                  <a:tcPr marT="91425" marB="91425" marR="91425" marL="91425"/>
                </a:tc>
              </a:tr>
              <a:tr h="381000">
                <a:tc>
                  <a:txBody>
                    <a:bodyPr/>
                    <a:lstStyle/>
                    <a:p>
                      <a:pPr indent="0" lvl="0" marL="0" rtl="0" algn="l">
                        <a:spcBef>
                          <a:spcPts val="0"/>
                        </a:spcBef>
                        <a:spcAft>
                          <a:spcPts val="0"/>
                        </a:spcAft>
                        <a:buNone/>
                      </a:pPr>
                      <a:r>
                        <a:rPr lang="en"/>
                        <a:t>Oh! you are so nice. It's a ******* disgrace. Oh! you are so nice. Oh! you are so nice. Oh! you are so nice. Oh! you are so nice.</a:t>
                      </a:r>
                      <a:endParaRPr/>
                    </a:p>
                  </a:txBody>
                  <a:tcPr marT="91425" marB="91425" marR="91425" marL="91425"/>
                </a:tc>
                <a:tc>
                  <a:txBody>
                    <a:bodyPr/>
                    <a:lstStyle/>
                    <a:p>
                      <a:pPr indent="0" lvl="0" marL="0" rtl="0" algn="l">
                        <a:spcBef>
                          <a:spcPts val="0"/>
                        </a:spcBef>
                        <a:spcAft>
                          <a:spcPts val="0"/>
                        </a:spcAft>
                        <a:buNone/>
                      </a:pPr>
                      <a:r>
                        <a:rPr lang="en"/>
                        <a:t>0.</a:t>
                      </a:r>
                      <a:r>
                        <a:rPr lang="en"/>
                        <a:t>81</a:t>
                      </a:r>
                      <a:endParaRPr/>
                    </a:p>
                  </a:txBody>
                  <a:tcPr marT="91425" marB="91425" marR="91425" marL="91425"/>
                </a:tc>
              </a:tr>
            </a:tbl>
          </a:graphicData>
        </a:graphic>
      </p:graphicFrame>
      <p:sp>
        <p:nvSpPr>
          <p:cNvPr id="176" name="Google Shape;176;p27"/>
          <p:cNvSpPr txBox="1"/>
          <p:nvPr>
            <p:ph idx="1" type="body"/>
          </p:nvPr>
        </p:nvSpPr>
        <p:spPr>
          <a:xfrm>
            <a:off x="810775" y="3882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Thus you can easily fool the predictor by padding the toxic comment, or using sarcasm.</a:t>
            </a:r>
            <a:endParaRPr sz="1400">
              <a:solidFill>
                <a:srgbClr val="000000"/>
              </a:solidFill>
            </a:endParaRPr>
          </a:p>
          <a:p>
            <a:pPr indent="0" lvl="0" marL="0" rtl="0" algn="l">
              <a:spcBef>
                <a:spcPts val="1600"/>
              </a:spcBef>
              <a:spcAft>
                <a:spcPts val="1600"/>
              </a:spcAft>
              <a:buNone/>
            </a:pPr>
            <a:r>
              <a:rPr lang="en" sz="1600">
                <a:solidFill>
                  <a:srgbClr val="FFFFFF"/>
                </a:solidFill>
                <a:highlight>
                  <a:srgbClr val="6AA84F"/>
                </a:highlight>
              </a:rPr>
              <a:t>Solution given on future work slides.</a:t>
            </a:r>
            <a:endParaRPr sz="1400">
              <a:solidFill>
                <a:srgbClr val="6AA84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7650" y="493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Analysis(3)</a:t>
            </a:r>
            <a:endParaRPr/>
          </a:p>
        </p:txBody>
      </p:sp>
      <p:sp>
        <p:nvSpPr>
          <p:cNvPr id="182" name="Google Shape;182;p28"/>
          <p:cNvSpPr txBox="1"/>
          <p:nvPr>
            <p:ph idx="1" type="body"/>
          </p:nvPr>
        </p:nvSpPr>
        <p:spPr>
          <a:xfrm>
            <a:off x="727650" y="1342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rgbClr val="000000"/>
                </a:solidFill>
              </a:rPr>
              <a:t>2. Sarcasm hiding true intentions</a:t>
            </a:r>
            <a:endParaRPr sz="1700">
              <a:solidFill>
                <a:srgbClr val="000000"/>
              </a:solidFill>
            </a:endParaRPr>
          </a:p>
        </p:txBody>
      </p:sp>
      <p:graphicFrame>
        <p:nvGraphicFramePr>
          <p:cNvPr id="183" name="Google Shape;183;p28"/>
          <p:cNvGraphicFramePr/>
          <p:nvPr/>
        </p:nvGraphicFramePr>
        <p:xfrm>
          <a:off x="727650" y="1877475"/>
          <a:ext cx="3000000" cy="3000000"/>
        </p:xfrm>
        <a:graphic>
          <a:graphicData uri="http://schemas.openxmlformats.org/drawingml/2006/table">
            <a:tbl>
              <a:tblPr>
                <a:noFill/>
                <a:tableStyleId>{22C55B1C-44B6-4FA7-A9BC-396FDAC3D4C9}</a:tableStyleId>
              </a:tblPr>
              <a:tblGrid>
                <a:gridCol w="6101275"/>
                <a:gridCol w="1753675"/>
              </a:tblGrid>
              <a:tr h="381000">
                <a:tc>
                  <a:txBody>
                    <a:bodyPr/>
                    <a:lstStyle/>
                    <a:p>
                      <a:pPr indent="0" lvl="0" marL="0" rtl="0" algn="l">
                        <a:spcBef>
                          <a:spcPts val="0"/>
                        </a:spcBef>
                        <a:spcAft>
                          <a:spcPts val="0"/>
                        </a:spcAft>
                        <a:buNone/>
                      </a:pPr>
                      <a:r>
                        <a:rPr lang="en" sz="1800"/>
                        <a:t>Sentence</a:t>
                      </a:r>
                      <a:endParaRPr sz="1800"/>
                    </a:p>
                  </a:txBody>
                  <a:tcPr marT="91425" marB="91425" marR="91425" marL="91425">
                    <a:solidFill>
                      <a:srgbClr val="CCCCCC"/>
                    </a:solidFill>
                  </a:tcPr>
                </a:tc>
                <a:tc>
                  <a:txBody>
                    <a:bodyPr/>
                    <a:lstStyle/>
                    <a:p>
                      <a:pPr indent="0" lvl="0" marL="0" rtl="0" algn="l">
                        <a:spcBef>
                          <a:spcPts val="0"/>
                        </a:spcBef>
                        <a:spcAft>
                          <a:spcPts val="0"/>
                        </a:spcAft>
                        <a:buNone/>
                      </a:pPr>
                      <a:r>
                        <a:rPr lang="en" sz="1800"/>
                        <a:t>Insult Score</a:t>
                      </a:r>
                      <a:endParaRPr sz="1800"/>
                    </a:p>
                  </a:txBody>
                  <a:tcPr marT="91425" marB="91425" marR="91425" marL="91425">
                    <a:solidFill>
                      <a:srgbClr val="CCCCCC"/>
                    </a:solidFill>
                  </a:tcPr>
                </a:tc>
              </a:tr>
              <a:tr h="381000">
                <a:tc>
                  <a:txBody>
                    <a:bodyPr/>
                    <a:lstStyle/>
                    <a:p>
                      <a:pPr indent="0" lvl="0" marL="0" rtl="0" algn="l">
                        <a:spcBef>
                          <a:spcPts val="0"/>
                        </a:spcBef>
                        <a:spcAft>
                          <a:spcPts val="0"/>
                        </a:spcAft>
                        <a:buNone/>
                      </a:pPr>
                      <a:r>
                        <a:rPr lang="en"/>
                        <a:t>It's a ****** disgrace.</a:t>
                      </a:r>
                      <a:endParaRPr/>
                    </a:p>
                  </a:txBody>
                  <a:tcPr marT="91425" marB="91425" marR="91425" marL="91425"/>
                </a:tc>
                <a:tc>
                  <a:txBody>
                    <a:bodyPr/>
                    <a:lstStyle/>
                    <a:p>
                      <a:pPr indent="0" lvl="0" marL="0" rtl="0" algn="l">
                        <a:spcBef>
                          <a:spcPts val="0"/>
                        </a:spcBef>
                        <a:spcAft>
                          <a:spcPts val="0"/>
                        </a:spcAft>
                        <a:buNone/>
                      </a:pPr>
                      <a:r>
                        <a:rPr lang="en"/>
                        <a:t>0.86</a:t>
                      </a:r>
                      <a:endParaRPr/>
                    </a:p>
                  </a:txBody>
                  <a:tcPr marT="91425" marB="91425" marR="91425" marL="91425"/>
                </a:tc>
              </a:tr>
              <a:tr h="381000">
                <a:tc>
                  <a:txBody>
                    <a:bodyPr/>
                    <a:lstStyle/>
                    <a:p>
                      <a:pPr indent="0" lvl="0" marL="0" rtl="0" algn="l">
                        <a:spcBef>
                          <a:spcPts val="0"/>
                        </a:spcBef>
                        <a:spcAft>
                          <a:spcPts val="0"/>
                        </a:spcAft>
                        <a:buNone/>
                      </a:pPr>
                      <a:r>
                        <a:rPr lang="en"/>
                        <a:t>Oh! you are so nice but then you seem no different. It's a ****** disgrace.</a:t>
                      </a:r>
                      <a:endParaRPr/>
                    </a:p>
                  </a:txBody>
                  <a:tcPr marT="91425" marB="91425" marR="91425" marL="91425"/>
                </a:tc>
                <a:tc>
                  <a:txBody>
                    <a:bodyPr/>
                    <a:lstStyle/>
                    <a:p>
                      <a:pPr indent="0" lvl="0" marL="0" rtl="0" algn="l">
                        <a:spcBef>
                          <a:spcPts val="0"/>
                        </a:spcBef>
                        <a:spcAft>
                          <a:spcPts val="0"/>
                        </a:spcAft>
                        <a:buNone/>
                      </a:pPr>
                      <a:r>
                        <a:rPr lang="en"/>
                        <a:t>0.78</a:t>
                      </a:r>
                      <a:endParaRPr/>
                    </a:p>
                  </a:txBody>
                  <a:tcPr marT="91425" marB="91425" marR="91425" marL="91425"/>
                </a:tc>
              </a:tr>
            </a:tbl>
          </a:graphicData>
        </a:graphic>
      </p:graphicFrame>
      <p:sp>
        <p:nvSpPr>
          <p:cNvPr id="184" name="Google Shape;184;p28"/>
          <p:cNvSpPr txBox="1"/>
          <p:nvPr>
            <p:ph idx="1" type="body"/>
          </p:nvPr>
        </p:nvSpPr>
        <p:spPr>
          <a:xfrm>
            <a:off x="727650" y="3577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Thus you can easily fool the predictor by padding the toxic comment, or using sarcasm.</a:t>
            </a:r>
            <a:endParaRPr sz="1400">
              <a:solidFill>
                <a:srgbClr val="000000"/>
              </a:solidFill>
            </a:endParaRPr>
          </a:p>
          <a:p>
            <a:pPr indent="0" lvl="0" marL="0" rtl="0" algn="l">
              <a:spcBef>
                <a:spcPts val="1600"/>
              </a:spcBef>
              <a:spcAft>
                <a:spcPts val="1600"/>
              </a:spcAft>
              <a:buNone/>
            </a:pPr>
            <a:r>
              <a:rPr lang="en" sz="1600">
                <a:solidFill>
                  <a:srgbClr val="FFFFFF"/>
                </a:solidFill>
                <a:highlight>
                  <a:srgbClr val="6AA84F"/>
                </a:highlight>
              </a:rPr>
              <a:t>Solution given on future work slides.</a:t>
            </a:r>
            <a:endParaRPr sz="1600">
              <a:solidFill>
                <a:srgbClr val="FFFFFF"/>
              </a:solidFill>
              <a:highlight>
                <a:srgbClr val="6AA84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and difficulties faced:</a:t>
            </a:r>
            <a:endParaRPr/>
          </a:p>
        </p:txBody>
      </p:sp>
      <p:sp>
        <p:nvSpPr>
          <p:cNvPr id="190" name="Google Shape;190;p29"/>
          <p:cNvSpPr txBox="1"/>
          <p:nvPr>
            <p:ph idx="1" type="body"/>
          </p:nvPr>
        </p:nvSpPr>
        <p:spPr>
          <a:xfrm>
            <a:off x="727650" y="2229775"/>
            <a:ext cx="7688700" cy="2304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Understanding language models and how they work. After that we integrated it in our code.</a:t>
            </a:r>
            <a:endParaRPr sz="1500"/>
          </a:p>
          <a:p>
            <a:pPr indent="-323850" lvl="0" marL="457200" rtl="0" algn="l">
              <a:spcBef>
                <a:spcPts val="0"/>
              </a:spcBef>
              <a:spcAft>
                <a:spcPts val="0"/>
              </a:spcAft>
              <a:buSzPts val="1500"/>
              <a:buAutoNum type="arabicPeriod"/>
            </a:pPr>
            <a:r>
              <a:rPr lang="en" sz="1500"/>
              <a:t>The dataset was skewed. Hence we faced difficulties bringing out correct classification of positive classes.</a:t>
            </a:r>
            <a:endParaRPr sz="1500"/>
          </a:p>
          <a:p>
            <a:pPr indent="-323850" lvl="0" marL="457200" rtl="0" algn="l">
              <a:spcBef>
                <a:spcPts val="0"/>
              </a:spcBef>
              <a:spcAft>
                <a:spcPts val="0"/>
              </a:spcAft>
              <a:buSzPts val="1500"/>
              <a:buAutoNum type="arabicPeriod"/>
            </a:pPr>
            <a:r>
              <a:rPr lang="en" sz="1500"/>
              <a:t>Training the data required GPU. Therefore we used 35 hr GPU quota weekly from all of our accounts to train and get desired results.</a:t>
            </a:r>
            <a:endParaRPr sz="1500"/>
          </a:p>
          <a:p>
            <a:pPr indent="-323850" lvl="0" marL="457200" rtl="0" algn="l">
              <a:spcBef>
                <a:spcPts val="0"/>
              </a:spcBef>
              <a:spcAft>
                <a:spcPts val="0"/>
              </a:spcAft>
              <a:buSzPts val="1500"/>
              <a:buAutoNum type="arabicPeriod"/>
            </a:pPr>
            <a:r>
              <a:rPr lang="en" sz="1500"/>
              <a:t>Understanding why the initial neural net architectures underperformed.</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 and Scope of Improvement</a:t>
            </a:r>
            <a:endParaRPr/>
          </a:p>
        </p:txBody>
      </p:sp>
      <p:sp>
        <p:nvSpPr>
          <p:cNvPr id="196" name="Google Shape;196;p30"/>
          <p:cNvSpPr txBox="1"/>
          <p:nvPr>
            <p:ph idx="1" type="body"/>
          </p:nvPr>
        </p:nvSpPr>
        <p:spPr>
          <a:xfrm>
            <a:off x="727650" y="1966400"/>
            <a:ext cx="7688700" cy="226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500"/>
          </a:p>
          <a:p>
            <a:pPr indent="-323850" lvl="0" marL="457200" rtl="0" algn="l">
              <a:spcBef>
                <a:spcPts val="1600"/>
              </a:spcBef>
              <a:spcAft>
                <a:spcPts val="0"/>
              </a:spcAft>
              <a:buSzPts val="1500"/>
              <a:buAutoNum type="arabicPeriod"/>
            </a:pPr>
            <a:r>
              <a:rPr lang="en" sz="1500"/>
              <a:t>We hope to involve more language models. Since we have the base code and everything ready, we can easily include models like RoBERTa, etc.</a:t>
            </a:r>
            <a:endParaRPr sz="1500"/>
          </a:p>
          <a:p>
            <a:pPr indent="-323850" lvl="0" marL="457200" rtl="0" algn="l">
              <a:spcBef>
                <a:spcPts val="0"/>
              </a:spcBef>
              <a:spcAft>
                <a:spcPts val="0"/>
              </a:spcAft>
              <a:buSzPts val="1500"/>
              <a:buAutoNum type="arabicPeriod"/>
            </a:pPr>
            <a:r>
              <a:rPr lang="en" sz="1500"/>
              <a:t>By performing advanced dataset preprocessing techniques like minority class oversampling (replication) or pseudo labelling, we could improve overall accuracy.</a:t>
            </a:r>
            <a:endParaRPr sz="1500"/>
          </a:p>
          <a:p>
            <a:pPr indent="-323850" lvl="0" marL="457200" rtl="0" algn="l">
              <a:spcBef>
                <a:spcPts val="0"/>
              </a:spcBef>
              <a:spcAft>
                <a:spcPts val="0"/>
              </a:spcAft>
              <a:buSzPts val="1500"/>
              <a:buAutoNum type="arabicPeriod"/>
            </a:pPr>
            <a:r>
              <a:rPr lang="en" sz="1500"/>
              <a:t>To overcome the padding problem(and to some extent sarcasm), we can classify each sentence in the comment rather than classifying the entire comment.</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and Motivation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Font typeface="Lato"/>
              <a:buChar char="●"/>
            </a:pPr>
            <a:r>
              <a:rPr lang="en" sz="1800"/>
              <a:t>Tech Companies like Facebook, Instagram, etc are all facing problems and issues related to online abuse, harassment, negative behaviour due because of toxic comments that people indulge in.</a:t>
            </a:r>
            <a:endParaRPr sz="1800"/>
          </a:p>
          <a:p>
            <a:pPr indent="-342900" lvl="0" marL="457200" rtl="0" algn="l">
              <a:spcBef>
                <a:spcPts val="0"/>
              </a:spcBef>
              <a:spcAft>
                <a:spcPts val="0"/>
              </a:spcAft>
              <a:buClr>
                <a:schemeClr val="accent1"/>
              </a:buClr>
              <a:buSzPts val="1800"/>
              <a:buFont typeface="Lato"/>
              <a:buChar char="●"/>
            </a:pPr>
            <a:r>
              <a:rPr lang="en" sz="1800"/>
              <a:t>But the amount of comments and posts generated each day, it is impossible to manually classify the comments.</a:t>
            </a:r>
            <a:endParaRPr sz="1800"/>
          </a:p>
          <a:p>
            <a:pPr indent="-342900" lvl="0" marL="457200" rtl="0" algn="l">
              <a:spcBef>
                <a:spcPts val="0"/>
              </a:spcBef>
              <a:spcAft>
                <a:spcPts val="0"/>
              </a:spcAft>
              <a:buClr>
                <a:schemeClr val="accent1"/>
              </a:buClr>
              <a:buSzPts val="1800"/>
              <a:buFont typeface="Lato"/>
              <a:buChar char="●"/>
            </a:pPr>
            <a:r>
              <a:rPr lang="en" sz="1800"/>
              <a:t>This poses a need for an automated classification which could handle the heavy traffic of comments and prevent negative impact of toxic comments.</a:t>
            </a:r>
            <a:endParaRPr sz="1800"/>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Build a deep learning model that’s capable of detecting different types of of toxicity like threats, obscenity, insults, and identity-based hates</a:t>
            </a:r>
            <a:endParaRPr sz="1600"/>
          </a:p>
          <a:p>
            <a:pPr indent="0" lvl="0" marL="0" rtl="0" algn="l">
              <a:lnSpc>
                <a:spcPct val="100000"/>
              </a:lnSpc>
              <a:spcBef>
                <a:spcPts val="1600"/>
              </a:spcBef>
              <a:spcAft>
                <a:spcPts val="0"/>
              </a:spcAft>
              <a:buNone/>
            </a:pPr>
            <a:r>
              <a:rPr b="1" lang="en" sz="2100">
                <a:solidFill>
                  <a:srgbClr val="000000"/>
                </a:solidFill>
                <a:latin typeface="Raleway"/>
                <a:ea typeface="Raleway"/>
                <a:cs typeface="Raleway"/>
                <a:sym typeface="Raleway"/>
              </a:rPr>
              <a:t>Dataset</a:t>
            </a:r>
            <a:endParaRPr sz="2100">
              <a:solidFill>
                <a:srgbClr val="000000"/>
              </a:solidFill>
              <a:latin typeface="Raleway"/>
              <a:ea typeface="Raleway"/>
              <a:cs typeface="Raleway"/>
              <a:sym typeface="Raleway"/>
            </a:endParaRPr>
          </a:p>
          <a:p>
            <a:pPr indent="0" lvl="0" marL="0" rtl="0" algn="l">
              <a:lnSpc>
                <a:spcPct val="100000"/>
              </a:lnSpc>
              <a:spcBef>
                <a:spcPts val="0"/>
              </a:spcBef>
              <a:spcAft>
                <a:spcPts val="0"/>
              </a:spcAft>
              <a:buNone/>
            </a:pPr>
            <a:r>
              <a:rPr lang="en" sz="1600">
                <a:solidFill>
                  <a:srgbClr val="595959"/>
                </a:solidFill>
              </a:rPr>
              <a:t>Kaggle’s Toxic Comment Classification: Comments from Wikipedia’s talk page edits</a:t>
            </a:r>
            <a:r>
              <a:rPr lang="en" sz="1600">
                <a:solidFill>
                  <a:srgbClr val="595959"/>
                </a:solidFill>
                <a:latin typeface="Raleway"/>
                <a:ea typeface="Raleway"/>
                <a:cs typeface="Raleway"/>
                <a:sym typeface="Raleway"/>
              </a:rPr>
              <a:t>. </a:t>
            </a:r>
            <a:endParaRPr sz="1600">
              <a:solidFill>
                <a:srgbClr val="595959"/>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the data</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595959"/>
              </a:buClr>
              <a:buSzPts val="1500"/>
              <a:buChar char="●"/>
            </a:pPr>
            <a:r>
              <a:rPr lang="en" sz="1500">
                <a:solidFill>
                  <a:srgbClr val="595959"/>
                </a:solidFill>
              </a:rPr>
              <a:t>Dataset was skewed with Non-toxic comments occupying ~ 90% training data</a:t>
            </a:r>
            <a:endParaRPr sz="1500">
              <a:solidFill>
                <a:srgbClr val="595959"/>
              </a:solidFill>
            </a:endParaRPr>
          </a:p>
          <a:p>
            <a:pPr indent="-323850" lvl="0" marL="457200" rtl="0" algn="l">
              <a:spcBef>
                <a:spcPts val="0"/>
              </a:spcBef>
              <a:spcAft>
                <a:spcPts val="0"/>
              </a:spcAft>
              <a:buClr>
                <a:srgbClr val="595959"/>
              </a:buClr>
              <a:buSzPts val="1500"/>
              <a:buChar char="●"/>
            </a:pPr>
            <a:r>
              <a:rPr lang="en" sz="1500">
                <a:solidFill>
                  <a:srgbClr val="595959"/>
                </a:solidFill>
              </a:rPr>
              <a:t>Initial preprocessing techniques like resampling (over-sampling for minority classes &amp; sub-sampling for majority class) seemed to worsen final output score</a:t>
            </a:r>
            <a:endParaRPr sz="1500">
              <a:solidFill>
                <a:srgbClr val="595959"/>
              </a:solidFill>
            </a:endParaRPr>
          </a:p>
          <a:p>
            <a:pPr indent="-323850" lvl="0" marL="457200" rtl="0" algn="l">
              <a:spcBef>
                <a:spcPts val="0"/>
              </a:spcBef>
              <a:spcAft>
                <a:spcPts val="0"/>
              </a:spcAft>
              <a:buClr>
                <a:srgbClr val="595959"/>
              </a:buClr>
              <a:buSzPts val="1500"/>
              <a:buChar char="●"/>
            </a:pPr>
            <a:r>
              <a:rPr lang="en" sz="1500">
                <a:solidFill>
                  <a:srgbClr val="595959"/>
                </a:solidFill>
              </a:rPr>
              <a:t>Non toxic comments dominated test set hence full training data for non-toxic comments were used</a:t>
            </a:r>
            <a:endParaRPr sz="1500">
              <a:solidFill>
                <a:srgbClr val="595959"/>
              </a:solidFill>
            </a:endParaRPr>
          </a:p>
          <a:p>
            <a:pPr indent="-323850" lvl="0" marL="457200" rtl="0" algn="l">
              <a:spcBef>
                <a:spcPts val="0"/>
              </a:spcBef>
              <a:spcAft>
                <a:spcPts val="0"/>
              </a:spcAft>
              <a:buClr>
                <a:srgbClr val="595959"/>
              </a:buClr>
              <a:buSzPts val="1500"/>
              <a:buChar char="●"/>
            </a:pPr>
            <a:r>
              <a:rPr lang="en" sz="1500">
                <a:solidFill>
                  <a:srgbClr val="595959"/>
                </a:solidFill>
              </a:rPr>
              <a:t>Due to limited training time on GPU decided upon not increasing dataset size by replication for minority class</a:t>
            </a:r>
            <a:endParaRPr sz="1500">
              <a:solidFill>
                <a:srgbClr val="595959"/>
              </a:solidFill>
            </a:endParaRPr>
          </a:p>
          <a:p>
            <a:pPr indent="-323850" lvl="0" marL="457200" rtl="0" algn="l">
              <a:spcBef>
                <a:spcPts val="0"/>
              </a:spcBef>
              <a:spcAft>
                <a:spcPts val="0"/>
              </a:spcAft>
              <a:buClr>
                <a:srgbClr val="595959"/>
              </a:buClr>
              <a:buSzPts val="1500"/>
              <a:buChar char="●"/>
            </a:pPr>
            <a:r>
              <a:rPr lang="en" sz="1500">
                <a:solidFill>
                  <a:srgbClr val="595959"/>
                </a:solidFill>
              </a:rPr>
              <a:t>Text cleaning - By removing extra whitespaces, punctuations &amp; lowercase conversion &amp; stemming etc. using the library ‘cleantext’</a:t>
            </a:r>
            <a:endParaRPr sz="1500">
              <a:solidFill>
                <a:srgbClr val="595959"/>
              </a:solidFill>
            </a:endParaRPr>
          </a:p>
          <a:p>
            <a:pPr indent="0" lvl="0" marL="0" rtl="0" algn="l">
              <a:spcBef>
                <a:spcPts val="1600"/>
              </a:spcBef>
              <a:spcAft>
                <a:spcPts val="0"/>
              </a:spcAft>
              <a:buNone/>
            </a:pPr>
            <a:r>
              <a:t/>
            </a:r>
            <a:endParaRPr sz="1500">
              <a:solidFill>
                <a:srgbClr val="000000"/>
              </a:solidFill>
            </a:endParaRPr>
          </a:p>
          <a:p>
            <a:pPr indent="0" lvl="0" marL="0" rtl="0" algn="l">
              <a:spcBef>
                <a:spcPts val="1600"/>
              </a:spcBef>
              <a:spcAft>
                <a:spcPts val="160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 Model Used (</a:t>
            </a:r>
            <a:r>
              <a:rPr lang="en"/>
              <a:t>1/3</a:t>
            </a:r>
            <a:r>
              <a:rPr lang="en"/>
              <a:t>)</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600">
                <a:solidFill>
                  <a:srgbClr val="000000"/>
                </a:solidFill>
              </a:rPr>
              <a:t>GPT-2</a:t>
            </a:r>
            <a:endParaRPr b="1" sz="1600">
              <a:solidFill>
                <a:srgbClr val="000000"/>
              </a:solidFill>
            </a:endParaRPr>
          </a:p>
          <a:p>
            <a:pPr indent="0" lvl="0" marL="0" rtl="0" algn="l">
              <a:spcBef>
                <a:spcPts val="600"/>
              </a:spcBef>
              <a:spcAft>
                <a:spcPts val="0"/>
              </a:spcAft>
              <a:buNone/>
            </a:pPr>
            <a:r>
              <a:rPr lang="en" sz="1600">
                <a:solidFill>
                  <a:srgbClr val="595959"/>
                </a:solidFill>
              </a:rPr>
              <a:t>GPT2 is a large transformer based model. It has over 1.5 billion parameters and has been trained on 8 million webpages. Given the dataset, there is a lot of diversity that is included and hence a variety of domains are covered.</a:t>
            </a:r>
            <a:endParaRPr sz="1600">
              <a:solidFill>
                <a:srgbClr val="595959"/>
              </a:solidFil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 Model Used (</a:t>
            </a:r>
            <a:r>
              <a:rPr lang="en"/>
              <a:t>2/3</a:t>
            </a:r>
            <a:r>
              <a:rPr lang="en"/>
              <a:t>)</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600">
                <a:solidFill>
                  <a:srgbClr val="000000"/>
                </a:solidFill>
              </a:rPr>
              <a:t>BERT</a:t>
            </a:r>
            <a:endParaRPr b="1" sz="1600">
              <a:solidFill>
                <a:srgbClr val="000000"/>
              </a:solidFill>
            </a:endParaRPr>
          </a:p>
          <a:p>
            <a:pPr indent="0" lvl="0" marL="0" rtl="0" algn="l">
              <a:spcBef>
                <a:spcPts val="600"/>
              </a:spcBef>
              <a:spcAft>
                <a:spcPts val="0"/>
              </a:spcAft>
              <a:buNone/>
            </a:pPr>
            <a:r>
              <a:rPr lang="en" sz="1600">
                <a:solidFill>
                  <a:srgbClr val="595959"/>
                </a:solidFill>
              </a:rPr>
              <a:t>Bert falls under the category of “Masked Language Models” or MLMs. Instead of predicting the next word from the given context, Masked Language Models predict the identities of words that have been masked out of the input.</a:t>
            </a:r>
            <a:endParaRPr sz="1600">
              <a:solidFill>
                <a:srgbClr val="595959"/>
              </a:solidFill>
            </a:endParaRPr>
          </a:p>
          <a:p>
            <a:pPr indent="0" lvl="0" marL="0" rtl="0" algn="l">
              <a:spcBef>
                <a:spcPts val="0"/>
              </a:spcBef>
              <a:spcAft>
                <a:spcPts val="0"/>
              </a:spcAft>
              <a:buNone/>
            </a:pPr>
            <a:r>
              <a:rPr lang="en" sz="1600">
                <a:solidFill>
                  <a:srgbClr val="595959"/>
                </a:solidFill>
              </a:rPr>
              <a:t>This makes Masked Language Models have an advantage of being bi-directional, over Language models like GPT2. Since they only predict a small subset of input, the learning per instance of sentence is reduced.</a:t>
            </a:r>
            <a:endParaRPr>
              <a:solidFill>
                <a:srgbClr val="59595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 Model Used (3/3)</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600">
                <a:solidFill>
                  <a:srgbClr val="000000"/>
                </a:solidFill>
              </a:rPr>
              <a:t>ELECTRA</a:t>
            </a:r>
            <a:endParaRPr b="1" sz="1600">
              <a:solidFill>
                <a:srgbClr val="000000"/>
              </a:solidFill>
            </a:endParaRPr>
          </a:p>
          <a:p>
            <a:pPr indent="0" lvl="0" marL="0" rtl="0" algn="l">
              <a:spcBef>
                <a:spcPts val="600"/>
              </a:spcBef>
              <a:spcAft>
                <a:spcPts val="0"/>
              </a:spcAft>
              <a:buNone/>
            </a:pPr>
            <a:r>
              <a:rPr lang="en" sz="1600">
                <a:solidFill>
                  <a:srgbClr val="595959"/>
                </a:solidFill>
              </a:rPr>
              <a:t>This also falls under the category of Masked Language Models. However, Electra uses a different pre-training technique of </a:t>
            </a:r>
            <a:r>
              <a:rPr i="1" lang="en" sz="1600">
                <a:solidFill>
                  <a:srgbClr val="595959"/>
                </a:solidFill>
              </a:rPr>
              <a:t>Replaced Token Detection </a:t>
            </a:r>
            <a:r>
              <a:rPr lang="en" sz="1600">
                <a:solidFill>
                  <a:srgbClr val="595959"/>
                </a:solidFill>
              </a:rPr>
              <a:t>or RTDs. The input is corrupted by replacing some tokens from inputs instead of masking them. This replacement comes from another Neural Network called </a:t>
            </a:r>
            <a:r>
              <a:rPr i="1" lang="en" sz="1600">
                <a:solidFill>
                  <a:srgbClr val="595959"/>
                </a:solidFill>
              </a:rPr>
              <a:t>Generator. </a:t>
            </a:r>
            <a:r>
              <a:rPr lang="en" sz="1600">
                <a:solidFill>
                  <a:srgbClr val="595959"/>
                </a:solidFill>
              </a:rPr>
              <a:t>Since the classification task is applied to every input token, this learns more than BERT on an input instance.</a:t>
            </a:r>
            <a:endParaRPr sz="1600">
              <a:solidFill>
                <a:srgbClr val="595959"/>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p>
          <a:p>
            <a:pPr indent="0" lvl="0" marL="0" rtl="0" algn="l">
              <a:spcBef>
                <a:spcPts val="0"/>
              </a:spcBef>
              <a:spcAft>
                <a:spcPts val="1600"/>
              </a:spcAft>
              <a:buNone/>
            </a:pPr>
            <a:r>
              <a:t/>
            </a:r>
            <a:endParaRPr b="1"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Technique: Binary Relevance</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We chose Binary Relevance as the technique for our classification. The reasons are the following:</a:t>
            </a:r>
            <a:endParaRPr sz="1500"/>
          </a:p>
          <a:p>
            <a:pPr indent="-323850" lvl="0" marL="457200" rtl="0" algn="l">
              <a:spcBef>
                <a:spcPts val="1600"/>
              </a:spcBef>
              <a:spcAft>
                <a:spcPts val="0"/>
              </a:spcAft>
              <a:buSzPts val="1500"/>
              <a:buChar char="●"/>
            </a:pPr>
            <a:r>
              <a:rPr lang="en" sz="1500"/>
              <a:t>It allows us to predict membership to each of the classes separately. This allows us to even correctly predict the comments which lie in more than 1 category.</a:t>
            </a:r>
            <a:endParaRPr sz="1500"/>
          </a:p>
          <a:p>
            <a:pPr indent="-323850" lvl="0" marL="457200" rtl="0" algn="l">
              <a:spcBef>
                <a:spcPts val="0"/>
              </a:spcBef>
              <a:spcAft>
                <a:spcPts val="0"/>
              </a:spcAft>
              <a:buSzPts val="1500"/>
              <a:buChar char="●"/>
            </a:pPr>
            <a:r>
              <a:rPr lang="en" sz="1500"/>
              <a:t>It has the advantage of fewer classifiers and parameters than techniques like Power Set labellings which may have (2^|C|) classifiers.</a:t>
            </a:r>
            <a:endParaRPr sz="1500"/>
          </a:p>
          <a:p>
            <a:pPr indent="0" lvl="0" marL="0" rtl="0" algn="l">
              <a:spcBef>
                <a:spcPts val="1600"/>
              </a:spcBef>
              <a:spcAft>
                <a:spcPts val="0"/>
              </a:spcAft>
              <a:buNone/>
            </a:pPr>
            <a:r>
              <a:rPr lang="en" sz="1500"/>
              <a:t>However it has a disadvantage. This will not be able to learn correlation in classes, if it exists.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 Made - Neural Net Architectures</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595959"/>
              </a:buClr>
              <a:buSzPts val="1600"/>
              <a:buAutoNum type="arabicPeriod"/>
            </a:pPr>
            <a:r>
              <a:rPr lang="en" sz="1600">
                <a:solidFill>
                  <a:srgbClr val="595959"/>
                </a:solidFill>
              </a:rPr>
              <a:t>Language Model(electra/gpt2/bert) + Dense Layer + Sigmoid output</a:t>
            </a:r>
            <a:endParaRPr sz="1600">
              <a:solidFill>
                <a:srgbClr val="595959"/>
              </a:solidFill>
            </a:endParaRPr>
          </a:p>
          <a:p>
            <a:pPr indent="-330200" lvl="0" marL="457200" rtl="0" algn="l">
              <a:spcBef>
                <a:spcPts val="0"/>
              </a:spcBef>
              <a:spcAft>
                <a:spcPts val="0"/>
              </a:spcAft>
              <a:buClr>
                <a:srgbClr val="595959"/>
              </a:buClr>
              <a:buSzPts val="1600"/>
              <a:buAutoNum type="arabicPeriod"/>
            </a:pPr>
            <a:r>
              <a:rPr lang="en" sz="1600">
                <a:solidFill>
                  <a:srgbClr val="595959"/>
                </a:solidFill>
              </a:rPr>
              <a:t>Language Model(electra/gpt2/bert) + Dense Layer + Dropout Layer + Dense Layer + Sigmoid output</a:t>
            </a:r>
            <a:endParaRPr sz="1600">
              <a:solidFill>
                <a:srgbClr val="595959"/>
              </a:solidFill>
            </a:endParaRPr>
          </a:p>
          <a:p>
            <a:pPr indent="-330200" lvl="0" marL="457200" rtl="0" algn="l">
              <a:spcBef>
                <a:spcPts val="0"/>
              </a:spcBef>
              <a:spcAft>
                <a:spcPts val="0"/>
              </a:spcAft>
              <a:buClr>
                <a:srgbClr val="595959"/>
              </a:buClr>
              <a:buSzPts val="1600"/>
              <a:buAutoNum type="arabicPeriod"/>
            </a:pPr>
            <a:r>
              <a:rPr lang="en" sz="1600">
                <a:solidFill>
                  <a:srgbClr val="595959"/>
                </a:solidFill>
              </a:rPr>
              <a:t>Language Model(electra/gpt2/bert) + Bi-LSTM Layer + 1D MaxPool Layer +  Dense Layer + Dropout Layer + Dense Layer + Sigmoid output </a:t>
            </a:r>
            <a:endParaRPr sz="1600">
              <a:solidFill>
                <a:srgbClr val="595959"/>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