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5" r:id="rId4"/>
  </p:sldMasterIdLst>
  <p:notesMasterIdLst>
    <p:notesMasterId r:id="rId14"/>
  </p:notesMasterIdLst>
  <p:sldIdLst>
    <p:sldId id="798" r:id="rId5"/>
    <p:sldId id="800" r:id="rId6"/>
    <p:sldId id="802" r:id="rId7"/>
    <p:sldId id="810" r:id="rId8"/>
    <p:sldId id="805" r:id="rId9"/>
    <p:sldId id="806" r:id="rId10"/>
    <p:sldId id="808" r:id="rId11"/>
    <p:sldId id="809" r:id="rId12"/>
    <p:sldId id="811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jxj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A2"/>
    <a:srgbClr val="F7860C"/>
    <a:srgbClr val="F1B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494" autoAdjust="0"/>
  </p:normalViewPr>
  <p:slideViewPr>
    <p:cSldViewPr>
      <p:cViewPr varScale="1">
        <p:scale>
          <a:sx n="87" d="100"/>
          <a:sy n="87" d="100"/>
        </p:scale>
        <p:origin x="624" y="48"/>
      </p:cViewPr>
      <p:guideLst>
        <p:guide orient="horz" pos="2105"/>
        <p:guide pos="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AFF22CA0-8E72-C744-B356-AFDDAD0B63B9}" type="datetimeFigureOut">
              <a:rPr lang="zh-CN" altLang="en-US"/>
            </a:fld>
            <a:endParaRPr lang="zh-CN" altLang="en-US"/>
          </a:p>
        </p:txBody>
      </p:sp>
      <p:sp>
        <p:nvSpPr>
          <p:cNvPr id="1126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B716C305-C620-A040-8C81-10E64E81E9B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21" y="1122363"/>
            <a:ext cx="9145325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856" y="3602038"/>
            <a:ext cx="9145325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D637E-05F4-B444-9ABA-34E650CD5B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CD4B0-D668-2D41-9781-E6DBA9BA88A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1D860-5A7E-8D4F-89A3-C17295F658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F8B91-FB44-2D42-8E2B-432F15A40C2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7D80-5967-AF46-945F-70A110A910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32" y="457200"/>
            <a:ext cx="39324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58" y="987425"/>
            <a:ext cx="617252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32" y="2057400"/>
            <a:ext cx="39324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C3BD4-66FC-934A-8C7A-518A9FA1EDB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E69CF-E16F-B648-BE29-7E8AE17CEE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32" y="457200"/>
            <a:ext cx="39324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58" y="987425"/>
            <a:ext cx="617252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32" y="2057400"/>
            <a:ext cx="39324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3F50B-6977-3747-82F2-A855C5458E4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E1EA9-FD8C-E94E-8DB3-6D2CD62F5C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4909E-D240-8C45-AC26-E4E5AA06A5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9B8C2-72BE-F64E-B4AA-8D0AD9DB36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354" y="365125"/>
            <a:ext cx="2629037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44" y="365125"/>
            <a:ext cx="7734703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6710-8195-A24B-9C50-BBE163AAE4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EEAC1-C7A5-4C4E-9D0D-E50877DDCD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17" y="2588281"/>
            <a:ext cx="10852802" cy="899167"/>
          </a:xfrm>
        </p:spPr>
        <p:txBody>
          <a:bodyPr rIns="25400" anchor="t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917" y="3566160"/>
            <a:ext cx="10852802" cy="950984"/>
          </a:xfrm>
        </p:spPr>
        <p:txBody>
          <a:bodyPr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1F6A-F4ED-5347-8E97-C62EDD0287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ECB0C-C758-D047-9B6A-B1A4FFECC4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17" y="432000"/>
            <a:ext cx="10852802" cy="648000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17" y="1296000"/>
            <a:ext cx="10852802" cy="5041355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E8F04-970D-BA48-935B-544C58C8143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ACC4C-F670-A149-B422-B365311762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65" y="3808730"/>
            <a:ext cx="10852802" cy="624845"/>
          </a:xfrm>
        </p:spPr>
        <p:txBody>
          <a:bodyPr rIns="63500" anchor="t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60" y="4511675"/>
            <a:ext cx="10852802" cy="1077985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49B4F-EE43-CE4A-932D-2FCDA9E523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7F8B6-2AB0-1B48-8B20-EAAE0D715B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17" y="432000"/>
            <a:ext cx="10852802" cy="648000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65" y="1296000"/>
            <a:ext cx="5283517" cy="5040000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202" y="1296000"/>
            <a:ext cx="5283517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AF81D-9BCA-D842-A8D2-DF1DD7D050E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DE746-41A1-234E-9CFB-90C3DE5C71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9050"/>
            <a:ext cx="12206288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3175" y="6245225"/>
            <a:ext cx="1604963" cy="620713"/>
          </a:xfrm>
          <a:prstGeom prst="rect">
            <a:avLst/>
          </a:prstGeom>
          <a:solidFill>
            <a:srgbClr val="F0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矩形 3"/>
          <p:cNvSpPr/>
          <p:nvPr userDrawn="1"/>
        </p:nvSpPr>
        <p:spPr>
          <a:xfrm>
            <a:off x="1608138" y="6245225"/>
            <a:ext cx="10601325" cy="620713"/>
          </a:xfrm>
          <a:prstGeom prst="rect">
            <a:avLst/>
          </a:prstGeom>
          <a:solidFill>
            <a:srgbClr val="00A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5" name="图片 10" descr="炫佳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25" y="193675"/>
            <a:ext cx="2376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C321-824B-E14B-B8B9-5A6E2D19E5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17" y="432000"/>
            <a:ext cx="10852802" cy="648000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65" y="1296000"/>
            <a:ext cx="5283517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60" y="1789043"/>
            <a:ext cx="5283475" cy="4552234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6075" y="1296000"/>
            <a:ext cx="5283517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6075" y="1789043"/>
            <a:ext cx="5283517" cy="4552234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ED473-DA8B-624C-A9EE-72DAD803EAC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8E12-D81E-C143-8873-4DC023F1AB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00883-8B9A-3742-922D-CC94A98CFD9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CD09-B666-B149-BB81-D6E5BDA804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554F9-9612-F34D-93A2-1FFA0766A52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6EDC3-B7ED-4840-B697-B11604A99C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65" y="1296000"/>
            <a:ext cx="5283517" cy="5040000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9250" y="1296000"/>
            <a:ext cx="5283517" cy="504000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F50CA-F63B-F94E-B205-7B8B443C6E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AFE9-7BAA-534A-B66D-910130BD31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686" y="952508"/>
            <a:ext cx="951034" cy="5388907"/>
          </a:xfrm>
        </p:spPr>
        <p:txBody>
          <a:bodyPr vert="eaVert"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60" y="952500"/>
            <a:ext cx="9828613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54344-E5A4-0940-AC2E-1C2E3B0BEC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9EBB0-FC40-934F-BA76-58C4C34157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65" y="952508"/>
            <a:ext cx="10852802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3DC7E-50BD-1B4A-94D7-0E48AA746B2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5A37D-21CC-B743-9023-ECD5454BA4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17" y="2588281"/>
            <a:ext cx="10852802" cy="899167"/>
          </a:xfrm>
        </p:spPr>
        <p:txBody>
          <a:bodyPr rIns="25400" rtlCol="0" anchor="t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676-D938-8045-844F-8D89038898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9751D-A39F-7649-A09A-5AD6CEA6AA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A78C2-D767-CC49-A48B-68BF8A492C5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F4FF6-4A58-6A4B-A343-B66FE842E8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353C8-8BAB-AD48-A5B8-4593F67018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B06A-4675-0448-A10B-AD6E1605F4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79" y="1122363"/>
            <a:ext cx="914447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79" y="3602038"/>
            <a:ext cx="91444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2A732-2886-594F-A2F9-75779432328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2466E-8A64-FE48-AC49-2CC4FA7437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94657-DB22-0B4D-BCE2-4BE16C39F1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359DA-F222-6347-AEC7-69CDF30739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93" y="1709738"/>
            <a:ext cx="105161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93" y="4589463"/>
            <a:ext cx="105161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6477E-9D17-EA48-A979-68EA3B484E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46DB8-1B23-2242-845E-4C7731E657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44" y="1825625"/>
            <a:ext cx="518187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521" y="1825625"/>
            <a:ext cx="518187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96DFC-EA3E-FB45-A300-E706AF7CF66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2669C-CF70-3447-B0D9-F816EA6955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32" y="365125"/>
            <a:ext cx="10516148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32" y="1681163"/>
            <a:ext cx="51580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32" y="2505075"/>
            <a:ext cx="5158056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21" y="1681163"/>
            <a:ext cx="51834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21" y="2505075"/>
            <a:ext cx="518345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D7532-D4F5-074D-81B0-63286775D14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BB585-52B7-674C-9124-30BD8F7A82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43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2388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9188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 noProof="1"/>
            </a:lvl1pPr>
          </a:lstStyle>
          <a:p>
            <a:pPr>
              <a:defRPr/>
            </a:pPr>
            <a:fld id="{576A4B8B-E368-4348-9AB2-D8F86E3304B6}" type="slidenum">
              <a:rPr lang="zh-CN" altLang="en-US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168525"/>
            <a:ext cx="12192000" cy="2519363"/>
          </a:xfrm>
          <a:prstGeom prst="rect">
            <a:avLst/>
          </a:prstGeom>
          <a:solidFill>
            <a:srgbClr val="00A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1031" name="图片 2" descr="炫佳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285750"/>
            <a:ext cx="237648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4E1A9F-172E-7048-91C6-898199B80A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9B5F93-EDAE-F145-9846-16887C4856F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31800"/>
            <a:ext cx="10852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1295400"/>
            <a:ext cx="1085215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E1F9BC-CBA7-5141-8CAC-839C9340201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60812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E4099C-4226-8849-86E8-09DA91F1B2F3}" type="slidenum">
              <a:rPr lang="zh-CN" altLang="en-US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 spc="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614103" y="2663825"/>
            <a:ext cx="6081712" cy="530225"/>
          </a:xfrm>
          <a:prstGeom prst="rect">
            <a:avLst/>
          </a:prstGeom>
          <a:solidFill>
            <a:srgbClr val="00ACBF"/>
          </a:solidFill>
          <a:ln w="6350">
            <a:noFill/>
            <a:miter lim="800000"/>
          </a:ln>
          <a:effectLst/>
        </p:spPr>
        <p:txBody>
          <a:bodyPr wrap="none" lIns="0" tIns="0" rIns="0" bIns="0" anchor="ctr"/>
          <a:lstStyle>
            <a:lvl1pPr marL="215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歌华少儿活动方案</a:t>
            </a:r>
            <a:endParaRPr lang="zh-CN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51125" y="2665413"/>
            <a:ext cx="576263" cy="528637"/>
          </a:xfrm>
          <a:prstGeom prst="rect">
            <a:avLst/>
          </a:prstGeom>
          <a:solidFill>
            <a:srgbClr val="00ACBF"/>
          </a:solidFill>
          <a:ln w="6350">
            <a:noFill/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sz="2400" b="1" kern="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8" name="文本框 15"/>
          <p:cNvSpPr txBox="1">
            <a:spLocks noChangeArrowheads="1"/>
          </p:cNvSpPr>
          <p:nvPr/>
        </p:nvSpPr>
        <p:spPr bwMode="auto">
          <a:xfrm>
            <a:off x="330200" y="222250"/>
            <a:ext cx="1152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800" b="1">
              <a:solidFill>
                <a:srgbClr val="10B0B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3"/>
          <p:cNvSpPr txBox="1">
            <a:spLocks noChangeArrowheads="1"/>
          </p:cNvSpPr>
          <p:nvPr/>
        </p:nvSpPr>
        <p:spPr bwMode="auto">
          <a:xfrm>
            <a:off x="46038" y="96838"/>
            <a:ext cx="73326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】--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活动基本信息</a:t>
            </a:r>
            <a:endParaRPr lang="zh-CN" altLang="en-US" sz="2800" b="1" dirty="0">
              <a:solidFill>
                <a:srgbClr val="10B0B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8875" y="1035050"/>
            <a:ext cx="90525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活动主题：童年礼遇</a:t>
            </a:r>
            <a:r>
              <a:rPr lang="en-US" altLang="zh-CN"/>
              <a:t>·</a:t>
            </a:r>
            <a:r>
              <a:rPr lang="zh-CN" altLang="en-US"/>
              <a:t>魔方少儿嘉年华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活动对象：魔方少儿所有用户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活动目的：</a:t>
            </a:r>
            <a:r>
              <a:rPr lang="zh-CN" altLang="en-US" sz="1800">
                <a:sym typeface="+mn-ea"/>
              </a:rPr>
              <a:t>筛选平台热门IP汪汪队、超级飞侠、萌鸡小队、宇宙护卫队做主打形象，通过4个互动游戏，形成线上主题乐园，用户进入专区打卡做任务，领取专属福利。让用户了解炫佳的优质IP形象的同时，通过游戏互动提升平台用户活跃，增加粘性。</a:t>
            </a:r>
            <a:endParaRPr lang="zh-CN" altLang="en-US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活动预期达效果：</a:t>
            </a:r>
            <a:endParaRPr lang="zh-CN" altLang="en-US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1</a:t>
            </a:r>
            <a:r>
              <a:rPr lang="zh-CN" altLang="en-US" sz="1800">
                <a:sym typeface="+mn-ea"/>
              </a:rPr>
              <a:t>）吸引新用户，通过活动形式吸引用户订购，提升平台转化。</a:t>
            </a:r>
            <a:endParaRPr lang="zh-CN" altLang="en-US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）回馈老用户，对已订购用户提供奖品刺激，减少退订，提升留存</a:t>
            </a:r>
            <a:endParaRPr lang="zh-CN" altLang="en-US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3"/>
          <p:cNvSpPr txBox="1">
            <a:spLocks noChangeArrowheads="1"/>
          </p:cNvSpPr>
          <p:nvPr/>
        </p:nvSpPr>
        <p:spPr bwMode="auto">
          <a:xfrm>
            <a:off x="46038" y="96838"/>
            <a:ext cx="73326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】--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活动基本页面设计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2800" b="1" dirty="0">
              <a:solidFill>
                <a:srgbClr val="10B0B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435" y="1215390"/>
            <a:ext cx="40608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/>
              <a:t>1</a:t>
            </a:r>
            <a:r>
              <a:rPr lang="zh-CN" altLang="en-US" b="1"/>
              <a:t>、页面元素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活动主题：童年礼遇</a:t>
            </a:r>
            <a:r>
              <a:rPr lang="en-US" altLang="zh-CN"/>
              <a:t>·</a:t>
            </a:r>
            <a:r>
              <a:rPr lang="zh-CN" altLang="en-US"/>
              <a:t>魔方少儿嘉年华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正能量</a:t>
            </a:r>
            <a:r>
              <a:rPr lang="en-US" altLang="zh-CN"/>
              <a:t>IP</a:t>
            </a:r>
            <a:r>
              <a:rPr lang="zh-CN" altLang="en-US"/>
              <a:t>形象（做焦点选中）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IP1</a:t>
            </a:r>
            <a:r>
              <a:rPr lang="zh-CN" altLang="en-US">
                <a:sym typeface="+mn-ea"/>
              </a:rPr>
              <a:t>：勇敢的救援狗（汪汪队）</a:t>
            </a:r>
            <a:endParaRPr lang="zh-CN" altLang="en-US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IP2</a:t>
            </a:r>
            <a:r>
              <a:rPr lang="zh-CN" altLang="en-US">
                <a:sym typeface="+mn-ea"/>
              </a:rPr>
              <a:t>：</a:t>
            </a:r>
            <a:r>
              <a:rPr lang="zh-CN" altLang="en-US"/>
              <a:t>爱做梦的小飞侠（超级飞侠）</a:t>
            </a:r>
            <a:r>
              <a:rPr lang="en-US" altLang="zh-CN"/>
              <a:t>IP3</a:t>
            </a:r>
            <a:r>
              <a:rPr lang="zh-CN" altLang="en-US"/>
              <a:t>：爱交朋友的萌鸡（萌鸡小队）</a:t>
            </a:r>
            <a:r>
              <a:rPr lang="en-US" altLang="zh-CN"/>
              <a:t>IP4</a:t>
            </a:r>
            <a:r>
              <a:rPr lang="zh-CN" altLang="en-US"/>
              <a:t>：</a:t>
            </a:r>
            <a:r>
              <a:rPr lang="zh-CN" altLang="en-US"/>
              <a:t>善良的护卫队（宇宙护卫队）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/>
              <a:t>2</a:t>
            </a:r>
            <a:r>
              <a:rPr lang="zh-CN" altLang="en-US" b="1"/>
              <a:t>、页面目的</a:t>
            </a:r>
            <a:endParaRPr lang="zh-CN" altLang="en-US" b="1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以</a:t>
            </a:r>
            <a:r>
              <a:rPr lang="zh-CN" altLang="en-US" sz="1800">
                <a:sym typeface="+mn-ea"/>
              </a:rPr>
              <a:t>正能量</a:t>
            </a:r>
            <a:r>
              <a:rPr lang="en-US" altLang="zh-CN" sz="1800">
                <a:sym typeface="+mn-ea"/>
              </a:rPr>
              <a:t>IP</a:t>
            </a:r>
            <a:r>
              <a:rPr lang="zh-CN" altLang="en-US" sz="1800">
                <a:sym typeface="+mn-ea"/>
              </a:rPr>
              <a:t>形象作为用户名称信息，向小朋友传递动画呈现的优秀品质。通过</a:t>
            </a:r>
            <a:r>
              <a:rPr lang="en-US" altLang="zh-CN" sz="1800">
                <a:sym typeface="+mn-ea"/>
              </a:rPr>
              <a:t>3-4</a:t>
            </a:r>
            <a:r>
              <a:rPr lang="zh-CN" altLang="en-US" sz="1800">
                <a:sym typeface="+mn-ea"/>
              </a:rPr>
              <a:t>个选项完成用户基本信息收集（考虑电视端用户输入信息较为困难），以加强用户的参与感。</a:t>
            </a:r>
            <a:endParaRPr lang="zh-CN" altLang="en-US" sz="1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87315" y="1425575"/>
            <a:ext cx="6326505" cy="354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3"/>
          <p:cNvSpPr txBox="1">
            <a:spLocks noChangeArrowheads="1"/>
          </p:cNvSpPr>
          <p:nvPr/>
        </p:nvSpPr>
        <p:spPr bwMode="auto">
          <a:xfrm>
            <a:off x="46038" y="96838"/>
            <a:ext cx="73326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】--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活动基本页面设计</a:t>
            </a:r>
            <a:endParaRPr lang="zh-CN" altLang="en-US" sz="2800" b="1" dirty="0">
              <a:solidFill>
                <a:srgbClr val="10B0B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755" y="1226820"/>
            <a:ext cx="9253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/>
              <a:t>一、</a:t>
            </a:r>
            <a:r>
              <a:rPr lang="en-US" altLang="zh-CN" b="1"/>
              <a:t>IP</a:t>
            </a:r>
            <a:r>
              <a:rPr lang="zh-CN" altLang="en-US" b="1"/>
              <a:t>昵称后台实现逻辑</a:t>
            </a:r>
            <a:endParaRPr lang="zh-CN" altLang="en-US" b="1"/>
          </a:p>
          <a:p>
            <a:pPr marL="0" indent="0">
              <a:buFont typeface="Arial" panose="020B0604020202020204" pitchFamily="34" charset="0"/>
              <a:buNone/>
            </a:pPr>
            <a:r>
              <a:rPr lang="zh-CN"/>
              <a:t>用户在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IP</a:t>
            </a:r>
            <a:r>
              <a:rPr lang="zh-CN" altLang="en-US"/>
              <a:t>中选择</a:t>
            </a:r>
            <a:r>
              <a:rPr lang="en-US" altLang="zh-CN"/>
              <a:t>1</a:t>
            </a:r>
            <a:r>
              <a:rPr lang="zh-CN" altLang="en-US"/>
              <a:t>个，触发后台读取用户机顶盒等账号信息，前台昵称展示：勇敢的救援狗</a:t>
            </a:r>
            <a:r>
              <a:rPr lang="en-US" altLang="zh-CN"/>
              <a:t>****</a:t>
            </a:r>
            <a:r>
              <a:rPr lang="zh-CN" altLang="en-US"/>
              <a:t>（</a:t>
            </a:r>
            <a:r>
              <a:rPr lang="en-US" altLang="zh-CN"/>
              <a:t>****</a:t>
            </a:r>
            <a:r>
              <a:rPr lang="zh-CN" altLang="en-US"/>
              <a:t>内容为用户的机顶盒号后四位数）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可选</a:t>
            </a:r>
            <a:r>
              <a:rPr lang="en-US" altLang="zh-CN"/>
              <a:t>IP</a:t>
            </a:r>
            <a:r>
              <a:rPr lang="zh-CN" altLang="en-US"/>
              <a:t>及昵称如下：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IP1</a:t>
            </a:r>
            <a:r>
              <a:rPr lang="zh-CN" altLang="en-US">
                <a:sym typeface="+mn-ea"/>
              </a:rPr>
              <a:t>：勇敢的救援狗（汪汪队）</a:t>
            </a:r>
            <a:endParaRPr lang="zh-CN" altLang="en-US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IP2</a:t>
            </a:r>
            <a:r>
              <a:rPr lang="zh-CN" altLang="en-US">
                <a:sym typeface="+mn-ea"/>
              </a:rPr>
              <a:t>：</a:t>
            </a:r>
            <a:r>
              <a:rPr lang="zh-CN" altLang="en-US"/>
              <a:t>爱做梦的小飞侠（超级飞侠）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IP3</a:t>
            </a:r>
            <a:r>
              <a:rPr lang="zh-CN" altLang="en-US"/>
              <a:t>：爱交朋友的萌鸡（萌鸡小队）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IP4</a:t>
            </a:r>
            <a:r>
              <a:rPr lang="zh-CN" altLang="en-US"/>
              <a:t>：</a:t>
            </a:r>
            <a:r>
              <a:rPr lang="zh-CN" altLang="en-US"/>
              <a:t>善良的护卫队（宇宙护卫队）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b="1"/>
              <a:t>二、优势</a:t>
            </a:r>
            <a:endParaRPr lang="zh-CN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1. </a:t>
            </a:r>
            <a:r>
              <a:rPr lang="zh-CN" altLang="en-US"/>
              <a:t>增加用户归属体验感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加强用户对平台</a:t>
            </a:r>
            <a:r>
              <a:rPr lang="en-US" altLang="zh-CN"/>
              <a:t>IP</a:t>
            </a:r>
            <a:r>
              <a:rPr lang="zh-CN" altLang="en-US"/>
              <a:t>的印象</a:t>
            </a:r>
            <a:endParaRPr 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sym typeface="+mn-ea"/>
              </a:rPr>
              <a:t>三</a:t>
            </a:r>
            <a:r>
              <a:rPr lang="zh-CN" altLang="en-US" sz="1800" b="1">
                <a:sym typeface="+mn-ea"/>
              </a:rPr>
              <a:t>、劣势</a:t>
            </a:r>
            <a:endParaRPr lang="zh-CN" altLang="en-US" sz="1800" b="1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1. </a:t>
            </a:r>
            <a:r>
              <a:rPr lang="zh-CN" altLang="en-US" sz="1800">
                <a:sym typeface="+mn-ea"/>
              </a:rPr>
              <a:t>增加活动步骤，增加用户流失几率</a:t>
            </a:r>
            <a:endParaRPr lang="zh-CN" altLang="en-US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昵称实现需要通过鉴权用户信息获得，增加开发难度及时长需求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3"/>
          <p:cNvSpPr txBox="1">
            <a:spLocks noChangeArrowheads="1"/>
          </p:cNvSpPr>
          <p:nvPr/>
        </p:nvSpPr>
        <p:spPr bwMode="auto">
          <a:xfrm>
            <a:off x="46038" y="96838"/>
            <a:ext cx="73326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】--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活动基本页面设计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一级活动页</a:t>
            </a:r>
            <a:endParaRPr lang="zh-CN" altLang="en-US" sz="2800" b="1" dirty="0">
              <a:solidFill>
                <a:srgbClr val="10B0B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740" y="854710"/>
            <a:ext cx="53060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/>
              <a:t>1</a:t>
            </a:r>
            <a:r>
              <a:rPr lang="zh-CN" altLang="en-US" b="1"/>
              <a:t>、页面元素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活动主题：童年礼遇</a:t>
            </a:r>
            <a:r>
              <a:rPr lang="en-US" altLang="zh-CN"/>
              <a:t>·</a:t>
            </a:r>
            <a:r>
              <a:rPr lang="zh-CN" altLang="en-US"/>
              <a:t>魔方少儿嘉年华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签到</a:t>
            </a:r>
            <a:r>
              <a:rPr lang="zh-CN" altLang="en-US"/>
              <a:t>（做焦点选中）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用户名称展示（昵称）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二维码（文案提示</a:t>
            </a:r>
            <a:r>
              <a:rPr lang="en-US" altLang="zh-CN"/>
              <a:t>:</a:t>
            </a:r>
            <a:r>
              <a:rPr lang="zh-CN" altLang="en-US"/>
              <a:t>关注公众号获得更多活动信息！）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/>
              <a:t>2</a:t>
            </a:r>
            <a:r>
              <a:rPr lang="zh-CN" altLang="en-US" b="1"/>
              <a:t>、页面目的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通过签到行为增加平台用户的粘性，用户完成签到行为再进行游戏，可适当增加中奖概率；</a:t>
            </a:r>
            <a:endParaRPr 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用户信息展示体现用户的个人价值</a:t>
            </a: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预留二维码展示功能，加强线上线下互动，提高用户满意度</a:t>
            </a:r>
            <a:endParaRPr lang="zh-CN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>
                <a:sym typeface="+mn-ea"/>
              </a:rPr>
              <a:t>3</a:t>
            </a:r>
            <a:r>
              <a:rPr lang="zh-CN" altLang="en-US" sz="1800" b="1">
                <a:sym typeface="+mn-ea"/>
              </a:rPr>
              <a:t>、活动逻辑</a:t>
            </a:r>
            <a:endParaRPr lang="zh-CN" altLang="en-US" sz="18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用户签到完成，跳转至二级活动页</a:t>
            </a:r>
            <a:endParaRPr lang="zh-CN" altLang="en-US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二级活动页以</a:t>
            </a:r>
            <a:r>
              <a:rPr lang="en-US" altLang="zh-CN" sz="1800">
                <a:sym typeface="+mn-ea"/>
              </a:rPr>
              <a:t>4</a:t>
            </a:r>
            <a:r>
              <a:rPr lang="zh-CN" altLang="en-US" sz="1800">
                <a:sym typeface="+mn-ea"/>
              </a:rPr>
              <a:t>个</a:t>
            </a:r>
            <a:r>
              <a:rPr lang="en-US" altLang="zh-CN" sz="1800">
                <a:sym typeface="+mn-ea"/>
              </a:rPr>
              <a:t>IP</a:t>
            </a:r>
            <a:r>
              <a:rPr lang="zh-CN" altLang="en-US" sz="1800">
                <a:sym typeface="+mn-ea"/>
              </a:rPr>
              <a:t>形象为主题，开展</a:t>
            </a:r>
            <a:r>
              <a:rPr lang="en-US" altLang="zh-CN" sz="1800">
                <a:sym typeface="+mn-ea"/>
              </a:rPr>
              <a:t>4</a:t>
            </a:r>
            <a:r>
              <a:rPr lang="zh-CN" altLang="en-US" sz="1800">
                <a:sym typeface="+mn-ea"/>
              </a:rPr>
              <a:t>个主题嘉年华活动</a:t>
            </a:r>
            <a:endParaRPr lang="zh-CN" altLang="en-US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>
                <a:sym typeface="+mn-ea"/>
              </a:rPr>
              <a:t>4</a:t>
            </a:r>
            <a:r>
              <a:rPr lang="zh-CN" altLang="en-US" sz="1800">
                <a:sym typeface="+mn-ea"/>
              </a:rPr>
              <a:t>个主题二级活动，以周为单位进行开放，确保活动的新鲜感及体验度 </a:t>
            </a:r>
            <a:endParaRPr lang="zh-CN" altLang="en-US" sz="18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7580" y="1495425"/>
            <a:ext cx="5630545" cy="3608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3"/>
          <p:cNvSpPr txBox="1">
            <a:spLocks noChangeArrowheads="1"/>
          </p:cNvSpPr>
          <p:nvPr/>
        </p:nvSpPr>
        <p:spPr bwMode="auto">
          <a:xfrm>
            <a:off x="46038" y="96838"/>
            <a:ext cx="73326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】--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活动基本页面设计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二级活动页面</a:t>
            </a:r>
            <a:endParaRPr lang="zh-CN" altLang="en-US" sz="2800" b="1" dirty="0">
              <a:solidFill>
                <a:srgbClr val="10B0B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961390"/>
            <a:ext cx="376174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/>
              <a:t>游戏一</a:t>
            </a:r>
            <a:endParaRPr lang="en-US" altLang="zh-CN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/>
              <a:t>1</a:t>
            </a:r>
            <a:r>
              <a:rPr lang="zh-CN" altLang="en-US" b="1"/>
              <a:t>、页面设计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以汪汪队为主要元素设计页面，通过</a:t>
            </a:r>
            <a:r>
              <a:rPr lang="en-US" altLang="zh-CN"/>
              <a:t>IP</a:t>
            </a:r>
            <a:r>
              <a:rPr lang="zh-CN" altLang="en-US"/>
              <a:t>设计及文案呈现，凸显汪汪队</a:t>
            </a:r>
            <a:r>
              <a:rPr lang="en-US" altLang="zh-CN"/>
              <a:t>IP</a:t>
            </a:r>
            <a:r>
              <a:rPr lang="zh-CN" altLang="en-US"/>
              <a:t>正向的价值观，勇敢的优秀品质，向用户传递正能量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汪汪队文案：</a:t>
            </a:r>
            <a:r>
              <a:rPr lang="zh-CN"/>
              <a:t>只要你遇到麻烦，就大声呼救！</a:t>
            </a:r>
            <a:r>
              <a:rPr lang="en-US" altLang="zh-CN"/>
              <a:t>··· ···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>
                <a:sym typeface="+mn-ea"/>
              </a:rPr>
              <a:t>2</a:t>
            </a:r>
            <a:r>
              <a:rPr lang="zh-CN" altLang="en-US" sz="1800" b="1">
                <a:sym typeface="+mn-ea"/>
              </a:rPr>
              <a:t>、游戏设计</a:t>
            </a:r>
            <a:endParaRPr lang="zh-CN" altLang="en-US" sz="1800" b="1"/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>
                <a:sym typeface="+mn-ea"/>
              </a:rPr>
              <a:t>通过大富翁的游戏设计，结合汪汪队玩偶等礼品，在用户在游戏的同时，有概率的获得礼品，回馈平台新老用户。</a:t>
            </a: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奖品为汪汪队周边玩具</a:t>
            </a: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部分奖品可用汪汪队免费观看权益，增加平台观看时长（汪汪队相关片单限时免费观看）</a:t>
            </a:r>
            <a:endParaRPr lang="zh-CN" sz="1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5235" y="1257935"/>
            <a:ext cx="6276340" cy="3518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3"/>
          <p:cNvSpPr txBox="1">
            <a:spLocks noChangeArrowheads="1"/>
          </p:cNvSpPr>
          <p:nvPr/>
        </p:nvSpPr>
        <p:spPr bwMode="auto">
          <a:xfrm>
            <a:off x="46038" y="96838"/>
            <a:ext cx="73326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】--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活动基本页面设计</a:t>
            </a:r>
            <a:endParaRPr lang="zh-CN" altLang="en-US" sz="2800" b="1" dirty="0">
              <a:solidFill>
                <a:srgbClr val="10B0B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961390"/>
            <a:ext cx="37617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/>
              <a:t>游戏二、三、四</a:t>
            </a:r>
            <a:endParaRPr lang="en-US" altLang="zh-CN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/>
              <a:t>1</a:t>
            </a:r>
            <a:r>
              <a:rPr lang="zh-CN" altLang="en-US" b="1"/>
              <a:t>、页面设计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将游戏一的</a:t>
            </a:r>
            <a:r>
              <a:rPr lang="en-US" altLang="zh-CN"/>
              <a:t>IP</a:t>
            </a:r>
            <a:r>
              <a:rPr lang="zh-CN" altLang="en-US"/>
              <a:t>形象及文案替换为相关的超级飞侠、萌鸡小队、宇宙护卫队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>
                <a:sym typeface="+mn-ea"/>
              </a:rPr>
              <a:t>2</a:t>
            </a:r>
            <a:r>
              <a:rPr lang="zh-CN" altLang="en-US" sz="1800" b="1">
                <a:sym typeface="+mn-ea"/>
              </a:rPr>
              <a:t>、游戏设计</a:t>
            </a:r>
            <a:endParaRPr lang="zh-CN" altLang="en-US" sz="1800" b="1"/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800">
                <a:sym typeface="+mn-ea"/>
              </a:rPr>
              <a:t>通过大富翁的游戏设计，结合相关</a:t>
            </a:r>
            <a:r>
              <a:rPr lang="en-US" altLang="zh-CN" sz="1800">
                <a:sym typeface="+mn-ea"/>
              </a:rPr>
              <a:t>IP</a:t>
            </a:r>
            <a:r>
              <a:rPr lang="zh-CN" altLang="en-US" sz="1800">
                <a:sym typeface="+mn-ea"/>
              </a:rPr>
              <a:t>的周边</a:t>
            </a:r>
            <a:r>
              <a:rPr lang="zh-CN" sz="1800">
                <a:sym typeface="+mn-ea"/>
              </a:rPr>
              <a:t>礼品，在用户在游戏的同时，有概率的获得礼品，回馈平台新老用户。</a:t>
            </a: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奖品为</a:t>
            </a:r>
            <a:r>
              <a:rPr lang="en-US" altLang="zh-CN" sz="1800">
                <a:sym typeface="+mn-ea"/>
              </a:rPr>
              <a:t>IP</a:t>
            </a:r>
            <a:r>
              <a:rPr lang="zh-CN" sz="1800">
                <a:sym typeface="+mn-ea"/>
              </a:rPr>
              <a:t>周边玩具</a:t>
            </a: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部分奖品可用对应内容免费观看权益，增加平台观看时长</a:t>
            </a:r>
            <a:endParaRPr lang="zh-CN" sz="1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5235" y="1257935"/>
            <a:ext cx="6276340" cy="35185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40780" y="4961890"/>
            <a:ext cx="428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（替换页面的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  <a:r>
              <a:rPr lang="zh-CN" altLang="en-US">
                <a:solidFill>
                  <a:srgbClr val="FF0000"/>
                </a:solidFill>
              </a:rPr>
              <a:t>元素、奖品、推荐内容）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3"/>
          <p:cNvSpPr txBox="1">
            <a:spLocks noChangeArrowheads="1"/>
          </p:cNvSpPr>
          <p:nvPr/>
        </p:nvSpPr>
        <p:spPr bwMode="auto">
          <a:xfrm>
            <a:off x="46038" y="96838"/>
            <a:ext cx="73326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】--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活动基本页面设计</a:t>
            </a:r>
            <a:endParaRPr lang="zh-CN" altLang="en-US" sz="2800" b="1" dirty="0">
              <a:solidFill>
                <a:srgbClr val="10B0B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961390"/>
            <a:ext cx="376174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sz="1800" b="1">
                <a:sym typeface="+mn-ea"/>
              </a:rPr>
              <a:t>活动弹窗</a:t>
            </a:r>
            <a:endParaRPr lang="zh-CN" sz="18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恭喜你中奖了，赶紧留下您的联系方式吧！ 手机号输出框（中奖预留奖品展示位置）</a:t>
            </a:r>
            <a:endParaRPr lang="zh-CN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200">
                <a:sym typeface="+mn-ea"/>
              </a:rPr>
              <a:t>底部文案：温馨提示：请填写正确的手机号，如号码填写错误或未填写，则视为主动放弃奖品！</a:t>
            </a:r>
            <a:endParaRPr lang="zh-CN" sz="12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很遗憾未中奖，继续加油。</a:t>
            </a:r>
            <a:endParaRPr lang="zh-CN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试玩机会已用完，订购VIP会员继续游戏哦！  </a:t>
            </a: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今日机会已用完，明天继续！</a:t>
            </a: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1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>
                <a:sym typeface="+mn-ea"/>
              </a:rPr>
              <a:t>恭喜您抽中免费动画一部，赶紧去看看吧！</a:t>
            </a:r>
            <a:endParaRPr lang="zh-CN" sz="18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9890" y="1294765"/>
            <a:ext cx="5918200" cy="3282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3"/>
          <p:cNvSpPr txBox="1">
            <a:spLocks noChangeArrowheads="1"/>
          </p:cNvSpPr>
          <p:nvPr/>
        </p:nvSpPr>
        <p:spPr bwMode="auto">
          <a:xfrm>
            <a:off x="46038" y="96838"/>
            <a:ext cx="73326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r>
              <a:rPr lang="en-US" altLang="zh-CN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】--</a:t>
            </a:r>
            <a:r>
              <a:rPr lang="zh-CN" altLang="en-US" sz="2800" b="1" dirty="0">
                <a:solidFill>
                  <a:srgbClr val="10B0BF"/>
                </a:solidFill>
                <a:latin typeface="微软雅黑" panose="020B0503020204020204" charset="-122"/>
                <a:ea typeface="微软雅黑" panose="020B0503020204020204" charset="-122"/>
              </a:rPr>
              <a:t>活动设计开发时长</a:t>
            </a:r>
            <a:endParaRPr lang="zh-CN" altLang="en-US" sz="2800" b="1" dirty="0">
              <a:solidFill>
                <a:srgbClr val="10B0B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1145" y="1383665"/>
            <a:ext cx="91103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800" b="1">
                <a:sym typeface="+mn-ea"/>
              </a:rPr>
              <a:t>时长预估</a:t>
            </a:r>
            <a:endParaRPr lang="zh-CN" sz="1800" b="1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 b="1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1. </a:t>
            </a:r>
            <a:r>
              <a:rPr lang="zh-CN" sz="1800">
                <a:sym typeface="+mn-ea"/>
              </a:rPr>
              <a:t>方案确认后：预计</a:t>
            </a:r>
            <a:r>
              <a:rPr lang="en-US" altLang="zh-CN" sz="1800">
                <a:sym typeface="+mn-ea"/>
              </a:rPr>
              <a:t>5</a:t>
            </a:r>
            <a:r>
              <a:rPr lang="zh-CN" altLang="en-US" sz="1800">
                <a:sym typeface="+mn-ea"/>
              </a:rPr>
              <a:t>个工作日</a:t>
            </a:r>
            <a:r>
              <a:rPr lang="zh-CN" sz="1800">
                <a:sym typeface="+mn-ea"/>
              </a:rPr>
              <a:t>完成页面设计</a:t>
            </a:r>
            <a:endParaRPr lang="zh-CN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活动开发：一级活动页</a:t>
            </a:r>
            <a:r>
              <a:rPr lang="en-US" altLang="zh-CN" sz="1800">
                <a:sym typeface="+mn-ea"/>
              </a:rPr>
              <a:t>+</a:t>
            </a:r>
            <a:r>
              <a:rPr lang="zh-CN" altLang="en-US" sz="1800">
                <a:sym typeface="+mn-ea"/>
              </a:rPr>
              <a:t>二级活动页（单个</a:t>
            </a:r>
            <a:r>
              <a:rPr lang="en-US" altLang="zh-CN" sz="1800">
                <a:sym typeface="+mn-ea"/>
              </a:rPr>
              <a:t>IP</a:t>
            </a:r>
            <a:r>
              <a:rPr lang="zh-CN" altLang="en-US" sz="1800">
                <a:sym typeface="+mn-ea"/>
              </a:rPr>
              <a:t>）</a:t>
            </a: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预计</a:t>
            </a:r>
            <a:r>
              <a:rPr lang="en-US" altLang="zh-CN" sz="1800">
                <a:sym typeface="+mn-ea"/>
              </a:rPr>
              <a:t>5</a:t>
            </a:r>
            <a:r>
              <a:rPr lang="zh-CN" altLang="en-US" sz="1800">
                <a:sym typeface="+mn-ea"/>
              </a:rPr>
              <a:t>个工作日可以完成</a:t>
            </a:r>
            <a:endParaRPr lang="zh-CN" altLang="en-US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3. </a:t>
            </a:r>
            <a:r>
              <a:rPr lang="zh-CN" altLang="en-US" sz="1800">
                <a:sym typeface="+mn-ea"/>
              </a:rPr>
              <a:t>活动部署调试：预计</a:t>
            </a:r>
            <a:r>
              <a:rPr lang="en-US" altLang="zh-CN" sz="1800">
                <a:sym typeface="+mn-ea"/>
              </a:rPr>
              <a:t>5</a:t>
            </a:r>
            <a:r>
              <a:rPr lang="zh-CN" altLang="en-US" sz="1800">
                <a:sym typeface="+mn-ea"/>
              </a:rPr>
              <a:t>个工作日完成，实际情况需要根据现场盒子情况而定</a:t>
            </a:r>
            <a:endParaRPr lang="zh-CN" altLang="en-US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4. </a:t>
            </a:r>
            <a:r>
              <a:rPr lang="zh-CN" altLang="en-US" sz="1800">
                <a:sym typeface="+mn-ea"/>
              </a:rPr>
              <a:t>后续几期活动上线，可以再第一期上线过程同步进行</a:t>
            </a:r>
            <a:endParaRPr lang="zh-CN" sz="1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sz="1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PLACING_PICTURE_USER_VIEWPORT" val="{&quot;height&quot;:8616,&quot;width&quot;:15360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演示</Application>
  <PresentationFormat>宽屏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隶书</vt:lpstr>
      <vt:lpstr>等线 Light</vt:lpstr>
      <vt:lpstr>微软雅黑</vt:lpstr>
      <vt:lpstr>Constantia</vt:lpstr>
      <vt:lpstr>Arial Unicode MS</vt:lpstr>
      <vt:lpstr>等线</vt:lpstr>
      <vt:lpstr>流畅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XX区经营分析月报</dc:title>
  <dc:creator>luyan</dc:creator>
  <cp:lastModifiedBy>未旋律</cp:lastModifiedBy>
  <cp:revision>377</cp:revision>
  <dcterms:created xsi:type="dcterms:W3CDTF">2019-12-10T06:29:00Z</dcterms:created>
  <dcterms:modified xsi:type="dcterms:W3CDTF">2021-03-03T02:44:11Z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