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58"/>
  </p:notesMasterIdLst>
  <p:sldIdLst>
    <p:sldId id="676" r:id="rId2"/>
    <p:sldId id="653" r:id="rId3"/>
    <p:sldId id="656" r:id="rId4"/>
    <p:sldId id="678" r:id="rId5"/>
    <p:sldId id="661" r:id="rId6"/>
    <p:sldId id="679" r:id="rId7"/>
    <p:sldId id="680" r:id="rId8"/>
    <p:sldId id="658" r:id="rId9"/>
    <p:sldId id="683" r:id="rId10"/>
    <p:sldId id="696" r:id="rId11"/>
    <p:sldId id="697" r:id="rId12"/>
    <p:sldId id="699" r:id="rId13"/>
    <p:sldId id="698" r:id="rId14"/>
    <p:sldId id="736" r:id="rId15"/>
    <p:sldId id="685" r:id="rId16"/>
    <p:sldId id="686" r:id="rId17"/>
    <p:sldId id="687" r:id="rId18"/>
    <p:sldId id="688" r:id="rId19"/>
    <p:sldId id="700" r:id="rId20"/>
    <p:sldId id="701" r:id="rId21"/>
    <p:sldId id="689" r:id="rId22"/>
    <p:sldId id="691" r:id="rId23"/>
    <p:sldId id="727" r:id="rId24"/>
    <p:sldId id="705" r:id="rId25"/>
    <p:sldId id="706" r:id="rId26"/>
    <p:sldId id="684" r:id="rId27"/>
    <p:sldId id="692" r:id="rId28"/>
    <p:sldId id="707" r:id="rId29"/>
    <p:sldId id="708" r:id="rId30"/>
    <p:sldId id="709" r:id="rId31"/>
    <p:sldId id="710" r:id="rId32"/>
    <p:sldId id="711" r:id="rId33"/>
    <p:sldId id="737" r:id="rId34"/>
    <p:sldId id="713" r:id="rId35"/>
    <p:sldId id="714" r:id="rId36"/>
    <p:sldId id="729" r:id="rId37"/>
    <p:sldId id="715" r:id="rId38"/>
    <p:sldId id="716" r:id="rId39"/>
    <p:sldId id="717" r:id="rId40"/>
    <p:sldId id="718" r:id="rId41"/>
    <p:sldId id="719" r:id="rId42"/>
    <p:sldId id="720" r:id="rId43"/>
    <p:sldId id="662" r:id="rId44"/>
    <p:sldId id="693" r:id="rId45"/>
    <p:sldId id="721" r:id="rId46"/>
    <p:sldId id="659" r:id="rId47"/>
    <p:sldId id="722" r:id="rId48"/>
    <p:sldId id="723" r:id="rId49"/>
    <p:sldId id="724" r:id="rId50"/>
    <p:sldId id="730" r:id="rId51"/>
    <p:sldId id="731" r:id="rId52"/>
    <p:sldId id="732" r:id="rId53"/>
    <p:sldId id="734" r:id="rId54"/>
    <p:sldId id="694" r:id="rId55"/>
    <p:sldId id="663" r:id="rId56"/>
    <p:sldId id="675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7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910D16C5-4A23-4B70-94F9-73FBF4455B4A}"/>
    <pc:docChg chg="custSel modSld">
      <pc:chgData name="li wei" userId="67d2153028aa74cb" providerId="LiveId" clId="{910D16C5-4A23-4B70-94F9-73FBF4455B4A}" dt="2019-10-12T13:25:09.479" v="0" actId="478"/>
      <pc:docMkLst>
        <pc:docMk/>
      </pc:docMkLst>
      <pc:sldChg chg="delSp delAnim">
        <pc:chgData name="li wei" userId="67d2153028aa74cb" providerId="LiveId" clId="{910D16C5-4A23-4B70-94F9-73FBF4455B4A}" dt="2019-10-12T13:25:09.479" v="0" actId="478"/>
        <pc:sldMkLst>
          <pc:docMk/>
          <pc:sldMk cId="2960636737" sldId="658"/>
        </pc:sldMkLst>
        <pc:picChg chg="del">
          <ac:chgData name="li wei" userId="67d2153028aa74cb" providerId="LiveId" clId="{910D16C5-4A23-4B70-94F9-73FBF4455B4A}" dt="2019-10-12T13:25:09.479" v="0" actId="478"/>
          <ac:picMkLst>
            <pc:docMk/>
            <pc:sldMk cId="2960636737" sldId="658"/>
            <ac:picMk id="4" creationId="{31A81A9B-A903-422C-B545-9B96A4D1C850}"/>
          </ac:picMkLst>
        </pc:picChg>
      </pc:sldChg>
    </pc:docChg>
  </pc:docChgLst>
  <pc:docChgLst>
    <pc:chgData name="li wei" userId="67d2153028aa74cb" providerId="LiveId" clId="{118FE938-D4F4-4A24-9863-2910480F2867}"/>
    <pc:docChg chg="undo addSld modSld">
      <pc:chgData name="li wei" userId="67d2153028aa74cb" providerId="LiveId" clId="{118FE938-D4F4-4A24-9863-2910480F2867}" dt="2019-10-14T08:59:48.605" v="763"/>
      <pc:docMkLst>
        <pc:docMk/>
      </pc:docMkLst>
      <pc:sldChg chg="modSp">
        <pc:chgData name="li wei" userId="67d2153028aa74cb" providerId="LiveId" clId="{118FE938-D4F4-4A24-9863-2910480F2867}" dt="2019-10-14T08:53:03.888" v="15"/>
        <pc:sldMkLst>
          <pc:docMk/>
          <pc:sldMk cId="718395056" sldId="662"/>
        </pc:sldMkLst>
        <pc:spChg chg="mod">
          <ac:chgData name="li wei" userId="67d2153028aa74cb" providerId="LiveId" clId="{118FE938-D4F4-4A24-9863-2910480F2867}" dt="2019-10-14T08:53:03.888" v="15"/>
          <ac:spMkLst>
            <pc:docMk/>
            <pc:sldMk cId="718395056" sldId="662"/>
            <ac:spMk id="3" creationId="{1D6DB47F-82DE-4FFB-AED3-036FF5C790DF}"/>
          </ac:spMkLst>
        </pc:spChg>
      </pc:sldChg>
      <pc:sldChg chg="modSp add">
        <pc:chgData name="li wei" userId="67d2153028aa74cb" providerId="LiveId" clId="{118FE938-D4F4-4A24-9863-2910480F2867}" dt="2019-10-14T08:59:48.605" v="763"/>
        <pc:sldMkLst>
          <pc:docMk/>
          <pc:sldMk cId="3579339474" sldId="663"/>
        </pc:sldMkLst>
        <pc:spChg chg="mod">
          <ac:chgData name="li wei" userId="67d2153028aa74cb" providerId="LiveId" clId="{118FE938-D4F4-4A24-9863-2910480F2867}" dt="2019-10-14T08:57:56.609" v="47"/>
          <ac:spMkLst>
            <pc:docMk/>
            <pc:sldMk cId="3579339474" sldId="663"/>
            <ac:spMk id="2" creationId="{77710ACF-EF78-4D4A-895C-9540425D60CA}"/>
          </ac:spMkLst>
        </pc:spChg>
        <pc:spChg chg="mod">
          <ac:chgData name="li wei" userId="67d2153028aa74cb" providerId="LiveId" clId="{118FE938-D4F4-4A24-9863-2910480F2867}" dt="2019-10-14T08:59:48.605" v="763"/>
          <ac:spMkLst>
            <pc:docMk/>
            <pc:sldMk cId="3579339474" sldId="663"/>
            <ac:spMk id="3" creationId="{D77DBF99-8F10-4B38-B3DD-4A19F98FFC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1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26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  <a:prstGeom prst="rect">
            <a:avLst/>
          </a:prstGeo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30A604E1-DB96-4EAC-B578-5B7E8310F301}" type="datetimeFigureOut">
              <a:rPr lang="en-US" smtClean="0"/>
              <a:pPr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650" r:id="rId17"/>
    <p:sldLayoutId id="2147483651" r:id="rId18"/>
    <p:sldLayoutId id="2147483652" r:id="rId19"/>
    <p:sldLayoutId id="2147483653" r:id="rId20"/>
    <p:sldLayoutId id="2147483654" r:id="rId2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股票量化交易课程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第三讲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910C73-6AE1-4445-8AD1-7AD0E43D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9144000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6CE8CF-343E-359F-B316-4B3C924C2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10" y="1115796"/>
            <a:ext cx="5944557" cy="36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pred</a:t>
            </a:r>
            <a:r>
              <a:rPr lang="zh-CN" altLang="en-US" dirty="0"/>
              <a:t>不用加</a:t>
            </a:r>
            <a:r>
              <a:rPr lang="en-US" altLang="zh-CN" dirty="0"/>
              <a:t>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第二周加了可能不大对，后面不用加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80A338-1CC5-41ED-A2CC-66B788D4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30" y="2317312"/>
            <a:ext cx="4882551" cy="23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np.sign</a:t>
            </a:r>
            <a:r>
              <a:rPr lang="zh-CN" altLang="en-US" dirty="0"/>
              <a:t>类似归一化处理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特别注意实盘用</a:t>
            </a:r>
            <a:r>
              <a:rPr lang="en-US" altLang="zh-CN" dirty="0"/>
              <a:t>C++</a:t>
            </a:r>
            <a:r>
              <a:rPr lang="zh-CN" altLang="en-US" dirty="0"/>
              <a:t>的话可能</a:t>
            </a:r>
            <a:r>
              <a:rPr lang="en-US" altLang="zh-CN" dirty="0" err="1"/>
              <a:t>np.sign</a:t>
            </a:r>
            <a:r>
              <a:rPr lang="zh-CN" altLang="en-US" dirty="0"/>
              <a:t>会有精度的问题，比如</a:t>
            </a:r>
            <a:r>
              <a:rPr lang="en-US" altLang="zh-CN" dirty="0"/>
              <a:t>-1*e-15</a:t>
            </a:r>
            <a:r>
              <a:rPr lang="zh-CN" altLang="en-US" dirty="0"/>
              <a:t>，理论就是零，但一些机器会让它变成</a:t>
            </a:r>
            <a:r>
              <a:rPr lang="en-US" altLang="zh-CN" dirty="0"/>
              <a:t>-1</a:t>
            </a:r>
            <a:r>
              <a:rPr lang="zh-CN" altLang="en-US" dirty="0"/>
              <a:t>，影响了结果。有这类问题可以自己另外写一个函数代替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因为关于挂单量的取值不大平稳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成交、持仓类似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处理因子的技巧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0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1547B9-81B6-4BE4-93CD-C6B776EA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42987"/>
            <a:ext cx="81343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调用因子模板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stats.py</a:t>
            </a:r>
            <a:r>
              <a:rPr lang="zh-CN" altLang="en-US" dirty="0"/>
              <a:t>用了一些修饰器的方法，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有兴趣的可以自己去看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这里不细讲</a:t>
            </a:r>
            <a:r>
              <a:rPr lang="en-US" altLang="zh-CN" dirty="0"/>
              <a:t>python</a:t>
            </a:r>
            <a:r>
              <a:rPr lang="zh-CN" altLang="en-US" dirty="0"/>
              <a:t>语言底层的东西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22445-2055-45AE-92FB-7FDA2B53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76" y="948416"/>
            <a:ext cx="3169640" cy="3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定义因子对象：</a:t>
            </a:r>
            <a:r>
              <a:rPr lang="en-US" altLang="zh-CN" dirty="0"/>
              <a:t>x3 = </a:t>
            </a:r>
            <a:r>
              <a:rPr lang="en-US" altLang="zh-CN" dirty="0" err="1"/>
              <a:t>foctor_dbook_period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创建因子目录：</a:t>
            </a:r>
            <a:r>
              <a:rPr lang="en-US" altLang="zh-CN" dirty="0" err="1"/>
              <a:t>create_signal_path</a:t>
            </a:r>
            <a:r>
              <a:rPr lang="en-US" altLang="zh-CN" dirty="0"/>
              <a:t>(x3, product, SAVE_PATH)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并行计算因子值：</a:t>
            </a:r>
            <a:endParaRPr lang="en-US" altLang="zh-CN" dirty="0"/>
          </a:p>
          <a:p>
            <a:r>
              <a:rPr lang="en-US" altLang="zh-CN" dirty="0" err="1"/>
              <a:t>parLapply</a:t>
            </a:r>
            <a:r>
              <a:rPr lang="en-US" altLang="zh-CN" dirty="0"/>
              <a:t>(CORE_NUM, </a:t>
            </a:r>
            <a:r>
              <a:rPr lang="en-US" altLang="zh-CN" dirty="0" err="1"/>
              <a:t>file_list</a:t>
            </a:r>
            <a:r>
              <a:rPr lang="en-US" altLang="zh-CN" dirty="0"/>
              <a:t>, </a:t>
            </a:r>
            <a:r>
              <a:rPr lang="en-US" altLang="zh-CN" dirty="0" err="1"/>
              <a:t>build_composite_signal,signal_list</a:t>
            </a:r>
            <a:r>
              <a:rPr lang="en-US" altLang="zh-CN" dirty="0"/>
              <a:t>=x3, product=product, HEAD_PATH=HEAD_PATH)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生成因子分布，本期有所改进，使用了移动均线来计算：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9E0456-AB2B-4814-ACDE-FFFBB548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7" y="2270095"/>
            <a:ext cx="84486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计算因子分布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98B104-6824-0D19-CAC0-615C0AF0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36" y="1752424"/>
            <a:ext cx="5391236" cy="33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计算因子阈值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70CE9D-FD4C-4B45-B2EB-9F320BEF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5" y="2324344"/>
            <a:ext cx="75914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06244" y="470270"/>
            <a:ext cx="749808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回测因子策略，</a:t>
            </a:r>
            <a:r>
              <a:rPr lang="en-US" altLang="zh-CN" dirty="0" err="1"/>
              <a:t>atr_filter</a:t>
            </a:r>
            <a:r>
              <a:rPr lang="en-US" altLang="zh-CN" dirty="0"/>
              <a:t>=0.02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0421CE-527F-452A-A4A3-6F1EFCA2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817918"/>
            <a:ext cx="8791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回测因子曲线，</a:t>
            </a:r>
            <a:r>
              <a:rPr lang="en-US" altLang="zh-CN" dirty="0"/>
              <a:t>reverse=1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7838AC-D17E-7720-3463-C208ED317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55" y="1983864"/>
            <a:ext cx="2053241" cy="1305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2BBA3-9345-BC53-DA7F-5D3E09D00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81" y="1991207"/>
            <a:ext cx="2057563" cy="1305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A632F6-165F-CED2-4305-670ED48661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54" y="1938190"/>
            <a:ext cx="2057564" cy="1305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14E3C1-F13B-0728-78E4-336ADF7043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6" y="3548782"/>
            <a:ext cx="2196379" cy="14053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6D1EF3-4429-4A84-0110-63B1371783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81" y="3548782"/>
            <a:ext cx="2196379" cy="14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634041" y="1002089"/>
            <a:ext cx="78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整理最终函数：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BC8B10-8203-4A51-93B1-09EB2FCC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826" y="1646586"/>
            <a:ext cx="3219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3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422695" y="1259098"/>
            <a:ext cx="7875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整理最终函数：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get_list_signal_stat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thre_mat_list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atr_filter_list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="2017",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=20, reverse=1)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get_list_signal_result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="2017", reverse=1,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=20, </a:t>
            </a:r>
            <a:r>
              <a:rPr lang="en-US" altLang="zh-CN" dirty="0" err="1"/>
              <a:t>atr_filter</a:t>
            </a:r>
            <a:r>
              <a:rPr lang="en-US" altLang="zh-CN" dirty="0"/>
              <a:t>=0.02)</a:t>
            </a:r>
          </a:p>
        </p:txBody>
      </p:sp>
    </p:spTree>
    <p:extLst>
      <p:ext uri="{BB962C8B-B14F-4D97-AF65-F5344CB8AC3E}">
        <p14:creationId xmlns:p14="http://schemas.microsoft.com/office/powerpoint/2010/main" val="27118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生成单策略多品种回测结果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85B209-C861-4045-AEC2-74B5B30AB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224087"/>
            <a:ext cx="64293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生成单策略多品种优化结果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60B89-39D0-019F-6C7D-27CCCB03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06" y="1977903"/>
            <a:ext cx="4364038" cy="2768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DEF6667-6686-F26E-9885-AFA889DF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914400"/>
            <a:ext cx="50482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由于事先不知道因子是正相关（趋势）还是负相关（反转），所以</a:t>
            </a:r>
            <a:r>
              <a:rPr lang="en-US" altLang="zh-CN" dirty="0"/>
              <a:t>reverse=+1/-1</a:t>
            </a:r>
            <a:r>
              <a:rPr lang="zh-CN" altLang="en-US" dirty="0"/>
              <a:t>要测试一下；关键看大阈值时的相关性；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回测结果保存下来，然后筛选策略调整参数计算就比较快了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对单因子要求不必太高，最终是多个因子组合起来</a:t>
            </a:r>
          </a:p>
        </p:txBody>
      </p:sp>
    </p:spTree>
    <p:extLst>
      <p:ext uri="{BB962C8B-B14F-4D97-AF65-F5344CB8AC3E}">
        <p14:creationId xmlns:p14="http://schemas.microsoft.com/office/powerpoint/2010/main" val="35344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range.pos</a:t>
            </a:r>
            <a:r>
              <a:rPr lang="zh-CN" altLang="en-US" dirty="0"/>
              <a:t>：价格的位置；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ma.dif.10</a:t>
            </a:r>
            <a:r>
              <a:rPr lang="zh-CN" altLang="en-US" dirty="0"/>
              <a:t>：双均线；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price.osci</a:t>
            </a:r>
            <a:r>
              <a:rPr lang="zh-CN" altLang="en-US" dirty="0"/>
              <a:t>：摆动指标；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25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：价格的位置；类似势能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946474-6E25-4163-A413-4AA7717E6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13" y="2107981"/>
            <a:ext cx="6294161" cy="26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24CFC6-229A-CF8A-A7A5-67E98B76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10" y="1517984"/>
            <a:ext cx="5503379" cy="34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系统的</a:t>
            </a:r>
            <a:r>
              <a:rPr lang="en-US" altLang="zh-CN" dirty="0" err="1"/>
              <a:t>all_dates</a:t>
            </a:r>
            <a:r>
              <a:rPr lang="zh-CN" altLang="zh-CN" dirty="0"/>
              <a:t>排序问题。如果顺序乱了</a:t>
            </a:r>
            <a:r>
              <a:rPr lang="zh-CN" altLang="en-US" dirty="0"/>
              <a:t>怎么办？</a:t>
            </a:r>
            <a:endParaRPr lang="en-US" altLang="zh-CN" dirty="0"/>
          </a:p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升序排列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注意：不要用 </a:t>
            </a:r>
            <a:r>
              <a:rPr lang="en-US" altLang="zh-CN" dirty="0" err="1">
                <a:solidFill>
                  <a:srgbClr val="FF0000"/>
                </a:solidFill>
              </a:rPr>
              <a:t>all_dates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，直接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r>
              <a:rPr lang="en-US" altLang="zh-CN" dirty="0"/>
              <a:t>, reverse=1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0F447D-4CEA-B02F-AE6D-A498A22E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33" y="1985962"/>
            <a:ext cx="4546920" cy="29092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2488B5-530B-B8F0-4A1D-C3DFFC47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09" y="871537"/>
            <a:ext cx="50196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CBA0F1-D786-4D75-81FE-5B54826B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" y="1608978"/>
            <a:ext cx="8100204" cy="22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0B08DA-B342-67EF-46CF-F2B45AC4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63" y="1452709"/>
            <a:ext cx="5184475" cy="32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732BE9-E5F9-C253-4F96-6FBB6E3DE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430" y="2214113"/>
            <a:ext cx="4079034" cy="2571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F0370-AF72-F0F3-A25C-797B946D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802" y="1038820"/>
            <a:ext cx="5057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7CA2B-E512-4736-8EE8-B3954E8C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668459"/>
            <a:ext cx="7617125" cy="21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8ED7A-466A-CBB8-4FE3-7F11FE88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32" y="1428750"/>
            <a:ext cx="5710413" cy="35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239E4-3E0A-A95A-3546-3B8067A7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36" y="2367102"/>
            <a:ext cx="4200486" cy="2670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4ACE92-2A9C-4C64-946A-1251A507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13" y="1073035"/>
            <a:ext cx="5038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E5F85A-55A0-4092-8934-6B70ED5C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6" y="1565413"/>
            <a:ext cx="8160589" cy="20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8901AB-3858-C4F0-2D86-CC6DB0727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41" y="1331979"/>
            <a:ext cx="5702060" cy="35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93181-EBE7-B936-4727-4EF894586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24" y="2571750"/>
            <a:ext cx="3890028" cy="2488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FFFDE2-31C0-C44B-23EC-1E42EF2F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168" y="1147313"/>
            <a:ext cx="50101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zh-CN" dirty="0"/>
              <a:t>是取黄色的中间部分构造因子</a:t>
            </a:r>
            <a:r>
              <a:rPr lang="zh-CN" altLang="en-US" dirty="0"/>
              <a:t>吗？预热</a:t>
            </a:r>
            <a:r>
              <a:rPr lang="zh-CN" altLang="zh-CN" dirty="0"/>
              <a:t>长度是随意吗</a:t>
            </a:r>
            <a:r>
              <a:rPr lang="zh-CN" altLang="en-US" dirty="0"/>
              <a:t>？</a:t>
            </a:r>
            <a:r>
              <a:rPr lang="zh-CN" altLang="zh-CN" dirty="0"/>
              <a:t>还是只要取的区间够长就好</a:t>
            </a:r>
            <a:r>
              <a:rPr lang="zh-CN" altLang="en-US" dirty="0"/>
              <a:t>？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一共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天数据，长度关系不大，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之类的因子，比如长度是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，那么</a:t>
            </a:r>
            <a:r>
              <a:rPr lang="en-US" altLang="zh-CN" dirty="0">
                <a:solidFill>
                  <a:srgbClr val="FF0000"/>
                </a:solidFill>
              </a:rPr>
              <a:t>1:19</a:t>
            </a:r>
            <a:r>
              <a:rPr lang="zh-CN" altLang="en-US" dirty="0">
                <a:solidFill>
                  <a:srgbClr val="FF0000"/>
                </a:solidFill>
              </a:rPr>
              <a:t>的数可能有问题，它们的取值幅度偏大，容易触发阈值，导致随机交易；如果长度是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，那么有问题的就比较多，</a:t>
            </a:r>
            <a:r>
              <a:rPr lang="en-US" altLang="zh-CN" dirty="0">
                <a:solidFill>
                  <a:srgbClr val="FF0000"/>
                </a:solidFill>
              </a:rPr>
              <a:t>1-4095</a:t>
            </a:r>
            <a:r>
              <a:rPr lang="zh-CN" altLang="en-US" dirty="0">
                <a:solidFill>
                  <a:srgbClr val="FF0000"/>
                </a:solidFill>
              </a:rPr>
              <a:t>个都有问题，所以加前一天的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zh-CN" altLang="en-US" dirty="0">
                <a:solidFill>
                  <a:srgbClr val="FF0000"/>
                </a:solidFill>
              </a:rPr>
              <a:t>个数据来预热。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我们希望因子值尽快收敛，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加了</a:t>
            </a:r>
            <a:r>
              <a:rPr lang="en-US" altLang="zh-CN" dirty="0">
                <a:solidFill>
                  <a:srgbClr val="FF0000"/>
                </a:solidFill>
              </a:rPr>
              <a:t>adjust=True</a:t>
            </a:r>
            <a:r>
              <a:rPr lang="zh-CN" altLang="en-US" dirty="0">
                <a:solidFill>
                  <a:srgbClr val="FF0000"/>
                </a:solidFill>
              </a:rPr>
              <a:t>可以缓解这个问题，取值可以变成正常，不会随机交易。这样的话对预热的长度不会太敏感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11DD52-B942-4C38-9566-432F25439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" y="1668389"/>
            <a:ext cx="7772400" cy="16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19E224-C3B6-053A-1BAF-30071326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51" y="1682150"/>
            <a:ext cx="5193102" cy="32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01F139-A8C3-5A9E-979A-492679CE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8" y="2152742"/>
            <a:ext cx="4097062" cy="26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Encyclopedia Of Technical Market Indicators Robert </a:t>
            </a:r>
            <a:r>
              <a:rPr lang="en-US" altLang="zh-CN" dirty="0" err="1"/>
              <a:t>W.Colby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Statistically Sound Machine Learning for Algorithmic Trading in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R/Python</a:t>
            </a:r>
            <a:r>
              <a:rPr lang="zh-CN" altLang="en-US" dirty="0"/>
              <a:t>的技术指标库</a:t>
            </a:r>
          </a:p>
        </p:txBody>
      </p:sp>
    </p:spTree>
    <p:extLst>
      <p:ext uri="{BB962C8B-B14F-4D97-AF65-F5344CB8AC3E}">
        <p14:creationId xmlns:p14="http://schemas.microsoft.com/office/powerpoint/2010/main" val="7183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矩的概念：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一阶矩</a:t>
            </a:r>
            <a:r>
              <a:rPr lang="en-US" altLang="zh-CN" dirty="0"/>
              <a:t>E(x)</a:t>
            </a:r>
            <a:r>
              <a:rPr lang="zh-CN" altLang="en-US" dirty="0"/>
              <a:t>用来计算均值，或者说期望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二阶矩</a:t>
            </a:r>
            <a:r>
              <a:rPr lang="en-US" altLang="zh-CN" dirty="0"/>
              <a:t>E(x^2)</a:t>
            </a:r>
            <a:r>
              <a:rPr lang="zh-CN" altLang="en-US" dirty="0"/>
              <a:t>用来计算方差（但不相等）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方差</a:t>
            </a:r>
            <a:r>
              <a:rPr lang="en-US" altLang="zh-CN" dirty="0"/>
              <a:t>=E(x^2)-E(x)^2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三阶矩用来计算偏度（左偏、右偏）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四阶矩用来计算峰度（高矮胖瘦）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454D49-F536-415C-8E5E-3F0468E8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6" y="1234962"/>
            <a:ext cx="7116792" cy="13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矩的意义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因子峰度（</a:t>
            </a:r>
            <a:r>
              <a:rPr lang="en-US" altLang="zh-CN" dirty="0"/>
              <a:t>3-4</a:t>
            </a:r>
            <a:r>
              <a:rPr lang="zh-CN" altLang="en-US" dirty="0"/>
              <a:t>）是比较合适的；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正态分布是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太大容易过度拟合，交易次数会比较多，取值大的机会更多；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太小说明因子太简单，无法识别交易机会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dbook</a:t>
            </a:r>
            <a:r>
              <a:rPr lang="zh-CN" altLang="en-US" dirty="0"/>
              <a:t>：都在</a:t>
            </a:r>
            <a:r>
              <a:rPr lang="en-US" altLang="zh-CN" dirty="0"/>
              <a:t>3-4</a:t>
            </a:r>
            <a:r>
              <a:rPr lang="zh-CN" altLang="en-US" dirty="0"/>
              <a:t>之间，比较好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8BDF5-7F82-912A-A1F0-6E037DC9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975090"/>
            <a:ext cx="4562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</a:t>
            </a:r>
            <a:r>
              <a:rPr lang="en-US" altLang="zh-CN" dirty="0"/>
              <a:t>2-3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B7EA2-71CC-2B09-8476-9BFD83ED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138722"/>
            <a:ext cx="45624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ma.dif.10</a:t>
            </a:r>
            <a:r>
              <a:rPr lang="zh-CN" altLang="en-US" dirty="0"/>
              <a:t>：偏大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AB1A1E-2772-B315-6E8E-6FE050AB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81" y="2050660"/>
            <a:ext cx="44958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Q:EWMA</a:t>
            </a:r>
            <a:r>
              <a:rPr lang="zh-CN" altLang="zh-CN" sz="1400" dirty="0"/>
              <a:t>周期为何选</a:t>
            </a:r>
            <a:r>
              <a:rPr lang="en-US" altLang="zh-CN" sz="1400" dirty="0"/>
              <a:t>4096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这个关系不大，一般会有最低限度，大家可以尝试</a:t>
            </a:r>
            <a:r>
              <a:rPr lang="en-US" altLang="zh-CN" sz="1400" dirty="0">
                <a:solidFill>
                  <a:srgbClr val="FF0000"/>
                </a:solidFill>
              </a:rPr>
              <a:t>2048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1024</a:t>
            </a:r>
            <a:r>
              <a:rPr lang="zh-CN" altLang="en-US" sz="1400" dirty="0">
                <a:solidFill>
                  <a:srgbClr val="FF0000"/>
                </a:solidFill>
              </a:rPr>
              <a:t>等等；只是商品取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比较好；股指波动更大，可能取小一点也好；国债波动比较小，取大一些的数值好一些。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数字货币波动比较大，但手续费又比较高，所以一开始先取大一点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另外特别注意，中低频比如用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线，相当于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2=600tikcs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600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500</a:t>
            </a:r>
            <a:r>
              <a:rPr lang="zh-CN" altLang="en-US" sz="1400" dirty="0">
                <a:solidFill>
                  <a:srgbClr val="FF0000"/>
                </a:solidFill>
              </a:rPr>
              <a:t>毫秒，我们用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相当于回看半小时作用。但是如果用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分钟，只有</a:t>
            </a:r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7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线，随机性太强，不大好，行情可能在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分钟内走完了，交易点不大好；如果改用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作为回看，逐点触发，那么可以在较好价位成交。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25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price.osci.10</a:t>
            </a:r>
            <a:r>
              <a:rPr lang="zh-CN" altLang="en-US" dirty="0"/>
              <a:t>：偏大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FBB8AD-0793-818E-9CC4-81AF85E4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56" y="2362155"/>
            <a:ext cx="44386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nr</a:t>
            </a:r>
            <a:r>
              <a:rPr lang="zh-CN" altLang="en-US" dirty="0"/>
              <a:t>：</a:t>
            </a:r>
            <a:r>
              <a:rPr lang="en-US" altLang="zh-CN" dirty="0"/>
              <a:t>3-5</a:t>
            </a:r>
            <a:r>
              <a:rPr lang="zh-CN" altLang="en-US" dirty="0"/>
              <a:t>之间，可以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18FBC8-4361-094D-4DF4-50E62122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945077"/>
            <a:ext cx="45053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1-3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6A297-E958-588A-5890-1D6A3B53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738284"/>
            <a:ext cx="7600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2-3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7E0ADE-49FC-5D07-DA6B-DBB6C34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715824"/>
            <a:ext cx="76104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改进因子的思路：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对太简单的因子，可以通过两个因子相乘使之更复杂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相乘的两个因子一个带方向，一个不带方向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两个带方向的因子相乘意义不大明显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对太复杂的因子，可以对极端值进行过滤，使之更简单</a:t>
            </a:r>
          </a:p>
        </p:txBody>
      </p:sp>
    </p:spTree>
    <p:extLst>
      <p:ext uri="{BB962C8B-B14F-4D97-AF65-F5344CB8AC3E}">
        <p14:creationId xmlns:p14="http://schemas.microsoft.com/office/powerpoint/2010/main" val="32078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因子是机器学习预测模型的基础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如果因子好，其实不需要太复杂的模型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如果因子不好，模型复杂了其实也帮助不大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因此，设计好的因子其实反而是比较重要的，模型都有现成的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另外一个思路是因子普通，但不断迭代选择因子和调整因子的权重，这也是可行的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可以对部分因子进行调整，比如过滤极端值，或者使用其它周期的均值；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尝试其它周期的因子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3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r>
              <a:rPr lang="zh-CN" altLang="zh-CN" sz="1400" dirty="0"/>
              <a:t>个开仓值对应</a:t>
            </a:r>
            <a:r>
              <a:rPr lang="en-US" altLang="zh-CN" sz="1400" dirty="0"/>
              <a:t>5</a:t>
            </a:r>
            <a:r>
              <a:rPr lang="zh-CN" altLang="zh-CN" sz="1400" dirty="0"/>
              <a:t>个平仓值</a:t>
            </a:r>
            <a:r>
              <a:rPr lang="zh-CN" altLang="en-US" sz="1400" dirty="0"/>
              <a:t>，</a:t>
            </a:r>
            <a:r>
              <a:rPr lang="zh-CN" altLang="zh-CN" sz="1400" dirty="0"/>
              <a:t>开仓和平仓值如何决定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未来开仓值由分位数决定，避免每个品种分别调参；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平仓值影响不大，只是怕开仓值过大的时候策略难以平仓导致风险太大；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如果开仓值适中，基本上策略非多即空就可以了，两个参数反而容易过度拟合；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中低频可能更需要平仓值，因为没有了日内的束缚，策略持仓时间可能很长，特别一些反转的策略，越是亏钱，越不会平仓；日内就不怕，因为有固定的时间限制，不会越亏越多。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1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8361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zh-CN" altLang="zh-CN" sz="1400" dirty="0"/>
              <a:t>收益归一化为什么用指数移动平均线</a:t>
            </a:r>
            <a:r>
              <a:rPr lang="en-US" altLang="zh-CN" sz="1400" dirty="0"/>
              <a:t>/</a:t>
            </a:r>
            <a:r>
              <a:rPr lang="zh-CN" altLang="zh-CN" sz="1400" dirty="0"/>
              <a:t>绝对值？归一化收益</a:t>
            </a:r>
            <a:r>
              <a:rPr lang="en-US" altLang="zh-CN" sz="1400" dirty="0"/>
              <a:t>&gt;</a:t>
            </a:r>
            <a:r>
              <a:rPr lang="zh-CN" altLang="zh-CN" sz="1400" dirty="0"/>
              <a:t>分位数为什么可以作为开仓信号？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这个对应的是</a:t>
            </a:r>
            <a:r>
              <a:rPr lang="en-US" altLang="zh-CN" sz="1400" dirty="0">
                <a:solidFill>
                  <a:srgbClr val="FF0000"/>
                </a:solidFill>
              </a:rPr>
              <a:t>normalized return(nr)</a:t>
            </a:r>
            <a:r>
              <a:rPr lang="zh-CN" altLang="en-US" sz="1400" dirty="0">
                <a:solidFill>
                  <a:srgbClr val="FF0000"/>
                </a:solidFill>
              </a:rPr>
              <a:t>因子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归一化让取值幅度更统一，这样阈值更稳定；类似机器学习、神经网络每一步对因子重新标准化一样；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收益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en-US" sz="1400" dirty="0">
                <a:solidFill>
                  <a:srgbClr val="FF0000"/>
                </a:solidFill>
              </a:rPr>
              <a:t>分位数说明处于极端状态，市场不够有效，提供了交易机会；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如果市场稳定，那么因子取值也是零附近，不需要交易，甚至可以考虑平仓。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5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其余因子参考资料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06621F-E6BE-4F5B-A420-8DFAF9F23BEA}"/>
              </a:ext>
            </a:extLst>
          </p:cNvPr>
          <p:cNvSpPr txBox="1">
            <a:spLocks/>
          </p:cNvSpPr>
          <p:nvPr/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有高效算法，比</a:t>
            </a:r>
            <a:r>
              <a:rPr lang="en-US" altLang="zh-CN" dirty="0"/>
              <a:t>R</a:t>
            </a:r>
            <a:r>
              <a:rPr lang="zh-CN" altLang="en-US" dirty="0"/>
              <a:t>快很多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的算法是直接调用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可以用</a:t>
            </a:r>
            <a:r>
              <a:rPr lang="en-US" altLang="zh-CN" dirty="0" err="1"/>
              <a:t>pandas.rolling_max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我这里直接算好了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的话需要自己找到</a:t>
            </a:r>
            <a:r>
              <a:rPr lang="en-US" altLang="zh-CN" dirty="0"/>
              <a:t>C</a:t>
            </a:r>
            <a:r>
              <a:rPr lang="zh-CN" altLang="en-US" dirty="0"/>
              <a:t>的代码源码来调用，特别麻烦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7506</TotalTime>
  <Words>2012</Words>
  <Application>Microsoft Office PowerPoint</Application>
  <PresentationFormat>全屏显示(16:9)</PresentationFormat>
  <Paragraphs>282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丝状</vt:lpstr>
      <vt:lpstr>PowerPoint 演示文稿</vt:lpstr>
      <vt:lpstr>本周内容</vt:lpstr>
      <vt:lpstr>1.第二周答疑</vt:lpstr>
      <vt:lpstr>1.第二周答疑</vt:lpstr>
      <vt:lpstr>1.第二周答疑</vt:lpstr>
      <vt:lpstr>1.第二周答疑</vt:lpstr>
      <vt:lpstr>1.第二周答疑</vt:lpstr>
      <vt:lpstr>PowerPoint 演示文稿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4.总结与作业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1073</cp:revision>
  <dcterms:created xsi:type="dcterms:W3CDTF">2014-06-18T03:33:00Z</dcterms:created>
  <dcterms:modified xsi:type="dcterms:W3CDTF">2022-09-18T09:11:57Z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