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65" r:id="rId4"/>
    <p:sldId id="258" r:id="rId5"/>
    <p:sldId id="260" r:id="rId6"/>
    <p:sldId id="266" r:id="rId7"/>
    <p:sldId id="261" r:id="rId8"/>
    <p:sldId id="264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94599"/>
  </p:normalViewPr>
  <p:slideViewPr>
    <p:cSldViewPr snapToGrid="0" snapToObjects="1">
      <p:cViewPr>
        <p:scale>
          <a:sx n="87" d="100"/>
          <a:sy n="87" d="100"/>
        </p:scale>
        <p:origin x="185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4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6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79C5D-2A6F-F04D-97DA-BEF2467B64E4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660398"/>
          </a:xfrm>
        </p:spPr>
        <p:txBody>
          <a:bodyPr>
            <a:normAutofit fontScale="90000"/>
          </a:bodyPr>
          <a:lstStyle/>
          <a:p>
            <a:r>
              <a:rPr lang="en-US" dirty="0"/>
              <a:t>Probe Data Analysis for Road Slope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657600"/>
            <a:ext cx="10572000" cy="2264229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 smtClean="0"/>
              <a:t>		</a:t>
            </a:r>
            <a:r>
              <a:rPr lang="en-US" sz="3200" dirty="0" smtClean="0"/>
              <a:t>Team Member :			Long Tang :  A20365477  </a:t>
            </a:r>
          </a:p>
          <a:p>
            <a:r>
              <a:rPr lang="en-US" sz="3200" dirty="0" smtClean="0"/>
              <a:t>			        				Jiao Qu :  A20386614</a:t>
            </a:r>
          </a:p>
          <a:p>
            <a:r>
              <a:rPr lang="en-US" sz="3200" dirty="0" smtClean="0"/>
              <a:t>                                                   			Ran </a:t>
            </a:r>
            <a:r>
              <a:rPr lang="en-US" sz="3200" dirty="0" err="1" smtClean="0"/>
              <a:t>Ao</a:t>
            </a:r>
            <a:r>
              <a:rPr lang="en-US" sz="3200" dirty="0" smtClean="0"/>
              <a:t> :  A20363029</a:t>
            </a:r>
          </a:p>
          <a:p>
            <a:r>
              <a:rPr lang="en-US" sz="3200" dirty="0" smtClean="0"/>
              <a:t>			        				</a:t>
            </a:r>
            <a:r>
              <a:rPr lang="en-US" sz="3200" dirty="0" err="1" smtClean="0"/>
              <a:t>Mengyuan</a:t>
            </a:r>
            <a:r>
              <a:rPr lang="en-US" sz="3200" dirty="0" smtClean="0"/>
              <a:t> Wen :  A20354337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5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 Vi 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altLang="zh-CN" dirty="0" smtClean="0">
              <a:ea typeface="SimSun" charset="-122"/>
            </a:endParaRPr>
          </a:p>
          <a:p>
            <a:pPr>
              <a:buFont typeface="Wingdings" charset="2"/>
              <a:buChar char="Ø"/>
            </a:pPr>
            <a:r>
              <a:rPr lang="en-US" altLang="zh-CN" dirty="0" smtClean="0">
                <a:ea typeface="SimSun" charset="-122"/>
              </a:rPr>
              <a:t>Extract </a:t>
            </a:r>
            <a:r>
              <a:rPr lang="en-US" altLang="zh-CN" dirty="0">
                <a:ea typeface="SimSun" charset="-122"/>
              </a:rPr>
              <a:t>latitude and longitude of each point of the matching pair </a:t>
            </a:r>
          </a:p>
          <a:p>
            <a:pPr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Convert each latitude and longitude from degree to meter</a:t>
            </a:r>
          </a:p>
          <a:p>
            <a:pPr>
              <a:buFont typeface="Wingdings" charset="2"/>
              <a:buChar char="Ø"/>
            </a:pPr>
            <a:r>
              <a:rPr lang="en-US" altLang="zh-CN" dirty="0" smtClean="0">
                <a:ea typeface="SimSun" charset="-122"/>
              </a:rPr>
              <a:t>Calculate </a:t>
            </a:r>
            <a:r>
              <a:rPr lang="en-US" altLang="zh-CN" dirty="0">
                <a:ea typeface="SimSun" charset="-122"/>
              </a:rPr>
              <a:t>the distance between each matching pair by using the distance equation</a:t>
            </a:r>
          </a:p>
          <a:p>
            <a:pPr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Calculate the altitude between each pair by subtracting the elevation of each point</a:t>
            </a:r>
          </a:p>
          <a:p>
            <a:pPr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Use the since function to calculate the angle of the slope</a:t>
            </a:r>
          </a:p>
          <a:p>
            <a:pPr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Evaluate the </a:t>
            </a:r>
            <a:r>
              <a:rPr lang="en-US" altLang="zh-CN" dirty="0" smtClean="0">
                <a:ea typeface="SimSun" charset="-122"/>
              </a:rPr>
              <a:t>slope</a:t>
            </a:r>
            <a:endParaRPr lang="en-US" altLang="zh-CN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 vi :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1:We use the first node of </a:t>
            </a:r>
            <a:r>
              <a:rPr lang="en-US" dirty="0" err="1" smtClean="0"/>
              <a:t>shapInfo</a:t>
            </a:r>
            <a:r>
              <a:rPr lang="en-US" dirty="0" smtClean="0"/>
              <a:t> to be the </a:t>
            </a:r>
            <a:r>
              <a:rPr lang="en-US" dirty="0" err="1" smtClean="0"/>
              <a:t>refNode,but</a:t>
            </a:r>
            <a:r>
              <a:rPr lang="en-US" dirty="0" smtClean="0"/>
              <a:t> it may cause some minor </a:t>
            </a:r>
            <a:r>
              <a:rPr lang="en-US" dirty="0" err="1" smtClean="0"/>
              <a:t>divation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2:There are so many data in the dataset, and it will cost too much time to calculate all of them. So we only use 1000 rows of data.</a:t>
            </a:r>
          </a:p>
          <a:p>
            <a:r>
              <a:rPr lang="en-US" dirty="0" smtClean="0"/>
              <a:t>3:There may be more than two nodes on the same link, so we probably get a different result when we get two different nodes.</a:t>
            </a:r>
          </a:p>
          <a:p>
            <a:r>
              <a:rPr lang="en-US" dirty="0" smtClean="0"/>
              <a:t>4:There are some redundant data which may cause the result not very accuracy and large.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5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 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Main Data</a:t>
            </a:r>
            <a:r>
              <a:rPr lang="en-US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Latitude, </a:t>
            </a:r>
            <a:r>
              <a:rPr lang="en-US" dirty="0"/>
              <a:t>longitude </a:t>
            </a:r>
            <a:r>
              <a:rPr lang="en-US" dirty="0" smtClean="0"/>
              <a:t>and altitude of </a:t>
            </a:r>
            <a:r>
              <a:rPr lang="en-US" dirty="0"/>
              <a:t>Probe Points.	</a:t>
            </a:r>
            <a:r>
              <a:rPr lang="en-US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Link Nodes and </a:t>
            </a:r>
            <a:r>
              <a:rPr lang="en-US" altLang="zh-CN" dirty="0">
                <a:ea typeface="宋体" pitchFamily="2" charset="-122"/>
              </a:rPr>
              <a:t>Shape </a:t>
            </a:r>
            <a:r>
              <a:rPr lang="en-US" altLang="zh-CN" dirty="0" smtClean="0">
                <a:ea typeface="宋体" pitchFamily="2" charset="-122"/>
              </a:rPr>
              <a:t>Points in </a:t>
            </a: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Shape Info </a:t>
            </a:r>
            <a:r>
              <a:rPr lang="en-US" altLang="zh-CN" dirty="0">
                <a:ea typeface="宋体" pitchFamily="2" charset="-122"/>
              </a:rPr>
              <a:t>from Link </a:t>
            </a:r>
            <a:r>
              <a:rPr lang="en-US" altLang="zh-CN" dirty="0" smtClean="0">
                <a:ea typeface="宋体" pitchFamily="2" charset="-122"/>
              </a:rPr>
              <a:t>Data.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S</a:t>
            </a:r>
            <a:r>
              <a:rPr lang="en-US" b="1" dirty="0" smtClean="0"/>
              <a:t>teps	</a:t>
            </a:r>
            <a:r>
              <a:rPr lang="en-US" dirty="0" smtClean="0"/>
              <a:t>								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Calculate the </a:t>
            </a:r>
            <a:r>
              <a:rPr lang="en-US" dirty="0" smtClean="0">
                <a:ea typeface="宋体" pitchFamily="2" charset="-122"/>
              </a:rPr>
              <a:t>shortest</a:t>
            </a:r>
            <a:r>
              <a:rPr lang="en-US" altLang="zh-CN" dirty="0" smtClean="0">
                <a:ea typeface="宋体" pitchFamily="2" charset="-122"/>
              </a:rPr>
              <a:t> distances from the </a:t>
            </a:r>
            <a:r>
              <a:rPr lang="en-US" altLang="zh-CN" dirty="0">
                <a:ea typeface="宋体" pitchFamily="2" charset="-122"/>
              </a:rPr>
              <a:t>Probe </a:t>
            </a:r>
            <a:r>
              <a:rPr lang="en-US" altLang="zh-CN" dirty="0" smtClean="0">
                <a:ea typeface="宋体" pitchFamily="2" charset="-122"/>
              </a:rPr>
              <a:t>Points to Reference nodes and match two datasets. 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Calculate the slope 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Results including evaluation comparing with the slopes in the link data file.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/>
              <a:t>Programming language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Python													</a:t>
            </a:r>
          </a:p>
        </p:txBody>
      </p:sp>
    </p:spTree>
    <p:extLst>
      <p:ext uri="{BB962C8B-B14F-4D97-AF65-F5344CB8AC3E}">
        <p14:creationId xmlns:p14="http://schemas.microsoft.com/office/powerpoint/2010/main" val="81340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 : 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Step 1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Deal with  the data which is lack of the parameter :  altitude.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Process the data which is lack of slope in </a:t>
            </a:r>
            <a:r>
              <a:rPr lang="en-US" dirty="0" err="1" smtClean="0"/>
              <a:t>shapeInfo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 : extract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Step 2 :</a:t>
            </a:r>
            <a:r>
              <a:rPr lang="en-US" dirty="0"/>
              <a:t> </a:t>
            </a:r>
            <a:r>
              <a:rPr lang="en-US" altLang="zh-CN" b="1" dirty="0" smtClean="0">
                <a:ea typeface="宋体" pitchFamily="2" charset="-122"/>
              </a:rPr>
              <a:t>Extract </a:t>
            </a:r>
            <a:r>
              <a:rPr lang="en-US" altLang="zh-CN" b="1" dirty="0">
                <a:ea typeface="宋体" pitchFamily="2" charset="-122"/>
              </a:rPr>
              <a:t>Data and Load into </a:t>
            </a:r>
            <a:r>
              <a:rPr lang="en-US" altLang="zh-CN" b="1" dirty="0" smtClean="0">
                <a:ea typeface="宋体" pitchFamily="2" charset="-122"/>
              </a:rPr>
              <a:t>Lists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Extract Latitude and Longitude from Probe Points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Spilt </a:t>
            </a:r>
            <a:r>
              <a:rPr lang="en-US" altLang="zh-CN" dirty="0" smtClean="0">
                <a:ea typeface="宋体" pitchFamily="2" charset="-122"/>
              </a:rPr>
              <a:t>Shape Info </a:t>
            </a:r>
            <a:r>
              <a:rPr lang="en-US" altLang="zh-CN" dirty="0">
                <a:ea typeface="宋体" pitchFamily="2" charset="-122"/>
              </a:rPr>
              <a:t>and extract the link nodes and shape points from Link </a:t>
            </a:r>
            <a:r>
              <a:rPr lang="en-US" altLang="zh-CN" dirty="0" smtClean="0">
                <a:ea typeface="宋体" pitchFamily="2" charset="-122"/>
              </a:rPr>
              <a:t>Data			#</a:t>
            </a:r>
            <a:r>
              <a:rPr lang="en-US" altLang="zh-CN" dirty="0">
                <a:ea typeface="宋体" pitchFamily="2" charset="-122"/>
              </a:rPr>
              <a:t>Why we use link nodes and shape </a:t>
            </a:r>
            <a:r>
              <a:rPr lang="en-US" altLang="zh-CN" dirty="0" smtClean="0">
                <a:ea typeface="宋体" pitchFamily="2" charset="-122"/>
              </a:rPr>
              <a:t>points					#</a:t>
            </a:r>
            <a:r>
              <a:rPr lang="en-US" altLang="zh-CN" dirty="0">
                <a:ea typeface="宋体" pitchFamily="2" charset="-122"/>
              </a:rPr>
              <a:t>Because Length is the measured distance from the shape point to the link node on the </a:t>
            </a:r>
            <a:r>
              <a:rPr lang="en-US" altLang="zh-CN" dirty="0" smtClean="0">
                <a:ea typeface="宋体" pitchFamily="2" charset="-122"/>
              </a:rPr>
              <a:t>	actual map</a:t>
            </a:r>
            <a:r>
              <a:rPr lang="en-US" altLang="zh-CN" dirty="0">
                <a:ea typeface="宋体" pitchFamily="2" charset="-122"/>
              </a:rPr>
              <a:t>, as well as the last and the first point in </a:t>
            </a:r>
            <a:r>
              <a:rPr lang="en-US" altLang="zh-CN" dirty="0" smtClean="0">
                <a:ea typeface="宋体" pitchFamily="2" charset="-122"/>
              </a:rPr>
              <a:t>Shape Info.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Load all the above data </a:t>
            </a:r>
            <a:r>
              <a:rPr lang="en-US" altLang="zh-CN" dirty="0" smtClean="0">
                <a:ea typeface="宋体" pitchFamily="2" charset="-122"/>
              </a:rPr>
              <a:t>into lists </a:t>
            </a:r>
            <a:r>
              <a:rPr lang="en-US" dirty="0" smtClean="0"/>
              <a:t>														</a:t>
            </a:r>
          </a:p>
        </p:txBody>
      </p:sp>
    </p:spTree>
    <p:extLst>
      <p:ext uri="{BB962C8B-B14F-4D97-AF65-F5344CB8AC3E}">
        <p14:creationId xmlns:p14="http://schemas.microsoft.com/office/powerpoint/2010/main" val="6075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: </a:t>
            </a:r>
            <a:r>
              <a:rPr lang="en-US" dirty="0" smtClean="0"/>
              <a:t>map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Step 3 : </a:t>
            </a:r>
            <a:r>
              <a:rPr lang="en-US" altLang="zh-CN" b="1" dirty="0">
                <a:ea typeface="宋体" pitchFamily="2" charset="-122"/>
              </a:rPr>
              <a:t>Calculate </a:t>
            </a:r>
            <a:r>
              <a:rPr lang="en-US" altLang="zh-CN" b="1" dirty="0" smtClean="0">
                <a:ea typeface="宋体" pitchFamily="2" charset="-122"/>
              </a:rPr>
              <a:t>the </a:t>
            </a:r>
            <a:r>
              <a:rPr lang="en-US" altLang="zh-CN" b="1" dirty="0">
                <a:ea typeface="宋体" pitchFamily="2" charset="-122"/>
              </a:rPr>
              <a:t>Distances and Find Out the Shortest 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Calculate the </a:t>
            </a:r>
            <a:r>
              <a:rPr lang="en-US" altLang="zh-CN" dirty="0" smtClean="0">
                <a:ea typeface="宋体" pitchFamily="2" charset="-122"/>
              </a:rPr>
              <a:t>distances </a:t>
            </a:r>
            <a:r>
              <a:rPr lang="en-US" altLang="zh-CN" dirty="0">
                <a:ea typeface="宋体" pitchFamily="2" charset="-122"/>
              </a:rPr>
              <a:t>from the probe points to </a:t>
            </a:r>
            <a:r>
              <a:rPr lang="en-US" altLang="zh-CN" dirty="0" smtClean="0">
                <a:ea typeface="宋体" pitchFamily="2" charset="-122"/>
              </a:rPr>
              <a:t>the reference nodes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Find out the shortest perpendicular distance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宋体" pitchFamily="2" charset="-122"/>
              </a:rPr>
              <a:t>Match map and obtain </a:t>
            </a:r>
            <a:r>
              <a:rPr lang="en-US" altLang="zh-CN" dirty="0" smtClean="0">
                <a:ea typeface="宋体" pitchFamily="2" charset="-122"/>
              </a:rPr>
              <a:t>outputs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iii 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Direction and </a:t>
            </a:r>
            <a:r>
              <a:rPr lang="en-US" b="1" dirty="0" err="1" smtClean="0"/>
              <a:t>distFromRef</a:t>
            </a:r>
            <a:r>
              <a:rPr lang="en-US" b="1" dirty="0" smtClean="0"/>
              <a:t> :</a:t>
            </a:r>
            <a:r>
              <a:rPr lang="en-US" b="1" dirty="0"/>
              <a:t>	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Direction is based on the data of </a:t>
            </a:r>
            <a:r>
              <a:rPr lang="en-US" dirty="0" err="1" smtClean="0"/>
              <a:t>distFromRef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 err="1" smtClean="0"/>
              <a:t>distFromRef</a:t>
            </a:r>
            <a:r>
              <a:rPr lang="en-US" dirty="0" smtClean="0"/>
              <a:t> is becoming larger, it means that the vehicle is towards ref node.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 err="1" smtClean="0"/>
              <a:t>distFromRef</a:t>
            </a:r>
            <a:r>
              <a:rPr lang="en-US" dirty="0" smtClean="0"/>
              <a:t> is becoming smaller, it indicates that the vehicle comes from ref node.</a:t>
            </a:r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DistFromLink</a:t>
            </a:r>
            <a:r>
              <a:rPr lang="en-US" dirty="0" smtClean="0"/>
              <a:t> 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distance between </a:t>
            </a:r>
            <a:r>
              <a:rPr lang="en-US" smtClean="0"/>
              <a:t>the probe points and link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5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Iv : calculate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Data										 </a:t>
            </a:r>
            <a:r>
              <a:rPr lang="en-US" dirty="0" smtClean="0"/>
              <a:t>   	</a:t>
            </a:r>
            <a:r>
              <a:rPr lang="en-US" altLang="zh-CN" dirty="0" smtClean="0">
                <a:ea typeface="SimSun" charset="-122"/>
              </a:rPr>
              <a:t>Latitude</a:t>
            </a:r>
            <a:r>
              <a:rPr lang="en-US" altLang="zh-CN" dirty="0">
                <a:ea typeface="SimSun" charset="-122"/>
              </a:rPr>
              <a:t>, longitude and altitude of the matched points </a:t>
            </a:r>
          </a:p>
          <a:p>
            <a:pPr>
              <a:buFont typeface="Wingdings" charset="2"/>
              <a:buChar char="Ø"/>
            </a:pPr>
            <a:r>
              <a:rPr lang="en-US" altLang="zh-CN" b="1" dirty="0" smtClean="0">
                <a:ea typeface="SimSun" charset="-122"/>
              </a:rPr>
              <a:t>Method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Step 1: Pair up the matched points with the same </a:t>
            </a:r>
            <a:r>
              <a:rPr lang="en-US" altLang="zh-CN" dirty="0" err="1">
                <a:ea typeface="SimSun" charset="-122"/>
              </a:rPr>
              <a:t>LinkPVID</a:t>
            </a:r>
            <a:endParaRPr lang="en-US" altLang="zh-CN" dirty="0">
              <a:ea typeface="SimSun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Step 2: Calculate the distance between each pair of </a:t>
            </a:r>
            <a:r>
              <a:rPr lang="en-US" altLang="zh-CN" dirty="0" smtClean="0">
                <a:ea typeface="SimSun" charset="-122"/>
              </a:rPr>
              <a:t>points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Step 3: Calculate the altitude between each pair of points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Step 4: Calculate the angle of the slope by using sine function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>
                <a:ea typeface="SimSun" charset="-122"/>
              </a:rPr>
              <a:t>Step 5: Evaluate the derived road slope with the surveyed road slope in the link data </a:t>
            </a:r>
            <a:r>
              <a:rPr lang="en-US" altLang="zh-CN" dirty="0" smtClean="0">
                <a:ea typeface="SimSun" charset="-122"/>
              </a:rPr>
              <a:t>file</a:t>
            </a:r>
            <a:endParaRPr lang="en-US" altLang="zh-CN" dirty="0">
              <a:ea typeface="SimSun" charset="-122"/>
            </a:endParaRPr>
          </a:p>
          <a:p>
            <a:pPr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5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iv : calculate the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Formula:										</a:t>
            </a:r>
          </a:p>
          <a:p>
            <a:endParaRPr lang="en-US" b="1" dirty="0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02559" y="3469507"/>
            <a:ext cx="5489157" cy="1839912"/>
            <a:chOff x="2209800" y="4210050"/>
            <a:chExt cx="5383213" cy="183991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209800" y="6049963"/>
              <a:ext cx="4038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76600" y="5135563"/>
              <a:ext cx="0" cy="914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29200" y="4525962"/>
              <a:ext cx="0" cy="15240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76600" y="5135563"/>
              <a:ext cx="1752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大括号 8"/>
            <p:cNvSpPr/>
            <p:nvPr/>
          </p:nvSpPr>
          <p:spPr>
            <a:xfrm>
              <a:off x="5105400" y="4525962"/>
              <a:ext cx="228600" cy="609600"/>
            </a:xfrm>
            <a:prstGeom prst="rightBrac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latin typeface="Georgia" charset="0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5307013" y="4692650"/>
              <a:ext cx="2286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CN" sz="1200">
                  <a:solidFill>
                    <a:schemeClr val="accent1"/>
                  </a:solidFill>
                  <a:ea typeface="SimSun" charset="-122"/>
                </a:rPr>
                <a:t>Difference of Altitudes</a:t>
              </a:r>
            </a:p>
          </p:txBody>
        </p:sp>
        <p:sp>
          <p:nvSpPr>
            <p:cNvPr id="11" name="右大括号 10"/>
            <p:cNvSpPr/>
            <p:nvPr/>
          </p:nvSpPr>
          <p:spPr>
            <a:xfrm rot="15019770">
              <a:off x="3989388" y="3713162"/>
              <a:ext cx="228600" cy="1857375"/>
            </a:xfrm>
            <a:prstGeom prst="rightBrac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chemeClr val="bg2"/>
                </a:solidFill>
                <a:latin typeface="Georgia" charset="0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 rot="-1127003">
              <a:off x="3683000" y="4232275"/>
              <a:ext cx="7762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CN" sz="1200">
                  <a:solidFill>
                    <a:schemeClr val="accent1"/>
                  </a:solidFill>
                  <a:ea typeface="SimSun" charset="-122"/>
                </a:rPr>
                <a:t>Distance</a:t>
              </a:r>
            </a:p>
          </p:txBody>
        </p:sp>
        <p:sp>
          <p:nvSpPr>
            <p:cNvPr id="13" name="TextBox 18"/>
            <p:cNvSpPr txBox="1">
              <a:spLocks noChangeArrowheads="1"/>
            </p:cNvSpPr>
            <p:nvPr/>
          </p:nvSpPr>
          <p:spPr bwMode="auto">
            <a:xfrm>
              <a:off x="3592513" y="4922838"/>
              <a:ext cx="5619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CN" sz="1200">
                  <a:solidFill>
                    <a:schemeClr val="accent1"/>
                  </a:solidFill>
                  <a:ea typeface="SimSun" charset="-122"/>
                </a:rPr>
                <a:t>sin</a:t>
              </a:r>
              <a:r>
                <a:rPr lang="el-GR" altLang="zh-CN" sz="1200">
                  <a:solidFill>
                    <a:schemeClr val="accent1"/>
                  </a:solidFill>
                  <a:ea typeface="SimSun" charset="-122"/>
                </a:rPr>
                <a:t>θ</a:t>
              </a:r>
              <a:endParaRPr lang="en-US" altLang="zh-CN" sz="1200">
                <a:solidFill>
                  <a:schemeClr val="accent1"/>
                </a:solidFill>
                <a:ea typeface="SimSun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54375" y="5111750"/>
              <a:ext cx="44450" cy="65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Georgia" charset="0"/>
              </a:endParaRPr>
            </a:p>
          </p:txBody>
        </p:sp>
        <p:sp>
          <p:nvSpPr>
            <p:cNvPr id="15" name="TextBox 21"/>
            <p:cNvSpPr txBox="1">
              <a:spLocks noChangeArrowheads="1"/>
            </p:cNvSpPr>
            <p:nvPr/>
          </p:nvSpPr>
          <p:spPr bwMode="auto">
            <a:xfrm>
              <a:off x="2568575" y="5060950"/>
              <a:ext cx="6858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CN" sz="1200">
                  <a:solidFill>
                    <a:schemeClr val="accent1"/>
                  </a:solidFill>
                  <a:ea typeface="SimSun" charset="-122"/>
                </a:rPr>
                <a:t>Point I</a:t>
              </a:r>
            </a:p>
          </p:txBody>
        </p: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5051425" y="4210050"/>
              <a:ext cx="6858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CN" sz="1200">
                  <a:solidFill>
                    <a:schemeClr val="accent1"/>
                  </a:solidFill>
                  <a:ea typeface="SimSun" charset="-122"/>
                </a:rPr>
                <a:t>Point II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13" y="2395606"/>
            <a:ext cx="7158182" cy="6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333997"/>
          </a:xfrm>
        </p:spPr>
        <p:txBody>
          <a:bodyPr/>
          <a:lstStyle/>
          <a:p>
            <a:r>
              <a:rPr lang="en-US" dirty="0" smtClean="0"/>
              <a:t>Section  V : evaluate the Derived slopes with surveyed road slopes in Link data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surveyed road slope of </a:t>
            </a:r>
            <a:r>
              <a:rPr lang="en-US" altLang="zh-CN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LinkPVID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51881672 is : 0.062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result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LinkPVID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51881672:</a:t>
            </a:r>
            <a:r>
              <a:rPr lang="is-IS" altLang="zh-CN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0.0653382430123778</a:t>
            </a:r>
            <a:endParaRPr lang="zh-CN" altLang="en-US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61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526</TotalTime>
  <Words>349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Georgia</vt:lpstr>
      <vt:lpstr>Gill Sans MT</vt:lpstr>
      <vt:lpstr>SimSun</vt:lpstr>
      <vt:lpstr>Wingdings</vt:lpstr>
      <vt:lpstr>宋体</vt:lpstr>
      <vt:lpstr>Arial</vt:lpstr>
      <vt:lpstr>Gallery</vt:lpstr>
      <vt:lpstr>Probe Data Analysis for Road Slope </vt:lpstr>
      <vt:lpstr>Section I : main idea</vt:lpstr>
      <vt:lpstr>Section ii : Clean data</vt:lpstr>
      <vt:lpstr>Section II : extract data</vt:lpstr>
      <vt:lpstr>Section II : map matching</vt:lpstr>
      <vt:lpstr>Section iii : output</vt:lpstr>
      <vt:lpstr>Section Iv : calculate slope</vt:lpstr>
      <vt:lpstr>Section iv : calculate the slope</vt:lpstr>
      <vt:lpstr>Section  V : evaluate the Derived slopes with surveyed road slopes in Link data </vt:lpstr>
      <vt:lpstr>Section  Vi : Process</vt:lpstr>
      <vt:lpstr>Section  vi :  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Data Analysis for Road Slope </dc:title>
  <dc:creator>MENGYUAN WEN</dc:creator>
  <cp:lastModifiedBy>MENGYUAN WEN</cp:lastModifiedBy>
  <cp:revision>33</cp:revision>
  <dcterms:created xsi:type="dcterms:W3CDTF">2017-03-04T21:06:23Z</dcterms:created>
  <dcterms:modified xsi:type="dcterms:W3CDTF">2017-03-17T04:12:45Z</dcterms:modified>
</cp:coreProperties>
</file>