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9" r:id="rId3"/>
    <p:sldId id="278" r:id="rId4"/>
    <p:sldId id="279" r:id="rId5"/>
    <p:sldId id="277"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6182" autoAdjust="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66B31-7A11-4CFC-A222-0B0F7B388086}" type="datetimeFigureOut">
              <a:rPr lang="zh-CN" altLang="en-US" smtClean="0"/>
              <a:t>2019/3/8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87099-2BF7-4B4E-BB4D-A269AE08121D}" type="slidenum">
              <a:rPr lang="zh-CN" altLang="en-US" smtClean="0"/>
              <a:t>‹#›</a:t>
            </a:fld>
            <a:endParaRPr lang="zh-CN" altLang="en-US"/>
          </a:p>
        </p:txBody>
      </p:sp>
    </p:spTree>
    <p:extLst>
      <p:ext uri="{BB962C8B-B14F-4D97-AF65-F5344CB8AC3E}">
        <p14:creationId xmlns:p14="http://schemas.microsoft.com/office/powerpoint/2010/main" val="2596151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92E852A-87DE-4937-BF06-98C61ACE5009}"/>
              </a:ext>
            </a:extLst>
          </p:cNvPr>
          <p:cNvSpPr>
            <a:spLocks noGrp="1" noChangeArrowheads="1"/>
          </p:cNvSpPr>
          <p:nvPr>
            <p:ph type="hdr" sz="quarter"/>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5" name="Rectangle 3">
            <a:extLst>
              <a:ext uri="{FF2B5EF4-FFF2-40B4-BE49-F238E27FC236}">
                <a16:creationId xmlns:a16="http://schemas.microsoft.com/office/drawing/2014/main" id="{B3A8FD38-FC98-444B-873E-8186AFDD1DD6}"/>
              </a:ext>
            </a:extLst>
          </p:cNvPr>
          <p:cNvSpPr>
            <a:spLocks noGrp="1" noChangeArrowheads="1"/>
          </p:cNvSpPr>
          <p:nvPr>
            <p:ph type="dt" sz="quarter" idx="1"/>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6" name="Rectangle 6">
            <a:extLst>
              <a:ext uri="{FF2B5EF4-FFF2-40B4-BE49-F238E27FC236}">
                <a16:creationId xmlns:a16="http://schemas.microsoft.com/office/drawing/2014/main" id="{85D34026-543F-46DF-88BD-5C10BDF9E7A4}"/>
              </a:ext>
            </a:extLst>
          </p:cNvPr>
          <p:cNvSpPr>
            <a:spLocks noGrp="1" noChangeArrowheads="1"/>
          </p:cNvSpPr>
          <p:nvPr>
            <p:ph type="ftr" sz="quarter" idx="4"/>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1200"/>
          </a:p>
        </p:txBody>
      </p:sp>
      <p:sp>
        <p:nvSpPr>
          <p:cNvPr id="7" name="Rectangle 7">
            <a:extLst>
              <a:ext uri="{FF2B5EF4-FFF2-40B4-BE49-F238E27FC236}">
                <a16:creationId xmlns:a16="http://schemas.microsoft.com/office/drawing/2014/main" id="{F058D2D1-D04C-4405-A121-F5378185D6FE}"/>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0AEE37B-6BEA-4DD7-BC8C-1C0837A4089C}" type="slidenum">
              <a:rPr lang="en-US" altLang="zh-CN" sz="1200"/>
              <a:pPr eaLnBrk="1" hangingPunct="1"/>
              <a:t>1</a:t>
            </a:fld>
            <a:endParaRPr lang="en-US" altLang="zh-CN" sz="1200"/>
          </a:p>
        </p:txBody>
      </p:sp>
      <p:sp>
        <p:nvSpPr>
          <p:cNvPr id="66562" name="Rectangle 2">
            <a:extLst>
              <a:ext uri="{FF2B5EF4-FFF2-40B4-BE49-F238E27FC236}">
                <a16:creationId xmlns:a16="http://schemas.microsoft.com/office/drawing/2014/main" id="{450581E9-608E-47B0-8AD8-AE2D15D4A01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563" name="Rectangle 3">
            <a:extLst>
              <a:ext uri="{FF2B5EF4-FFF2-40B4-BE49-F238E27FC236}">
                <a16:creationId xmlns:a16="http://schemas.microsoft.com/office/drawing/2014/main" id="{910BD270-E368-4C26-8856-0A3E0D43A7D4}"/>
              </a:ext>
            </a:extLst>
          </p:cNvPr>
          <p:cNvSpPr>
            <a:spLocks noGrp="1" noChangeArrowheads="1"/>
          </p:cNvSpPr>
          <p:nvPr>
            <p:ph type="body" idx="1"/>
          </p:nvPr>
        </p:nvSpPr>
        <p:spPr>
          <a:xfrm>
            <a:off x="914400" y="4343400"/>
            <a:ext cx="1195388" cy="274638"/>
          </a:xfrm>
        </p:spPr>
        <p:txBody>
          <a:bodyPr/>
          <a:lstStyle/>
          <a:p>
            <a:pPr eaLnBrk="1" hangingPunct="1">
              <a:defRPr/>
            </a:pPr>
            <a:endParaRPr lang="en-US">
              <a:ea typeface="ＭＳ Ｐゴシック" charset="0"/>
            </a:endParaRPr>
          </a:p>
        </p:txBody>
      </p:sp>
    </p:spTree>
    <p:extLst>
      <p:ext uri="{BB962C8B-B14F-4D97-AF65-F5344CB8AC3E}">
        <p14:creationId xmlns:p14="http://schemas.microsoft.com/office/powerpoint/2010/main" val="69779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5BD95-7D58-4204-96CF-98B300DE59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263646-5761-4254-AA2C-0A8A3FD1F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D4FD9D-6038-4EF7-9B27-F10523B38447}"/>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5" name="页脚占位符 4">
            <a:extLst>
              <a:ext uri="{FF2B5EF4-FFF2-40B4-BE49-F238E27FC236}">
                <a16:creationId xmlns:a16="http://schemas.microsoft.com/office/drawing/2014/main" id="{368E3FBB-0FB8-413F-8E09-0500AF9192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EB6475-F83A-4573-B902-C4104EF59F99}"/>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170281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5C055-2CDE-4DCC-9844-CD5A4DAADC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67BC54-D4DD-48E3-A0A8-707573C5B1B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E629EE-7BE4-44CE-844E-C7F086DEEAAA}"/>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5" name="页脚占位符 4">
            <a:extLst>
              <a:ext uri="{FF2B5EF4-FFF2-40B4-BE49-F238E27FC236}">
                <a16:creationId xmlns:a16="http://schemas.microsoft.com/office/drawing/2014/main" id="{F460D7CF-1771-453A-987B-35594ABFF8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90705C-A2EE-49C0-B9E2-DAEE727E7991}"/>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441501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75053A-4FFB-4C1D-9149-9C588F91753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F7D7A39-F92C-4237-B5B8-F2EBD3B1625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74A543-C93D-4948-B2F1-B2DDE9875329}"/>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5" name="页脚占位符 4">
            <a:extLst>
              <a:ext uri="{FF2B5EF4-FFF2-40B4-BE49-F238E27FC236}">
                <a16:creationId xmlns:a16="http://schemas.microsoft.com/office/drawing/2014/main" id="{A54F9740-D157-480F-BA21-92F655073B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151BA2-01D1-42C3-A0F2-2025433CA0EC}"/>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581109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BA3F12E-7BFE-4854-A0B0-86609CC76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3170"/>
          <a:stretch>
            <a:fillRect/>
          </a:stretch>
        </p:blipFill>
        <p:spPr bwMode="auto">
          <a:xfrm>
            <a:off x="5791201" y="228600"/>
            <a:ext cx="56515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3" name="Picture 3" descr="bottomlogo">
            <a:extLst>
              <a:ext uri="{FF2B5EF4-FFF2-40B4-BE49-F238E27FC236}">
                <a16:creationId xmlns:a16="http://schemas.microsoft.com/office/drawing/2014/main" id="{7AB87CA5-7E77-4FB2-AB72-58D2F077B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400" y="6599238"/>
            <a:ext cx="54356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4">
            <a:extLst>
              <a:ext uri="{FF2B5EF4-FFF2-40B4-BE49-F238E27FC236}">
                <a16:creationId xmlns:a16="http://schemas.microsoft.com/office/drawing/2014/main" id="{8AD224C9-405F-45A4-B11A-71EED66F46D2}"/>
              </a:ext>
            </a:extLst>
          </p:cNvPr>
          <p:cNvSpPr>
            <a:spLocks noChangeShapeType="1"/>
          </p:cNvSpPr>
          <p:nvPr/>
        </p:nvSpPr>
        <p:spPr bwMode="auto">
          <a:xfrm>
            <a:off x="0" y="1295400"/>
            <a:ext cx="12192000"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Arial" charset="0"/>
              <a:ea typeface="ＭＳ Ｐゴシック" charset="0"/>
              <a:cs typeface="Times New Roman" charset="0"/>
            </a:endParaRPr>
          </a:p>
        </p:txBody>
      </p:sp>
    </p:spTree>
    <p:extLst>
      <p:ext uri="{BB962C8B-B14F-4D97-AF65-F5344CB8AC3E}">
        <p14:creationId xmlns:p14="http://schemas.microsoft.com/office/powerpoint/2010/main" val="396956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56B78-9C59-473B-8227-197BF04C0A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3D64D5-CE34-4D5B-800E-C3AADECB603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8DA8FD1-2A82-4236-96BD-6E49DAB778A5}"/>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5" name="页脚占位符 4">
            <a:extLst>
              <a:ext uri="{FF2B5EF4-FFF2-40B4-BE49-F238E27FC236}">
                <a16:creationId xmlns:a16="http://schemas.microsoft.com/office/drawing/2014/main" id="{87AD26D5-4183-48B0-95C6-DFD8C3B0A4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F4F6AB-ECC3-4570-A255-AC05D94F239F}"/>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80678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AB4FF-8D1C-41E4-A438-D1699123DD4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2A26BE5-C88B-4C4E-91B4-78B07B9878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EB32B8A-E1F8-486C-824D-2493FA533B0C}"/>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5" name="页脚占位符 4">
            <a:extLst>
              <a:ext uri="{FF2B5EF4-FFF2-40B4-BE49-F238E27FC236}">
                <a16:creationId xmlns:a16="http://schemas.microsoft.com/office/drawing/2014/main" id="{D8283070-4ACA-4742-9164-BA35C76530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66480-86A5-490B-9E88-806EC7F74CDA}"/>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208506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EC86BD-C379-4549-AE5F-40A9C53449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69C1AE-3AB1-4C91-8863-BEF2C4B6A99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DF9B1CB-FA0C-4F08-A8F6-2F3DE30B7B2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C197C08-BF90-4310-928D-CF0DEA98DC7F}"/>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6" name="页脚占位符 5">
            <a:extLst>
              <a:ext uri="{FF2B5EF4-FFF2-40B4-BE49-F238E27FC236}">
                <a16:creationId xmlns:a16="http://schemas.microsoft.com/office/drawing/2014/main" id="{FC9B8D20-F745-40D5-891C-73B5842966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931044-4189-4EAE-A91F-A52BE9779BA0}"/>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359292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19420-E37B-45E8-8655-3EB1C1E19F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F6321A3-2557-40DF-92FE-3F1B7E0AD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A8A70DB-9619-4EA2-849D-71F353B1971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4001321-4164-4450-A107-53BA4A85C5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B34B2D3-6BE0-439F-90CA-476E23787C6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B1B1AD1-50F7-47ED-A586-7F5BF87DD582}"/>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8" name="页脚占位符 7">
            <a:extLst>
              <a:ext uri="{FF2B5EF4-FFF2-40B4-BE49-F238E27FC236}">
                <a16:creationId xmlns:a16="http://schemas.microsoft.com/office/drawing/2014/main" id="{D4E08A3E-516F-4CE9-9D4F-A8721C45DA0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1FF94C5-FFE6-42FB-BA99-0866344D1324}"/>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66968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7BF8C-511D-4CD3-A44E-6527B04697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CA14BD-1736-40AC-BD7A-36E34DAD4C89}"/>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4" name="页脚占位符 3">
            <a:extLst>
              <a:ext uri="{FF2B5EF4-FFF2-40B4-BE49-F238E27FC236}">
                <a16:creationId xmlns:a16="http://schemas.microsoft.com/office/drawing/2014/main" id="{5CC0CD10-9174-47D5-812A-6569718037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EC7A1CF-3818-4F32-AEA0-3A5259CDB796}"/>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345962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CAB408-618A-49F2-8B1A-AE2633758799}"/>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3" name="页脚占位符 2">
            <a:extLst>
              <a:ext uri="{FF2B5EF4-FFF2-40B4-BE49-F238E27FC236}">
                <a16:creationId xmlns:a16="http://schemas.microsoft.com/office/drawing/2014/main" id="{BBB02F42-8E7C-4FA8-A02E-1242BBC2F6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4F8D18-DD7C-4479-8416-2DE942FE7B0B}"/>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2385101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76C50-3659-4F5B-99CD-CE919689E8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F7E66F-E3DE-43CC-A0C4-042B1641A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FEBDE19-1D52-4B47-A293-8C7EC7761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ED5375D-A6F7-4DFF-98A6-2147E9387709}"/>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6" name="页脚占位符 5">
            <a:extLst>
              <a:ext uri="{FF2B5EF4-FFF2-40B4-BE49-F238E27FC236}">
                <a16:creationId xmlns:a16="http://schemas.microsoft.com/office/drawing/2014/main" id="{D7C014C0-4A1F-4FD9-A617-E1E04A97C3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1C3D01-4330-44D4-A741-7FD3F01FE202}"/>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22674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7C56A-A9FB-4A08-A242-2F18BF4DB8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6F7193B-0238-4327-97D2-6D6D4D92F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E1C288-443E-4AD5-8842-CB0A28C91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B3A0DC-CAD5-4129-A013-0FD6F1A2B987}"/>
              </a:ext>
            </a:extLst>
          </p:cNvPr>
          <p:cNvSpPr>
            <a:spLocks noGrp="1"/>
          </p:cNvSpPr>
          <p:nvPr>
            <p:ph type="dt" sz="half" idx="10"/>
          </p:nvPr>
        </p:nvSpPr>
        <p:spPr/>
        <p:txBody>
          <a:bodyPr/>
          <a:lstStyle/>
          <a:p>
            <a:fld id="{5C0BB86F-867E-4EBC-A2C1-CFBF8AB5D390}" type="datetimeFigureOut">
              <a:rPr lang="zh-CN" altLang="en-US" smtClean="0"/>
              <a:t>2019/3/8</a:t>
            </a:fld>
            <a:endParaRPr lang="zh-CN" altLang="en-US"/>
          </a:p>
        </p:txBody>
      </p:sp>
      <p:sp>
        <p:nvSpPr>
          <p:cNvPr id="6" name="页脚占位符 5">
            <a:extLst>
              <a:ext uri="{FF2B5EF4-FFF2-40B4-BE49-F238E27FC236}">
                <a16:creationId xmlns:a16="http://schemas.microsoft.com/office/drawing/2014/main" id="{CD3A07EA-2A8B-4B13-8749-F12C04770B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BAA125-9D56-4392-B73A-546D64125874}"/>
              </a:ext>
            </a:extLst>
          </p:cNvPr>
          <p:cNvSpPr>
            <a:spLocks noGrp="1"/>
          </p:cNvSpPr>
          <p:nvPr>
            <p:ph type="sldNum" sz="quarter" idx="12"/>
          </p:nvPr>
        </p:nvSpPr>
        <p:spPr/>
        <p:txBody>
          <a:body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583865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9E9178-A473-4459-81B2-9E70ABE5F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A87F3B2-EB76-47FF-A92C-B101A11BE6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3132DA-1877-4AC8-BED7-5B0F642FDB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BB86F-867E-4EBC-A2C1-CFBF8AB5D390}" type="datetimeFigureOut">
              <a:rPr lang="zh-CN" altLang="en-US" smtClean="0"/>
              <a:t>2019/3/8</a:t>
            </a:fld>
            <a:endParaRPr lang="zh-CN" altLang="en-US"/>
          </a:p>
        </p:txBody>
      </p:sp>
      <p:sp>
        <p:nvSpPr>
          <p:cNvPr id="5" name="页脚占位符 4">
            <a:extLst>
              <a:ext uri="{FF2B5EF4-FFF2-40B4-BE49-F238E27FC236}">
                <a16:creationId xmlns:a16="http://schemas.microsoft.com/office/drawing/2014/main" id="{6BD6FFCE-0C04-4DA8-8F6A-E66F1C7ED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4D9377-1487-4473-9FC5-F4509E6D1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5F874-90CD-4C6B-B8B9-44AF10A23C02}" type="slidenum">
              <a:rPr lang="zh-CN" altLang="en-US" smtClean="0"/>
              <a:t>‹#›</a:t>
            </a:fld>
            <a:endParaRPr lang="zh-CN" altLang="en-US"/>
          </a:p>
        </p:txBody>
      </p:sp>
    </p:spTree>
    <p:extLst>
      <p:ext uri="{BB962C8B-B14F-4D97-AF65-F5344CB8AC3E}">
        <p14:creationId xmlns:p14="http://schemas.microsoft.com/office/powerpoint/2010/main" val="193420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A52CFD94-1CC0-4CAF-80EE-DF45250A12C1}"/>
              </a:ext>
            </a:extLst>
          </p:cNvPr>
          <p:cNvSpPr>
            <a:spLocks noGrp="1" noChangeArrowheads="1"/>
          </p:cNvSpPr>
          <p:nvPr>
            <p:ph type="ctrTitle" idx="4294967295"/>
          </p:nvPr>
        </p:nvSpPr>
        <p:spPr bwMode="auto">
          <a:xfrm>
            <a:off x="2209800" y="1426356"/>
            <a:ext cx="7772400" cy="93772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lgn="ctr" eaLnBrk="1" hangingPunct="1"/>
            <a:r>
              <a:rPr lang="en-US" altLang="zh-CN" dirty="0"/>
              <a:t>CS513 Homework 2 Presentation</a:t>
            </a:r>
          </a:p>
        </p:txBody>
      </p:sp>
      <p:sp>
        <p:nvSpPr>
          <p:cNvPr id="5122" name="Rectangle 3">
            <a:extLst>
              <a:ext uri="{FF2B5EF4-FFF2-40B4-BE49-F238E27FC236}">
                <a16:creationId xmlns:a16="http://schemas.microsoft.com/office/drawing/2014/main" id="{37BBE25C-8773-4212-A36C-C90506ED537A}"/>
              </a:ext>
            </a:extLst>
          </p:cNvPr>
          <p:cNvSpPr>
            <a:spLocks noGrp="1" noChangeArrowheads="1"/>
          </p:cNvSpPr>
          <p:nvPr>
            <p:ph type="subTitle" idx="4294967295"/>
          </p:nvPr>
        </p:nvSpPr>
        <p:spPr bwMode="auto">
          <a:xfrm>
            <a:off x="2895600" y="3886200"/>
            <a:ext cx="6400800" cy="17526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indent="0" algn="ctr">
              <a:buNone/>
            </a:pPr>
            <a:r>
              <a:rPr lang="en-US" altLang="zh-CN" dirty="0" err="1"/>
              <a:t>Mengzhao</a:t>
            </a:r>
            <a:r>
              <a:rPr lang="en-US" altLang="zh-CN" dirty="0"/>
              <a:t> Cai                       A20405372</a:t>
            </a:r>
          </a:p>
          <a:p>
            <a:pPr marL="0" indent="0" algn="ctr">
              <a:buNone/>
            </a:pPr>
            <a:r>
              <a:rPr lang="en-US" altLang="zh-CN" dirty="0" err="1"/>
              <a:t>Jingcheng</a:t>
            </a:r>
            <a:r>
              <a:rPr lang="en-US" altLang="zh-CN" dirty="0"/>
              <a:t> Deng                    A20411512</a:t>
            </a:r>
          </a:p>
          <a:p>
            <a:pPr marL="0" indent="0" algn="ctr">
              <a:buNone/>
            </a:pPr>
            <a:r>
              <a:rPr lang="en-US" altLang="zh-CN" dirty="0" err="1"/>
              <a:t>Tianran</a:t>
            </a:r>
            <a:r>
              <a:rPr lang="en-US" altLang="zh-CN" dirty="0"/>
              <a:t> Chen                         A20396751                    </a:t>
            </a:r>
          </a:p>
        </p:txBody>
      </p:sp>
      <p:sp>
        <p:nvSpPr>
          <p:cNvPr id="2" name="文本框 1">
            <a:extLst>
              <a:ext uri="{FF2B5EF4-FFF2-40B4-BE49-F238E27FC236}">
                <a16:creationId xmlns:a16="http://schemas.microsoft.com/office/drawing/2014/main" id="{2FECC4E1-E79A-457F-B081-04476F2FCB3C}"/>
              </a:ext>
            </a:extLst>
          </p:cNvPr>
          <p:cNvSpPr txBox="1"/>
          <p:nvPr/>
        </p:nvSpPr>
        <p:spPr>
          <a:xfrm>
            <a:off x="1981200" y="2527437"/>
            <a:ext cx="8229600" cy="707886"/>
          </a:xfrm>
          <a:prstGeom prst="rect">
            <a:avLst/>
          </a:prstGeom>
          <a:noFill/>
        </p:spPr>
        <p:txBody>
          <a:bodyPr wrap="square" rtlCol="0">
            <a:spAutoFit/>
          </a:bodyPr>
          <a:lstStyle/>
          <a:p>
            <a:pPr algn="ctr"/>
            <a:r>
              <a:rPr lang="en-US" altLang="zh-CN" sz="4000" dirty="0">
                <a:latin typeface="+mj-lt"/>
                <a:ea typeface="+mj-ea"/>
                <a:cs typeface="+mj-cs"/>
              </a:rPr>
              <a:t>Probe Data Analysis for Road Slope</a:t>
            </a:r>
          </a:p>
        </p:txBody>
      </p:sp>
    </p:spTree>
    <p:extLst>
      <p:ext uri="{BB962C8B-B14F-4D97-AF65-F5344CB8AC3E}">
        <p14:creationId xmlns:p14="http://schemas.microsoft.com/office/powerpoint/2010/main" val="276997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03EFE72-B41E-4CE5-9A30-217B01FD0F54}"/>
              </a:ext>
            </a:extLst>
          </p:cNvPr>
          <p:cNvSpPr txBox="1"/>
          <p:nvPr/>
        </p:nvSpPr>
        <p:spPr>
          <a:xfrm>
            <a:off x="490194" y="301658"/>
            <a:ext cx="5137608" cy="646331"/>
          </a:xfrm>
          <a:prstGeom prst="rect">
            <a:avLst/>
          </a:prstGeom>
          <a:noFill/>
        </p:spPr>
        <p:txBody>
          <a:bodyPr wrap="square" rtlCol="0">
            <a:spAutoFit/>
          </a:bodyPr>
          <a:lstStyle/>
          <a:p>
            <a:r>
              <a:rPr lang="en-US" altLang="zh-CN" sz="3600" dirty="0"/>
              <a:t>1. Introduction</a:t>
            </a:r>
            <a:endParaRPr lang="zh-CN" altLang="en-US" sz="3600" dirty="0"/>
          </a:p>
        </p:txBody>
      </p:sp>
      <p:sp>
        <p:nvSpPr>
          <p:cNvPr id="6" name="文本框 5">
            <a:extLst>
              <a:ext uri="{FF2B5EF4-FFF2-40B4-BE49-F238E27FC236}">
                <a16:creationId xmlns:a16="http://schemas.microsoft.com/office/drawing/2014/main" id="{AEFDD120-723C-4785-A60C-EC995E1AF302}"/>
              </a:ext>
            </a:extLst>
          </p:cNvPr>
          <p:cNvSpPr txBox="1"/>
          <p:nvPr/>
        </p:nvSpPr>
        <p:spPr>
          <a:xfrm>
            <a:off x="779282" y="2122019"/>
            <a:ext cx="10633435" cy="3539430"/>
          </a:xfrm>
          <a:prstGeom prst="rect">
            <a:avLst/>
          </a:prstGeom>
          <a:noFill/>
        </p:spPr>
        <p:txBody>
          <a:bodyPr wrap="square" rtlCol="0">
            <a:spAutoFit/>
          </a:bodyPr>
          <a:lstStyle/>
          <a:p>
            <a:pPr algn="just"/>
            <a:r>
              <a:rPr lang="en-US" altLang="zh-CN" sz="3200" dirty="0"/>
              <a:t>	We are given two .csv files, with one of them contains probe points that collected by devices and another contains data of road links. </a:t>
            </a:r>
          </a:p>
          <a:p>
            <a:pPr algn="just"/>
            <a:endParaRPr lang="en-US" altLang="zh-CN" sz="3200" dirty="0"/>
          </a:p>
          <a:p>
            <a:pPr algn="just"/>
            <a:r>
              <a:rPr lang="en-US" altLang="zh-CN" sz="3200" dirty="0"/>
              <a:t>	Our goal is to match those probe points to road links, derive road slope for each link, and evaluate the derived road slope with the surveyed road slope in the link data.</a:t>
            </a:r>
          </a:p>
        </p:txBody>
      </p:sp>
    </p:spTree>
    <p:extLst>
      <p:ext uri="{BB962C8B-B14F-4D97-AF65-F5344CB8AC3E}">
        <p14:creationId xmlns:p14="http://schemas.microsoft.com/office/powerpoint/2010/main" val="326156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8FA732-3F34-409F-BFD5-C62C6F9FD98A}"/>
              </a:ext>
            </a:extLst>
          </p:cNvPr>
          <p:cNvSpPr txBox="1"/>
          <p:nvPr/>
        </p:nvSpPr>
        <p:spPr>
          <a:xfrm>
            <a:off x="490194" y="301658"/>
            <a:ext cx="5137608" cy="646331"/>
          </a:xfrm>
          <a:prstGeom prst="rect">
            <a:avLst/>
          </a:prstGeom>
          <a:noFill/>
        </p:spPr>
        <p:txBody>
          <a:bodyPr wrap="square" rtlCol="0">
            <a:spAutoFit/>
          </a:bodyPr>
          <a:lstStyle/>
          <a:p>
            <a:r>
              <a:rPr lang="en-US" altLang="zh-CN" sz="3600" dirty="0"/>
              <a:t>2. Implement Details</a:t>
            </a:r>
            <a:endParaRPr lang="zh-CN" altLang="en-US" sz="3600" dirty="0"/>
          </a:p>
        </p:txBody>
      </p:sp>
      <p:sp>
        <p:nvSpPr>
          <p:cNvPr id="3" name="文本框 2">
            <a:extLst>
              <a:ext uri="{FF2B5EF4-FFF2-40B4-BE49-F238E27FC236}">
                <a16:creationId xmlns:a16="http://schemas.microsoft.com/office/drawing/2014/main" id="{A963A19E-E5A6-4784-805F-5E2D1CB7D4A0}"/>
              </a:ext>
            </a:extLst>
          </p:cNvPr>
          <p:cNvSpPr txBox="1"/>
          <p:nvPr/>
        </p:nvSpPr>
        <p:spPr>
          <a:xfrm>
            <a:off x="779282" y="1735155"/>
            <a:ext cx="10633435" cy="4031873"/>
          </a:xfrm>
          <a:prstGeom prst="rect">
            <a:avLst/>
          </a:prstGeom>
          <a:noFill/>
        </p:spPr>
        <p:txBody>
          <a:bodyPr wrap="square" rtlCol="0">
            <a:spAutoFit/>
          </a:bodyPr>
          <a:lstStyle/>
          <a:p>
            <a:pPr algn="just"/>
            <a:r>
              <a:rPr lang="en-US" altLang="zh-CN" sz="3200" dirty="0"/>
              <a:t>	First, we </a:t>
            </a:r>
            <a:r>
              <a:rPr lang="en-US" altLang="zh-CN" sz="3200" dirty="0" err="1"/>
              <a:t>dealed</a:t>
            </a:r>
            <a:r>
              <a:rPr lang="en-US" altLang="zh-CN" sz="3200" dirty="0"/>
              <a:t> with data reading and preprocessing.</a:t>
            </a:r>
          </a:p>
          <a:p>
            <a:pPr algn="just"/>
            <a:r>
              <a:rPr lang="en-US" altLang="zh-CN" sz="3200" dirty="0"/>
              <a:t>	As both input are stored by .csv files, we first read it out, then extract the useful data and store them with proper data structure for further using. </a:t>
            </a:r>
          </a:p>
          <a:p>
            <a:pPr algn="just"/>
            <a:r>
              <a:rPr lang="en-US" altLang="zh-CN" sz="3200" dirty="0"/>
              <a:t>	For </a:t>
            </a:r>
            <a:r>
              <a:rPr lang="en-US" altLang="zh-CN" sz="3200" dirty="0" err="1"/>
              <a:t>linkData</a:t>
            </a:r>
            <a:r>
              <a:rPr lang="en-US" altLang="zh-CN" sz="3200" dirty="0"/>
              <a:t>, we extracted latitude and longitude for both reference node and non reference node of each link. For </a:t>
            </a:r>
            <a:r>
              <a:rPr lang="en-US" altLang="zh-CN" sz="3200" dirty="0" err="1"/>
              <a:t>probeData</a:t>
            </a:r>
            <a:r>
              <a:rPr lang="en-US" altLang="zh-CN" sz="3200" dirty="0"/>
              <a:t>, we extracted latitude and longitude of each</a:t>
            </a:r>
          </a:p>
          <a:p>
            <a:pPr algn="just"/>
            <a:r>
              <a:rPr lang="en-US" altLang="zh-CN" sz="3200" dirty="0"/>
              <a:t>probe point at first.</a:t>
            </a:r>
          </a:p>
        </p:txBody>
      </p:sp>
    </p:spTree>
    <p:extLst>
      <p:ext uri="{BB962C8B-B14F-4D97-AF65-F5344CB8AC3E}">
        <p14:creationId xmlns:p14="http://schemas.microsoft.com/office/powerpoint/2010/main" val="2487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22DBA6-4BF4-4F02-B794-AD3EC034F27C}"/>
              </a:ext>
            </a:extLst>
          </p:cNvPr>
          <p:cNvSpPr txBox="1"/>
          <p:nvPr/>
        </p:nvSpPr>
        <p:spPr>
          <a:xfrm>
            <a:off x="490194" y="301658"/>
            <a:ext cx="5137608" cy="646331"/>
          </a:xfrm>
          <a:prstGeom prst="rect">
            <a:avLst/>
          </a:prstGeom>
          <a:noFill/>
        </p:spPr>
        <p:txBody>
          <a:bodyPr wrap="square" rtlCol="0">
            <a:spAutoFit/>
          </a:bodyPr>
          <a:lstStyle/>
          <a:p>
            <a:r>
              <a:rPr lang="en-US" altLang="zh-CN" sz="3600" dirty="0"/>
              <a:t>2. Implement Details</a:t>
            </a:r>
            <a:endParaRPr lang="zh-CN" altLang="en-US" sz="3600" dirty="0"/>
          </a:p>
        </p:txBody>
      </p:sp>
      <p:sp>
        <p:nvSpPr>
          <p:cNvPr id="3" name="文本框 2">
            <a:extLst>
              <a:ext uri="{FF2B5EF4-FFF2-40B4-BE49-F238E27FC236}">
                <a16:creationId xmlns:a16="http://schemas.microsoft.com/office/drawing/2014/main" id="{46F6BF4B-3180-4B43-A428-5AD88028959F}"/>
              </a:ext>
            </a:extLst>
          </p:cNvPr>
          <p:cNvSpPr txBox="1"/>
          <p:nvPr/>
        </p:nvSpPr>
        <p:spPr>
          <a:xfrm>
            <a:off x="779282" y="1735155"/>
            <a:ext cx="10633435" cy="4524315"/>
          </a:xfrm>
          <a:prstGeom prst="rect">
            <a:avLst/>
          </a:prstGeom>
          <a:noFill/>
        </p:spPr>
        <p:txBody>
          <a:bodyPr wrap="square" rtlCol="0">
            <a:spAutoFit/>
          </a:bodyPr>
          <a:lstStyle/>
          <a:p>
            <a:pPr algn="just"/>
            <a:r>
              <a:rPr lang="en-US" altLang="zh-CN" sz="3200" dirty="0"/>
              <a:t>	Second, we used those data that was extracted to calculate and match probe point to links. For each probe point, we simply projected it to all links, and calculated the distance between probe point and links, then matched the point with the closest link. </a:t>
            </a:r>
          </a:p>
          <a:p>
            <a:pPr algn="just"/>
            <a:r>
              <a:rPr lang="en-US" altLang="zh-CN" sz="3200" dirty="0"/>
              <a:t>	We noticed that since our Earth is a sphere, we shouldn’t ignore the radian of it when calculating the distance, so we roughly regard it as a ball with a radius of 6373, and calculate the distance with Euclidean approach.</a:t>
            </a:r>
          </a:p>
        </p:txBody>
      </p:sp>
    </p:spTree>
    <p:extLst>
      <p:ext uri="{BB962C8B-B14F-4D97-AF65-F5344CB8AC3E}">
        <p14:creationId xmlns:p14="http://schemas.microsoft.com/office/powerpoint/2010/main" val="267778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9FC408-16F9-4B1D-A818-0C05ED554ECC}"/>
              </a:ext>
            </a:extLst>
          </p:cNvPr>
          <p:cNvSpPr txBox="1"/>
          <p:nvPr/>
        </p:nvSpPr>
        <p:spPr>
          <a:xfrm>
            <a:off x="1981200" y="2439513"/>
            <a:ext cx="8229600" cy="1107996"/>
          </a:xfrm>
          <a:prstGeom prst="rect">
            <a:avLst/>
          </a:prstGeom>
          <a:noFill/>
        </p:spPr>
        <p:txBody>
          <a:bodyPr wrap="square" rtlCol="0">
            <a:spAutoFit/>
          </a:bodyPr>
          <a:lstStyle/>
          <a:p>
            <a:pPr algn="ctr"/>
            <a:r>
              <a:rPr lang="en-US" altLang="zh-CN" sz="6600" dirty="0">
                <a:latin typeface="+mj-lt"/>
                <a:ea typeface="+mj-ea"/>
                <a:cs typeface="+mj-cs"/>
              </a:rPr>
              <a:t>That’s all, thank you!</a:t>
            </a:r>
          </a:p>
        </p:txBody>
      </p:sp>
    </p:spTree>
    <p:extLst>
      <p:ext uri="{BB962C8B-B14F-4D97-AF65-F5344CB8AC3E}">
        <p14:creationId xmlns:p14="http://schemas.microsoft.com/office/powerpoint/2010/main" val="23831021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37</Words>
  <Application>Microsoft Office PowerPoint</Application>
  <PresentationFormat>宽屏</PresentationFormat>
  <Paragraphs>19</Paragraphs>
  <Slides>5</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CS513 Homework 2 Presentation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CS513 Homework 1 Presentation</dc:title>
  <dc:creator>孟钊 蔡</dc:creator>
  <cp:lastModifiedBy>孟钊 蔡</cp:lastModifiedBy>
  <cp:revision>25</cp:revision>
  <dcterms:created xsi:type="dcterms:W3CDTF">2019-02-15T22:19:38Z</dcterms:created>
  <dcterms:modified xsi:type="dcterms:W3CDTF">2019-03-09T05:27:31Z</dcterms:modified>
</cp:coreProperties>
</file>