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78" r:id="rId4"/>
    <p:sldId id="279" r:id="rId5"/>
    <p:sldId id="280" r:id="rId6"/>
    <p:sldId id="281" r:id="rId7"/>
    <p:sldId id="282" r:id="rId8"/>
    <p:sldId id="283" r:id="rId9"/>
    <p:sldId id="27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6182"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66B31-7A11-4CFC-A222-0B0F7B388086}" type="datetimeFigureOut">
              <a:rPr lang="zh-CN" altLang="en-US" smtClean="0"/>
              <a:t>2019/3/8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87099-2BF7-4B4E-BB4D-A269AE08121D}" type="slidenum">
              <a:rPr lang="zh-CN" altLang="en-US" smtClean="0"/>
              <a:t>‹#›</a:t>
            </a:fld>
            <a:endParaRPr lang="zh-CN" altLang="en-US"/>
          </a:p>
        </p:txBody>
      </p:sp>
    </p:spTree>
    <p:extLst>
      <p:ext uri="{BB962C8B-B14F-4D97-AF65-F5344CB8AC3E}">
        <p14:creationId xmlns:p14="http://schemas.microsoft.com/office/powerpoint/2010/main" val="259615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2E852A-87DE-4937-BF06-98C61ACE5009}"/>
              </a:ext>
            </a:extLst>
          </p:cNvPr>
          <p:cNvSpPr>
            <a:spLocks noGrp="1" noChangeArrowheads="1"/>
          </p:cNvSpPr>
          <p:nvPr>
            <p:ph type="hdr" sz="quarter"/>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5" name="Rectangle 3">
            <a:extLst>
              <a:ext uri="{FF2B5EF4-FFF2-40B4-BE49-F238E27FC236}">
                <a16:creationId xmlns:a16="http://schemas.microsoft.com/office/drawing/2014/main" id="{B3A8FD38-FC98-444B-873E-8186AFDD1DD6}"/>
              </a:ext>
            </a:extLst>
          </p:cNvPr>
          <p:cNvSpPr>
            <a:spLocks noGrp="1" noChangeArrowheads="1"/>
          </p:cNvSpPr>
          <p:nvPr>
            <p:ph type="dt" sz="quarter" idx="1"/>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6" name="Rectangle 6">
            <a:extLst>
              <a:ext uri="{FF2B5EF4-FFF2-40B4-BE49-F238E27FC236}">
                <a16:creationId xmlns:a16="http://schemas.microsoft.com/office/drawing/2014/main" id="{85D34026-543F-46DF-88BD-5C10BDF9E7A4}"/>
              </a:ext>
            </a:extLst>
          </p:cNvPr>
          <p:cNvSpPr>
            <a:spLocks noGrp="1" noChangeArrowheads="1"/>
          </p:cNvSpPr>
          <p:nvPr>
            <p:ph type="ftr" sz="quarter" idx="4"/>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7" name="Rectangle 7">
            <a:extLst>
              <a:ext uri="{FF2B5EF4-FFF2-40B4-BE49-F238E27FC236}">
                <a16:creationId xmlns:a16="http://schemas.microsoft.com/office/drawing/2014/main" id="{F058D2D1-D04C-4405-A121-F5378185D6F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AEE37B-6BEA-4DD7-BC8C-1C0837A4089C}" type="slidenum">
              <a:rPr lang="en-US" altLang="zh-CN" sz="1200"/>
              <a:pPr eaLnBrk="1" hangingPunct="1"/>
              <a:t>1</a:t>
            </a:fld>
            <a:endParaRPr lang="en-US" altLang="zh-CN" sz="1200"/>
          </a:p>
        </p:txBody>
      </p:sp>
      <p:sp>
        <p:nvSpPr>
          <p:cNvPr id="66562" name="Rectangle 2">
            <a:extLst>
              <a:ext uri="{FF2B5EF4-FFF2-40B4-BE49-F238E27FC236}">
                <a16:creationId xmlns:a16="http://schemas.microsoft.com/office/drawing/2014/main" id="{450581E9-608E-47B0-8AD8-AE2D15D4A01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3" name="Rectangle 3">
            <a:extLst>
              <a:ext uri="{FF2B5EF4-FFF2-40B4-BE49-F238E27FC236}">
                <a16:creationId xmlns:a16="http://schemas.microsoft.com/office/drawing/2014/main" id="{910BD270-E368-4C26-8856-0A3E0D43A7D4}"/>
              </a:ext>
            </a:extLst>
          </p:cNvPr>
          <p:cNvSpPr>
            <a:spLocks noGrp="1" noChangeArrowheads="1"/>
          </p:cNvSpPr>
          <p:nvPr>
            <p:ph type="body" idx="1"/>
          </p:nvPr>
        </p:nvSpPr>
        <p:spPr>
          <a:xfrm>
            <a:off x="914400" y="4343400"/>
            <a:ext cx="1195388" cy="274638"/>
          </a:xfrm>
        </p:spPr>
        <p:txBody>
          <a:bodyPr/>
          <a:lstStyle/>
          <a:p>
            <a:pPr eaLnBrk="1" hangingPunct="1">
              <a:defRPr/>
            </a:pPr>
            <a:endParaRPr lang="en-US">
              <a:ea typeface="ＭＳ Ｐゴシック" charset="0"/>
            </a:endParaRPr>
          </a:p>
        </p:txBody>
      </p:sp>
    </p:spTree>
    <p:extLst>
      <p:ext uri="{BB962C8B-B14F-4D97-AF65-F5344CB8AC3E}">
        <p14:creationId xmlns:p14="http://schemas.microsoft.com/office/powerpoint/2010/main" val="6977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5BD95-7D58-4204-96CF-98B300DE59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263646-5761-4254-AA2C-0A8A3FD1F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D4FD9D-6038-4EF7-9B27-F10523B38447}"/>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368E3FBB-0FB8-413F-8E09-0500AF91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B6475-F83A-4573-B902-C4104EF59F99}"/>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17028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5C055-2CDE-4DCC-9844-CD5A4DAADC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67BC54-D4DD-48E3-A0A8-707573C5B1B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E629EE-7BE4-44CE-844E-C7F086DEEAAA}"/>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F460D7CF-1771-453A-987B-35594ABFF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0705C-A2EE-49C0-B9E2-DAEE727E7991}"/>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44150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75053A-4FFB-4C1D-9149-9C588F9175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7D7A39-F92C-4237-B5B8-F2EBD3B162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74A543-C93D-4948-B2F1-B2DDE987532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A54F9740-D157-480F-BA21-92F655073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51BA2-01D1-42C3-A0F2-2025433CA0EC}"/>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58110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A3F12E-7BFE-4854-A0B0-86609CC7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3170"/>
          <a:stretch>
            <a:fillRect/>
          </a:stretch>
        </p:blipFill>
        <p:spPr bwMode="auto">
          <a:xfrm>
            <a:off x="5791201" y="228600"/>
            <a:ext cx="56515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 name="Picture 3" descr="bottomlogo">
            <a:extLst>
              <a:ext uri="{FF2B5EF4-FFF2-40B4-BE49-F238E27FC236}">
                <a16:creationId xmlns:a16="http://schemas.microsoft.com/office/drawing/2014/main" id="{7AB87CA5-7E77-4FB2-AB72-58D2F077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6599238"/>
            <a:ext cx="5435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a:extLst>
              <a:ext uri="{FF2B5EF4-FFF2-40B4-BE49-F238E27FC236}">
                <a16:creationId xmlns:a16="http://schemas.microsoft.com/office/drawing/2014/main" id="{8AD224C9-405F-45A4-B11A-71EED66F46D2}"/>
              </a:ext>
            </a:extLst>
          </p:cNvPr>
          <p:cNvSpPr>
            <a:spLocks noChangeShapeType="1"/>
          </p:cNvSpPr>
          <p:nvPr/>
        </p:nvSpPr>
        <p:spPr bwMode="auto">
          <a:xfrm>
            <a:off x="0" y="1295400"/>
            <a:ext cx="12192000"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ＭＳ Ｐゴシック" charset="0"/>
              <a:cs typeface="Times New Roman" charset="0"/>
            </a:endParaRPr>
          </a:p>
        </p:txBody>
      </p:sp>
    </p:spTree>
    <p:extLst>
      <p:ext uri="{BB962C8B-B14F-4D97-AF65-F5344CB8AC3E}">
        <p14:creationId xmlns:p14="http://schemas.microsoft.com/office/powerpoint/2010/main" val="39695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56B78-9C59-473B-8227-197BF04C0A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3D64D5-CE34-4D5B-800E-C3AADECB603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DA8FD1-2A82-4236-96BD-6E49DAB778A5}"/>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87AD26D5-4183-48B0-95C6-DFD8C3B0A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F4F6AB-ECC3-4570-A255-AC05D94F239F}"/>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80678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AB4FF-8D1C-41E4-A438-D1699123DD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A26BE5-C88B-4C4E-91B4-78B07B987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EB32B8A-E1F8-486C-824D-2493FA533B0C}"/>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D8283070-4ACA-4742-9164-BA35C7653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66480-86A5-490B-9E88-806EC7F74CDA}"/>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085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C86BD-C379-4549-AE5F-40A9C53449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9C1AE-3AB1-4C91-8863-BEF2C4B6A9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DF9B1CB-FA0C-4F08-A8F6-2F3DE30B7B2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197C08-BF90-4310-928D-CF0DEA98DC7F}"/>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6" name="页脚占位符 5">
            <a:extLst>
              <a:ext uri="{FF2B5EF4-FFF2-40B4-BE49-F238E27FC236}">
                <a16:creationId xmlns:a16="http://schemas.microsoft.com/office/drawing/2014/main" id="{FC9B8D20-F745-40D5-891C-73B584296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931044-4189-4EAE-A91F-A52BE9779BA0}"/>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59292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19420-E37B-45E8-8655-3EB1C1E19F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6321A3-2557-40DF-92FE-3F1B7E0AD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A8A70DB-9619-4EA2-849D-71F353B197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4001321-4164-4450-A107-53BA4A85C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34B2D3-6BE0-439F-90CA-476E23787C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B1B1AD1-50F7-47ED-A586-7F5BF87DD582}"/>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8" name="页脚占位符 7">
            <a:extLst>
              <a:ext uri="{FF2B5EF4-FFF2-40B4-BE49-F238E27FC236}">
                <a16:creationId xmlns:a16="http://schemas.microsoft.com/office/drawing/2014/main" id="{D4E08A3E-516F-4CE9-9D4F-A8721C45DA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FF94C5-FFE6-42FB-BA99-0866344D132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66968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7BF8C-511D-4CD3-A44E-6527B04697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CA14BD-1736-40AC-BD7A-36E34DAD4C8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4" name="页脚占位符 3">
            <a:extLst>
              <a:ext uri="{FF2B5EF4-FFF2-40B4-BE49-F238E27FC236}">
                <a16:creationId xmlns:a16="http://schemas.microsoft.com/office/drawing/2014/main" id="{5CC0CD10-9174-47D5-812A-6569718037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C7A1CF-3818-4F32-AEA0-3A5259CDB796}"/>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4596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CAB408-618A-49F2-8B1A-AE263375879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3" name="页脚占位符 2">
            <a:extLst>
              <a:ext uri="{FF2B5EF4-FFF2-40B4-BE49-F238E27FC236}">
                <a16:creationId xmlns:a16="http://schemas.microsoft.com/office/drawing/2014/main" id="{BBB02F42-8E7C-4FA8-A02E-1242BBC2F6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4F8D18-DD7C-4479-8416-2DE942FE7B0B}"/>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3851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76C50-3659-4F5B-99CD-CE919689E8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F7E66F-E3DE-43CC-A0C4-042B1641A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EBDE19-1D52-4B47-A293-8C7EC776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D5375D-A6F7-4DFF-98A6-2147E938770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6" name="页脚占位符 5">
            <a:extLst>
              <a:ext uri="{FF2B5EF4-FFF2-40B4-BE49-F238E27FC236}">
                <a16:creationId xmlns:a16="http://schemas.microsoft.com/office/drawing/2014/main" id="{D7C014C0-4A1F-4FD9-A617-E1E04A97C3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C3D01-4330-44D4-A741-7FD3F01FE202}"/>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22674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7C56A-A9FB-4A08-A242-2F18BF4DB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F7193B-0238-4327-97D2-6D6D4D92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E1C288-443E-4AD5-8842-CB0A28C9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B3A0DC-CAD5-4129-A013-0FD6F1A2B987}"/>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6" name="页脚占位符 5">
            <a:extLst>
              <a:ext uri="{FF2B5EF4-FFF2-40B4-BE49-F238E27FC236}">
                <a16:creationId xmlns:a16="http://schemas.microsoft.com/office/drawing/2014/main" id="{CD3A07EA-2A8B-4B13-8749-F12C04770B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AA125-9D56-4392-B73A-546D6412587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5838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9E9178-A473-4459-81B2-9E70ABE5F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87F3B2-EB76-47FF-A92C-B101A11BE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3132DA-1877-4AC8-BED7-5B0F642FD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6BD6FFCE-0C04-4DA8-8F6A-E66F1C7ED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4D9377-1487-4473-9FC5-F4509E6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93420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A52CFD94-1CC0-4CAF-80EE-DF45250A12C1}"/>
              </a:ext>
            </a:extLst>
          </p:cNvPr>
          <p:cNvSpPr>
            <a:spLocks noGrp="1" noChangeArrowheads="1"/>
          </p:cNvSpPr>
          <p:nvPr>
            <p:ph type="ctrTitle" idx="4294967295"/>
          </p:nvPr>
        </p:nvSpPr>
        <p:spPr bwMode="auto">
          <a:xfrm>
            <a:off x="2209800" y="1426356"/>
            <a:ext cx="7772400" cy="93772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hangingPunct="1"/>
            <a:r>
              <a:rPr lang="en-US" altLang="zh-CN" dirty="0"/>
              <a:t>CS513 Homework 2 Presentation</a:t>
            </a:r>
          </a:p>
        </p:txBody>
      </p:sp>
      <p:sp>
        <p:nvSpPr>
          <p:cNvPr id="5122" name="Rectangle 3">
            <a:extLst>
              <a:ext uri="{FF2B5EF4-FFF2-40B4-BE49-F238E27FC236}">
                <a16:creationId xmlns:a16="http://schemas.microsoft.com/office/drawing/2014/main" id="{37BBE25C-8773-4212-A36C-C90506ED537A}"/>
              </a:ext>
            </a:extLst>
          </p:cNvPr>
          <p:cNvSpPr>
            <a:spLocks noGrp="1" noChangeArrowheads="1"/>
          </p:cNvSpPr>
          <p:nvPr>
            <p:ph type="subTitle" idx="4294967295"/>
          </p:nvPr>
        </p:nvSpPr>
        <p:spPr bwMode="auto">
          <a:xfrm>
            <a:off x="2895600" y="3886200"/>
            <a:ext cx="6400800" cy="17526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gn="ctr">
              <a:buNone/>
            </a:pPr>
            <a:r>
              <a:rPr lang="en-US" altLang="zh-CN" dirty="0" err="1"/>
              <a:t>Mengzhao</a:t>
            </a:r>
            <a:r>
              <a:rPr lang="en-US" altLang="zh-CN" dirty="0"/>
              <a:t> Cai                       A20405372</a:t>
            </a:r>
          </a:p>
          <a:p>
            <a:pPr marL="0" indent="0" algn="ctr">
              <a:buNone/>
            </a:pPr>
            <a:r>
              <a:rPr lang="en-US" altLang="zh-CN" dirty="0" err="1"/>
              <a:t>Jingcheng</a:t>
            </a:r>
            <a:r>
              <a:rPr lang="en-US" altLang="zh-CN" dirty="0"/>
              <a:t> Deng                    A20411512</a:t>
            </a:r>
          </a:p>
          <a:p>
            <a:pPr marL="0" indent="0" algn="ctr">
              <a:buNone/>
            </a:pPr>
            <a:r>
              <a:rPr lang="en-US" altLang="zh-CN" dirty="0" err="1"/>
              <a:t>Tianran</a:t>
            </a:r>
            <a:r>
              <a:rPr lang="en-US" altLang="zh-CN" dirty="0"/>
              <a:t> Chen                         A20396751                    </a:t>
            </a:r>
          </a:p>
        </p:txBody>
      </p:sp>
      <p:sp>
        <p:nvSpPr>
          <p:cNvPr id="2" name="文本框 1">
            <a:extLst>
              <a:ext uri="{FF2B5EF4-FFF2-40B4-BE49-F238E27FC236}">
                <a16:creationId xmlns:a16="http://schemas.microsoft.com/office/drawing/2014/main" id="{2FECC4E1-E79A-457F-B081-04476F2FCB3C}"/>
              </a:ext>
            </a:extLst>
          </p:cNvPr>
          <p:cNvSpPr txBox="1"/>
          <p:nvPr/>
        </p:nvSpPr>
        <p:spPr>
          <a:xfrm>
            <a:off x="1981200" y="2527437"/>
            <a:ext cx="8229600" cy="707886"/>
          </a:xfrm>
          <a:prstGeom prst="rect">
            <a:avLst/>
          </a:prstGeom>
          <a:noFill/>
        </p:spPr>
        <p:txBody>
          <a:bodyPr wrap="square" rtlCol="0">
            <a:spAutoFit/>
          </a:bodyPr>
          <a:lstStyle/>
          <a:p>
            <a:pPr algn="ctr"/>
            <a:r>
              <a:rPr lang="en-US" altLang="zh-CN" sz="4000" dirty="0">
                <a:latin typeface="+mj-lt"/>
                <a:ea typeface="+mj-ea"/>
                <a:cs typeface="+mj-cs"/>
              </a:rPr>
              <a:t>Probe Data Analysis for Road Slope</a:t>
            </a:r>
          </a:p>
        </p:txBody>
      </p:sp>
    </p:spTree>
    <p:extLst>
      <p:ext uri="{BB962C8B-B14F-4D97-AF65-F5344CB8AC3E}">
        <p14:creationId xmlns:p14="http://schemas.microsoft.com/office/powerpoint/2010/main" val="276997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03EFE72-B41E-4CE5-9A30-217B01FD0F54}"/>
              </a:ext>
            </a:extLst>
          </p:cNvPr>
          <p:cNvSpPr txBox="1"/>
          <p:nvPr/>
        </p:nvSpPr>
        <p:spPr>
          <a:xfrm>
            <a:off x="490194" y="301658"/>
            <a:ext cx="5137608" cy="646331"/>
          </a:xfrm>
          <a:prstGeom prst="rect">
            <a:avLst/>
          </a:prstGeom>
          <a:noFill/>
        </p:spPr>
        <p:txBody>
          <a:bodyPr wrap="square" rtlCol="0">
            <a:spAutoFit/>
          </a:bodyPr>
          <a:lstStyle/>
          <a:p>
            <a:r>
              <a:rPr lang="en-US" altLang="zh-CN" sz="3600" dirty="0"/>
              <a:t>1. Introduction</a:t>
            </a:r>
            <a:endParaRPr lang="zh-CN" altLang="en-US" sz="3600" dirty="0"/>
          </a:p>
        </p:txBody>
      </p:sp>
      <p:sp>
        <p:nvSpPr>
          <p:cNvPr id="6" name="文本框 5">
            <a:extLst>
              <a:ext uri="{FF2B5EF4-FFF2-40B4-BE49-F238E27FC236}">
                <a16:creationId xmlns:a16="http://schemas.microsoft.com/office/drawing/2014/main" id="{AEFDD120-723C-4785-A60C-EC995E1AF302}"/>
              </a:ext>
            </a:extLst>
          </p:cNvPr>
          <p:cNvSpPr txBox="1"/>
          <p:nvPr/>
        </p:nvSpPr>
        <p:spPr>
          <a:xfrm>
            <a:off x="779282" y="2122019"/>
            <a:ext cx="10633435" cy="3539430"/>
          </a:xfrm>
          <a:prstGeom prst="rect">
            <a:avLst/>
          </a:prstGeom>
          <a:noFill/>
        </p:spPr>
        <p:txBody>
          <a:bodyPr wrap="square" rtlCol="0">
            <a:spAutoFit/>
          </a:bodyPr>
          <a:lstStyle/>
          <a:p>
            <a:pPr algn="just"/>
            <a:r>
              <a:rPr lang="en-US" altLang="zh-CN" sz="3200" dirty="0"/>
              <a:t>	We are given two .csv files, with one of them contains probe points that collected by devices and another contains data of road links. </a:t>
            </a:r>
          </a:p>
          <a:p>
            <a:pPr algn="just"/>
            <a:endParaRPr lang="en-US" altLang="zh-CN" sz="3200" dirty="0"/>
          </a:p>
          <a:p>
            <a:pPr algn="just"/>
            <a:r>
              <a:rPr lang="en-US" altLang="zh-CN" sz="3200" dirty="0"/>
              <a:t>	Our goal is to match those probe points to road links, derive road slope for each link, and evaluate the derived road slope with the surveyed road slope in the link data.</a:t>
            </a:r>
          </a:p>
        </p:txBody>
      </p:sp>
    </p:spTree>
    <p:extLst>
      <p:ext uri="{BB962C8B-B14F-4D97-AF65-F5344CB8AC3E}">
        <p14:creationId xmlns:p14="http://schemas.microsoft.com/office/powerpoint/2010/main" val="326156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8FA732-3F34-409F-BFD5-C62C6F9FD98A}"/>
              </a:ext>
            </a:extLst>
          </p:cNvPr>
          <p:cNvSpPr txBox="1"/>
          <p:nvPr/>
        </p:nvSpPr>
        <p:spPr>
          <a:xfrm>
            <a:off x="490194" y="301658"/>
            <a:ext cx="5137608" cy="646331"/>
          </a:xfrm>
          <a:prstGeom prst="rect">
            <a:avLst/>
          </a:prstGeom>
          <a:noFill/>
        </p:spPr>
        <p:txBody>
          <a:bodyPr wrap="square" rtlCol="0">
            <a:spAutoFit/>
          </a:bodyPr>
          <a:lstStyle/>
          <a:p>
            <a:r>
              <a:rPr lang="en-US" altLang="zh-CN" sz="3600" dirty="0"/>
              <a:t>2. Implement Details</a:t>
            </a:r>
            <a:endParaRPr lang="zh-CN" altLang="en-US" sz="3600" dirty="0"/>
          </a:p>
        </p:txBody>
      </p:sp>
      <p:sp>
        <p:nvSpPr>
          <p:cNvPr id="3" name="文本框 2">
            <a:extLst>
              <a:ext uri="{FF2B5EF4-FFF2-40B4-BE49-F238E27FC236}">
                <a16:creationId xmlns:a16="http://schemas.microsoft.com/office/drawing/2014/main" id="{A963A19E-E5A6-4784-805F-5E2D1CB7D4A0}"/>
              </a:ext>
            </a:extLst>
          </p:cNvPr>
          <p:cNvSpPr txBox="1"/>
          <p:nvPr/>
        </p:nvSpPr>
        <p:spPr>
          <a:xfrm>
            <a:off x="779282" y="1735155"/>
            <a:ext cx="10633435" cy="4031873"/>
          </a:xfrm>
          <a:prstGeom prst="rect">
            <a:avLst/>
          </a:prstGeom>
          <a:noFill/>
        </p:spPr>
        <p:txBody>
          <a:bodyPr wrap="square" rtlCol="0">
            <a:spAutoFit/>
          </a:bodyPr>
          <a:lstStyle/>
          <a:p>
            <a:pPr algn="just"/>
            <a:r>
              <a:rPr lang="en-US" altLang="zh-CN" sz="3200" dirty="0"/>
              <a:t>	First, we </a:t>
            </a:r>
            <a:r>
              <a:rPr lang="en-US" altLang="zh-CN" sz="3200" dirty="0" err="1"/>
              <a:t>dealed</a:t>
            </a:r>
            <a:r>
              <a:rPr lang="en-US" altLang="zh-CN" sz="3200" dirty="0"/>
              <a:t> with data reading and preprocessing.</a:t>
            </a:r>
          </a:p>
          <a:p>
            <a:pPr algn="just"/>
            <a:r>
              <a:rPr lang="en-US" altLang="zh-CN" sz="3200" dirty="0"/>
              <a:t>	As both input are stored by .csv files, we first read it out, then extract the useful data and store them with proper data structure for further using. </a:t>
            </a:r>
          </a:p>
          <a:p>
            <a:pPr algn="just"/>
            <a:r>
              <a:rPr lang="en-US" altLang="zh-CN" sz="3200" dirty="0"/>
              <a:t>	For </a:t>
            </a:r>
            <a:r>
              <a:rPr lang="en-US" altLang="zh-CN" sz="3200" dirty="0" err="1"/>
              <a:t>linkData</a:t>
            </a:r>
            <a:r>
              <a:rPr lang="en-US" altLang="zh-CN" sz="3200" dirty="0"/>
              <a:t>, we extracted latitude and longitude for both reference node and non reference node of each link. For </a:t>
            </a:r>
            <a:r>
              <a:rPr lang="en-US" altLang="zh-CN" sz="3200" dirty="0" err="1"/>
              <a:t>probeData</a:t>
            </a:r>
            <a:r>
              <a:rPr lang="en-US" altLang="zh-CN" sz="3200" dirty="0"/>
              <a:t>, we extracted latitude and longitude of each</a:t>
            </a:r>
          </a:p>
          <a:p>
            <a:pPr algn="just"/>
            <a:r>
              <a:rPr lang="en-US" altLang="zh-CN" sz="3200" dirty="0"/>
              <a:t>probe point at first.</a:t>
            </a:r>
          </a:p>
        </p:txBody>
      </p:sp>
    </p:spTree>
    <p:extLst>
      <p:ext uri="{BB962C8B-B14F-4D97-AF65-F5344CB8AC3E}">
        <p14:creationId xmlns:p14="http://schemas.microsoft.com/office/powerpoint/2010/main" val="2487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2. Implement Details</a:t>
            </a:r>
            <a:endParaRPr lang="zh-CN" altLang="en-US" sz="3600" dirty="0"/>
          </a:p>
        </p:txBody>
      </p:sp>
      <p:sp>
        <p:nvSpPr>
          <p:cNvPr id="3" name="文本框 2">
            <a:extLst>
              <a:ext uri="{FF2B5EF4-FFF2-40B4-BE49-F238E27FC236}">
                <a16:creationId xmlns:a16="http://schemas.microsoft.com/office/drawing/2014/main" id="{46F6BF4B-3180-4B43-A428-5AD88028959F}"/>
              </a:ext>
            </a:extLst>
          </p:cNvPr>
          <p:cNvSpPr txBox="1"/>
          <p:nvPr/>
        </p:nvSpPr>
        <p:spPr>
          <a:xfrm>
            <a:off x="779282" y="1735155"/>
            <a:ext cx="10633435" cy="4524315"/>
          </a:xfrm>
          <a:prstGeom prst="rect">
            <a:avLst/>
          </a:prstGeom>
          <a:noFill/>
        </p:spPr>
        <p:txBody>
          <a:bodyPr wrap="square" rtlCol="0">
            <a:spAutoFit/>
          </a:bodyPr>
          <a:lstStyle/>
          <a:p>
            <a:pPr algn="just"/>
            <a:r>
              <a:rPr lang="en-US" altLang="zh-CN" sz="3200" dirty="0"/>
              <a:t>	Second, we used those data that was extracted to calculate and match probe point to links. For each probe point, we simply projected it to all links, and calculated the distance between probe point and links, then matched the point with the closest link. </a:t>
            </a:r>
          </a:p>
          <a:p>
            <a:pPr algn="just"/>
            <a:r>
              <a:rPr lang="en-US" altLang="zh-CN" sz="3200" dirty="0"/>
              <a:t>	We noticed that since our Earth is a sphere, we shouldn’t ignore the radian of it when calculating the distance, so we roughly regard it as a ball with a radius of 6373, and calculate the distance with Euclidean approach.</a:t>
            </a:r>
          </a:p>
        </p:txBody>
      </p:sp>
    </p:spTree>
    <p:extLst>
      <p:ext uri="{BB962C8B-B14F-4D97-AF65-F5344CB8AC3E}">
        <p14:creationId xmlns:p14="http://schemas.microsoft.com/office/powerpoint/2010/main" val="267778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896CA7-198F-4232-8E22-31771C5842B1}"/>
              </a:ext>
            </a:extLst>
          </p:cNvPr>
          <p:cNvSpPr txBox="1"/>
          <p:nvPr/>
        </p:nvSpPr>
        <p:spPr>
          <a:xfrm>
            <a:off x="490194" y="301658"/>
            <a:ext cx="5137608" cy="646331"/>
          </a:xfrm>
          <a:prstGeom prst="rect">
            <a:avLst/>
          </a:prstGeom>
          <a:noFill/>
        </p:spPr>
        <p:txBody>
          <a:bodyPr wrap="square" rtlCol="0">
            <a:spAutoFit/>
          </a:bodyPr>
          <a:lstStyle/>
          <a:p>
            <a:r>
              <a:rPr lang="en-US" altLang="zh-CN" sz="3600" dirty="0"/>
              <a:t>2. Implement Details</a:t>
            </a:r>
            <a:endParaRPr lang="zh-CN" altLang="en-US" sz="3600" dirty="0"/>
          </a:p>
        </p:txBody>
      </p:sp>
      <p:sp>
        <p:nvSpPr>
          <p:cNvPr id="3" name="文本框 2">
            <a:extLst>
              <a:ext uri="{FF2B5EF4-FFF2-40B4-BE49-F238E27FC236}">
                <a16:creationId xmlns:a16="http://schemas.microsoft.com/office/drawing/2014/main" id="{C060A188-031D-4575-9A96-2505DE1D4A9D}"/>
              </a:ext>
            </a:extLst>
          </p:cNvPr>
          <p:cNvSpPr txBox="1"/>
          <p:nvPr/>
        </p:nvSpPr>
        <p:spPr>
          <a:xfrm>
            <a:off x="779282" y="1735155"/>
            <a:ext cx="10633435" cy="4031873"/>
          </a:xfrm>
          <a:prstGeom prst="rect">
            <a:avLst/>
          </a:prstGeom>
          <a:noFill/>
        </p:spPr>
        <p:txBody>
          <a:bodyPr wrap="square" rtlCol="0">
            <a:spAutoFit/>
          </a:bodyPr>
          <a:lstStyle/>
          <a:p>
            <a:pPr algn="just"/>
            <a:r>
              <a:rPr lang="en-US" altLang="zh-CN" sz="3200" dirty="0"/>
              <a:t>	Third, we calculate the slope of each link with matched probe points’ data. We use the two furthest probe points’ coordination on each link to calculate it’s overall slope. The angle calculate is simple, done with sin function.</a:t>
            </a:r>
          </a:p>
          <a:p>
            <a:pPr algn="just"/>
            <a:r>
              <a:rPr lang="en-US" altLang="zh-CN" sz="3200" dirty="0"/>
              <a:t>	We noticed that there has some links which contains a strange data, such as the side road of the bridge. We added a threshold for ignoring that data since it is hard to process them.</a:t>
            </a:r>
          </a:p>
        </p:txBody>
      </p:sp>
    </p:spTree>
    <p:extLst>
      <p:ext uri="{BB962C8B-B14F-4D97-AF65-F5344CB8AC3E}">
        <p14:creationId xmlns:p14="http://schemas.microsoft.com/office/powerpoint/2010/main" val="158656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BE7D78-7852-4E3F-941A-9E5A2338669B}"/>
              </a:ext>
            </a:extLst>
          </p:cNvPr>
          <p:cNvSpPr txBox="1"/>
          <p:nvPr/>
        </p:nvSpPr>
        <p:spPr>
          <a:xfrm>
            <a:off x="490194" y="301658"/>
            <a:ext cx="5137608" cy="646331"/>
          </a:xfrm>
          <a:prstGeom prst="rect">
            <a:avLst/>
          </a:prstGeom>
          <a:noFill/>
        </p:spPr>
        <p:txBody>
          <a:bodyPr wrap="square" rtlCol="0">
            <a:spAutoFit/>
          </a:bodyPr>
          <a:lstStyle/>
          <a:p>
            <a:r>
              <a:rPr lang="en-US" altLang="zh-CN" sz="3600" dirty="0"/>
              <a:t>2. Implement Details</a:t>
            </a:r>
            <a:endParaRPr lang="zh-CN" altLang="en-US" sz="3600"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03DCA77-881E-4056-A99C-6AF8EF7008CB}"/>
                  </a:ext>
                </a:extLst>
              </p:cNvPr>
              <p:cNvSpPr txBox="1"/>
              <p:nvPr/>
            </p:nvSpPr>
            <p:spPr>
              <a:xfrm>
                <a:off x="779282" y="1735155"/>
                <a:ext cx="10633435" cy="3479094"/>
              </a:xfrm>
              <a:prstGeom prst="rect">
                <a:avLst/>
              </a:prstGeom>
              <a:noFill/>
            </p:spPr>
            <p:txBody>
              <a:bodyPr wrap="square" rtlCol="0">
                <a:spAutoFit/>
              </a:bodyPr>
              <a:lstStyle/>
              <a:p>
                <a:pPr algn="just"/>
                <a:r>
                  <a:rPr lang="en-US" altLang="zh-CN" sz="3200" dirty="0"/>
                  <a:t>	Finally, we evaluated those slope which been calculated before with given links’ slope. </a:t>
                </a:r>
              </a:p>
              <a:p>
                <a:pPr algn="just"/>
                <a:r>
                  <a:rPr lang="en-US" altLang="zh-CN" sz="3200" dirty="0"/>
                  <a:t>	We get the average slope of every link and compare it with links’ given slope with this evaluate function: </a:t>
                </a:r>
                <a14:m>
                  <m:oMath xmlns:m="http://schemas.openxmlformats.org/officeDocument/2006/math">
                    <m:f>
                      <m:fPr>
                        <m:ctrlPr>
                          <a:rPr lang="en-US" altLang="zh-CN" sz="3200" i="1" smtClean="0">
                            <a:latin typeface="Cambria Math" panose="02040503050406030204" pitchFamily="18" charset="0"/>
                          </a:rPr>
                        </m:ctrlPr>
                      </m:fPr>
                      <m:num>
                        <m:d>
                          <m:dPr>
                            <m:begChr m:val="|"/>
                            <m:endChr m:val="|"/>
                            <m:ctrlPr>
                              <a:rPr lang="en-US" altLang="zh-CN" sz="3200" i="1" smtClean="0">
                                <a:latin typeface="Cambria Math" panose="02040503050406030204" pitchFamily="18" charset="0"/>
                              </a:rPr>
                            </m:ctrlPr>
                          </m:dPr>
                          <m:e>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𝑐𝑎𝑙𝑐𝑢𝑙𝑎𝑡𝑒𝑑</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𝑔𝑖𝑣𝑒𝑛</m:t>
                                </m:r>
                              </m:sub>
                            </m:sSub>
                          </m:e>
                        </m:d>
                      </m:num>
                      <m:den>
                        <m:d>
                          <m:dPr>
                            <m:begChr m:val="|"/>
                            <m:endChr m:val="|"/>
                            <m:ctrlPr>
                              <a:rPr lang="en-US" altLang="zh-CN" sz="3200" i="1" smtClean="0">
                                <a:latin typeface="Cambria Math" panose="02040503050406030204" pitchFamily="18" charset="0"/>
                              </a:rPr>
                            </m:ctrlPr>
                          </m:dPr>
                          <m:e>
                            <m:d>
                              <m:dPr>
                                <m:ctrlPr>
                                  <a:rPr lang="en-US" altLang="zh-CN" sz="3200" i="1" smtClean="0">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𝑆</m:t>
                                    </m:r>
                                  </m:e>
                                  <m:sub>
                                    <m:r>
                                      <a:rPr lang="en-US" altLang="zh-CN" sz="3200" i="1">
                                        <a:latin typeface="Cambria Math" panose="02040503050406030204" pitchFamily="18" charset="0"/>
                                      </a:rPr>
                                      <m:t>𝑐𝑎𝑙𝑐𝑢𝑙𝑎𝑡𝑒𝑑</m:t>
                                    </m:r>
                                  </m:sub>
                                </m:sSub>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𝑆</m:t>
                                    </m:r>
                                  </m:e>
                                  <m:sub>
                                    <m:r>
                                      <a:rPr lang="en-US" altLang="zh-CN" sz="3200" i="1">
                                        <a:latin typeface="Cambria Math" panose="02040503050406030204" pitchFamily="18" charset="0"/>
                                      </a:rPr>
                                      <m:t>𝑔𝑖𝑣𝑒𝑛</m:t>
                                    </m:r>
                                  </m:sub>
                                </m:sSub>
                              </m:e>
                            </m:d>
                            <m:r>
                              <a:rPr lang="en-US" altLang="zh-CN" sz="3200" i="1">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2</m:t>
                            </m:r>
                          </m:e>
                        </m:d>
                      </m:den>
                    </m:f>
                  </m:oMath>
                </a14:m>
                <a:endParaRPr lang="en-US" altLang="zh-CN" sz="3200" dirty="0"/>
              </a:p>
              <a:p>
                <a:pPr algn="just"/>
                <a:r>
                  <a:rPr lang="en-US" altLang="zh-CN" sz="3200" dirty="0"/>
                  <a:t>	Till now, all goals are achieved.</a:t>
                </a:r>
              </a:p>
            </p:txBody>
          </p:sp>
        </mc:Choice>
        <mc:Fallback>
          <p:sp>
            <p:nvSpPr>
              <p:cNvPr id="3" name="文本框 2">
                <a:extLst>
                  <a:ext uri="{FF2B5EF4-FFF2-40B4-BE49-F238E27FC236}">
                    <a16:creationId xmlns:a16="http://schemas.microsoft.com/office/drawing/2014/main" id="{203DCA77-881E-4056-A99C-6AF8EF7008CB}"/>
                  </a:ext>
                </a:extLst>
              </p:cNvPr>
              <p:cNvSpPr txBox="1">
                <a:spLocks noRot="1" noChangeAspect="1" noMove="1" noResize="1" noEditPoints="1" noAdjustHandles="1" noChangeArrowheads="1" noChangeShapeType="1" noTextEdit="1"/>
              </p:cNvSpPr>
              <p:nvPr/>
            </p:nvSpPr>
            <p:spPr>
              <a:xfrm>
                <a:off x="779282" y="1735155"/>
                <a:ext cx="10633435" cy="3479094"/>
              </a:xfrm>
              <a:prstGeom prst="rect">
                <a:avLst/>
              </a:prstGeom>
              <a:blipFill>
                <a:blip r:embed="rId2"/>
                <a:stretch>
                  <a:fillRect l="-1491" t="-2281" r="-1433" b="-49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6342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83FA058-3D51-414E-B0DA-006F030BE72E}"/>
              </a:ext>
            </a:extLst>
          </p:cNvPr>
          <p:cNvSpPr txBox="1"/>
          <p:nvPr/>
        </p:nvSpPr>
        <p:spPr>
          <a:xfrm>
            <a:off x="208840" y="0"/>
            <a:ext cx="5137608" cy="1200329"/>
          </a:xfrm>
          <a:prstGeom prst="rect">
            <a:avLst/>
          </a:prstGeom>
          <a:noFill/>
        </p:spPr>
        <p:txBody>
          <a:bodyPr wrap="square" rtlCol="0">
            <a:spAutoFit/>
          </a:bodyPr>
          <a:lstStyle/>
          <a:p>
            <a:r>
              <a:rPr lang="en-US" altLang="zh-CN" sz="3600" dirty="0"/>
              <a:t>3. Conclusion and</a:t>
            </a:r>
          </a:p>
          <a:p>
            <a:pPr algn="r"/>
            <a:r>
              <a:rPr lang="en-US" altLang="zh-CN" sz="3600" dirty="0"/>
              <a:t> Thoughts</a:t>
            </a:r>
            <a:endParaRPr lang="zh-CN" altLang="en-US" sz="3600" dirty="0"/>
          </a:p>
        </p:txBody>
      </p:sp>
      <p:sp>
        <p:nvSpPr>
          <p:cNvPr id="3" name="文本框 2">
            <a:extLst>
              <a:ext uri="{FF2B5EF4-FFF2-40B4-BE49-F238E27FC236}">
                <a16:creationId xmlns:a16="http://schemas.microsoft.com/office/drawing/2014/main" id="{2B636D94-5B77-4D92-A2A6-A0FEC80D4B33}"/>
              </a:ext>
            </a:extLst>
          </p:cNvPr>
          <p:cNvSpPr txBox="1"/>
          <p:nvPr/>
        </p:nvSpPr>
        <p:spPr>
          <a:xfrm>
            <a:off x="779282" y="1735155"/>
            <a:ext cx="10633435" cy="4031873"/>
          </a:xfrm>
          <a:prstGeom prst="rect">
            <a:avLst/>
          </a:prstGeom>
          <a:noFill/>
        </p:spPr>
        <p:txBody>
          <a:bodyPr wrap="square" rtlCol="0">
            <a:spAutoFit/>
          </a:bodyPr>
          <a:lstStyle/>
          <a:p>
            <a:pPr algn="just"/>
            <a:r>
              <a:rPr lang="en-US" altLang="zh-CN" sz="3200" dirty="0"/>
              <a:t>	In conclusion, we have all the requirements done with our method. Though there still have many place can be optimized, due to the limitation of time, we just stop now.</a:t>
            </a:r>
          </a:p>
          <a:p>
            <a:pPr algn="just"/>
            <a:r>
              <a:rPr lang="en-US" altLang="zh-CN" sz="3200" dirty="0"/>
              <a:t>	In fact, we have a more accurate approach to match those points, but it is hard to implement, with more calculations and data to be stored in different data structure. It is also hard to compute since that approach has a really high time complexity and thus we give up from it.</a:t>
            </a:r>
          </a:p>
        </p:txBody>
      </p:sp>
    </p:spTree>
    <p:extLst>
      <p:ext uri="{BB962C8B-B14F-4D97-AF65-F5344CB8AC3E}">
        <p14:creationId xmlns:p14="http://schemas.microsoft.com/office/powerpoint/2010/main" val="178954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0C3DEE-521F-447A-B0F3-574AB009E121}"/>
              </a:ext>
            </a:extLst>
          </p:cNvPr>
          <p:cNvSpPr txBox="1"/>
          <p:nvPr/>
        </p:nvSpPr>
        <p:spPr>
          <a:xfrm>
            <a:off x="208840" y="0"/>
            <a:ext cx="5137608" cy="1200329"/>
          </a:xfrm>
          <a:prstGeom prst="rect">
            <a:avLst/>
          </a:prstGeom>
          <a:noFill/>
        </p:spPr>
        <p:txBody>
          <a:bodyPr wrap="square" rtlCol="0">
            <a:spAutoFit/>
          </a:bodyPr>
          <a:lstStyle/>
          <a:p>
            <a:r>
              <a:rPr lang="en-US" altLang="zh-CN" sz="3600" dirty="0"/>
              <a:t>3. Conclusion and</a:t>
            </a:r>
          </a:p>
          <a:p>
            <a:pPr algn="r"/>
            <a:r>
              <a:rPr lang="en-US" altLang="zh-CN" sz="3600" dirty="0"/>
              <a:t> Thoughts</a:t>
            </a:r>
            <a:endParaRPr lang="zh-CN" altLang="en-US" sz="3600" dirty="0"/>
          </a:p>
        </p:txBody>
      </p:sp>
      <p:sp>
        <p:nvSpPr>
          <p:cNvPr id="3" name="文本框 2">
            <a:extLst>
              <a:ext uri="{FF2B5EF4-FFF2-40B4-BE49-F238E27FC236}">
                <a16:creationId xmlns:a16="http://schemas.microsoft.com/office/drawing/2014/main" id="{399D3F1A-04C1-4A20-8160-648AACB162FA}"/>
              </a:ext>
            </a:extLst>
          </p:cNvPr>
          <p:cNvSpPr txBox="1"/>
          <p:nvPr/>
        </p:nvSpPr>
        <p:spPr>
          <a:xfrm>
            <a:off x="779282" y="1304332"/>
            <a:ext cx="10633435" cy="5509200"/>
          </a:xfrm>
          <a:prstGeom prst="rect">
            <a:avLst/>
          </a:prstGeom>
          <a:noFill/>
        </p:spPr>
        <p:txBody>
          <a:bodyPr wrap="square" rtlCol="0">
            <a:spAutoFit/>
          </a:bodyPr>
          <a:lstStyle/>
          <a:p>
            <a:pPr algn="just"/>
            <a:r>
              <a:rPr lang="en-US" altLang="zh-CN" sz="3200" dirty="0"/>
              <a:t>	We also met many difficulties while computing slopes. There are many kind of links, some of them are not just a straight way, they might be a circle goes down from highway, with two nodes very close in latitude and longitude but 5 meters away from altitude. This makes it a pretty large sin number. We try to find out a way deal with it, but we didn’t get any idea and can only ignore them.</a:t>
            </a:r>
          </a:p>
          <a:p>
            <a:pPr algn="just"/>
            <a:r>
              <a:rPr lang="en-US" altLang="zh-CN" sz="3200" dirty="0"/>
              <a:t>	Though our work is not so perfect, we were still very happy to play with these data and this homework. Our knowledges that learnt from class were enhanced, and implement experiences are achieved.</a:t>
            </a:r>
          </a:p>
        </p:txBody>
      </p:sp>
    </p:spTree>
    <p:extLst>
      <p:ext uri="{BB962C8B-B14F-4D97-AF65-F5344CB8AC3E}">
        <p14:creationId xmlns:p14="http://schemas.microsoft.com/office/powerpoint/2010/main" val="406293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9FC408-16F9-4B1D-A818-0C05ED554ECC}"/>
              </a:ext>
            </a:extLst>
          </p:cNvPr>
          <p:cNvSpPr txBox="1"/>
          <p:nvPr/>
        </p:nvSpPr>
        <p:spPr>
          <a:xfrm>
            <a:off x="1981200" y="2439513"/>
            <a:ext cx="8229600" cy="1107996"/>
          </a:xfrm>
          <a:prstGeom prst="rect">
            <a:avLst/>
          </a:prstGeom>
          <a:noFill/>
        </p:spPr>
        <p:txBody>
          <a:bodyPr wrap="square" rtlCol="0">
            <a:spAutoFit/>
          </a:bodyPr>
          <a:lstStyle/>
          <a:p>
            <a:pPr algn="ctr"/>
            <a:r>
              <a:rPr lang="en-US" altLang="zh-CN" sz="6600" dirty="0">
                <a:latin typeface="+mj-lt"/>
                <a:ea typeface="+mj-ea"/>
                <a:cs typeface="+mj-cs"/>
              </a:rPr>
              <a:t>That’s all, thank you!</a:t>
            </a:r>
          </a:p>
        </p:txBody>
      </p:sp>
    </p:spTree>
    <p:extLst>
      <p:ext uri="{BB962C8B-B14F-4D97-AF65-F5344CB8AC3E}">
        <p14:creationId xmlns:p14="http://schemas.microsoft.com/office/powerpoint/2010/main" val="2383102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57</Words>
  <Application>Microsoft Office PowerPoint</Application>
  <PresentationFormat>宽屏</PresentationFormat>
  <Paragraphs>34</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Cambria Math</vt:lpstr>
      <vt:lpstr>Office 主题​​</vt:lpstr>
      <vt:lpstr>CS513 Homework 2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Homework 1 Presentation</dc:title>
  <dc:creator>孟钊 蔡</dc:creator>
  <cp:lastModifiedBy>孟钊 蔡</cp:lastModifiedBy>
  <cp:revision>29</cp:revision>
  <dcterms:created xsi:type="dcterms:W3CDTF">2019-02-15T22:19:38Z</dcterms:created>
  <dcterms:modified xsi:type="dcterms:W3CDTF">2019-03-09T07:32:26Z</dcterms:modified>
</cp:coreProperties>
</file>