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9" r:id="rId3"/>
    <p:sldId id="284" r:id="rId4"/>
    <p:sldId id="278" r:id="rId5"/>
    <p:sldId id="279" r:id="rId6"/>
    <p:sldId id="285" r:id="rId7"/>
    <p:sldId id="283" r:id="rId8"/>
    <p:sldId id="277"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5"/>
    <p:restoredTop sz="96182" autoAdjust="0"/>
  </p:normalViewPr>
  <p:slideViewPr>
    <p:cSldViewPr snapToGrid="0">
      <p:cViewPr varScale="1">
        <p:scale>
          <a:sx n="74" d="100"/>
          <a:sy n="74" d="100"/>
        </p:scale>
        <p:origin x="200" y="1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66B31-7A11-4CFC-A222-0B0F7B388086}" type="datetimeFigureOut">
              <a:rPr lang="zh-CN" altLang="en-US" smtClean="0"/>
              <a:t>2019/4/5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87099-2BF7-4B4E-BB4D-A269AE08121D}" type="slidenum">
              <a:rPr lang="zh-CN" altLang="en-US" smtClean="0"/>
              <a:t>‹#›</a:t>
            </a:fld>
            <a:endParaRPr lang="zh-CN" altLang="en-US"/>
          </a:p>
        </p:txBody>
      </p:sp>
    </p:spTree>
    <p:extLst>
      <p:ext uri="{BB962C8B-B14F-4D97-AF65-F5344CB8AC3E}">
        <p14:creationId xmlns:p14="http://schemas.microsoft.com/office/powerpoint/2010/main" val="2596151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792E852A-87DE-4937-BF06-98C61ACE5009}"/>
              </a:ext>
            </a:extLst>
          </p:cNvPr>
          <p:cNvSpPr>
            <a:spLocks noGrp="1" noChangeArrowheads="1"/>
          </p:cNvSpPr>
          <p:nvPr>
            <p:ph type="hdr" sz="quarter"/>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5" name="Rectangle 3">
            <a:extLst>
              <a:ext uri="{FF2B5EF4-FFF2-40B4-BE49-F238E27FC236}">
                <a16:creationId xmlns:a16="http://schemas.microsoft.com/office/drawing/2014/main" xmlns="" id="{B3A8FD38-FC98-444B-873E-8186AFDD1DD6}"/>
              </a:ext>
            </a:extLst>
          </p:cNvPr>
          <p:cNvSpPr>
            <a:spLocks noGrp="1" noChangeArrowheads="1"/>
          </p:cNvSpPr>
          <p:nvPr>
            <p:ph type="dt" sz="quarter" idx="1"/>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6" name="Rectangle 6">
            <a:extLst>
              <a:ext uri="{FF2B5EF4-FFF2-40B4-BE49-F238E27FC236}">
                <a16:creationId xmlns:a16="http://schemas.microsoft.com/office/drawing/2014/main" xmlns="" id="{85D34026-543F-46DF-88BD-5C10BDF9E7A4}"/>
              </a:ext>
            </a:extLst>
          </p:cNvPr>
          <p:cNvSpPr>
            <a:spLocks noGrp="1" noChangeArrowheads="1"/>
          </p:cNvSpPr>
          <p:nvPr>
            <p:ph type="ftr" sz="quarter" idx="4"/>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7" name="Rectangle 7">
            <a:extLst>
              <a:ext uri="{FF2B5EF4-FFF2-40B4-BE49-F238E27FC236}">
                <a16:creationId xmlns:a16="http://schemas.microsoft.com/office/drawing/2014/main" xmlns="" id="{F058D2D1-D04C-4405-A121-F5378185D6FE}"/>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0AEE37B-6BEA-4DD7-BC8C-1C0837A4089C}" type="slidenum">
              <a:rPr lang="en-US" altLang="zh-CN" sz="1200"/>
              <a:pPr eaLnBrk="1" hangingPunct="1"/>
              <a:t>1</a:t>
            </a:fld>
            <a:endParaRPr lang="en-US" altLang="zh-CN" sz="1200"/>
          </a:p>
        </p:txBody>
      </p:sp>
      <p:sp>
        <p:nvSpPr>
          <p:cNvPr id="66562" name="Rectangle 2">
            <a:extLst>
              <a:ext uri="{FF2B5EF4-FFF2-40B4-BE49-F238E27FC236}">
                <a16:creationId xmlns:a16="http://schemas.microsoft.com/office/drawing/2014/main" xmlns="" id="{450581E9-608E-47B0-8AD8-AE2D15D4A01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6563" name="Rectangle 3">
            <a:extLst>
              <a:ext uri="{FF2B5EF4-FFF2-40B4-BE49-F238E27FC236}">
                <a16:creationId xmlns:a16="http://schemas.microsoft.com/office/drawing/2014/main" xmlns="" id="{910BD270-E368-4C26-8856-0A3E0D43A7D4}"/>
              </a:ext>
            </a:extLst>
          </p:cNvPr>
          <p:cNvSpPr>
            <a:spLocks noGrp="1" noChangeArrowheads="1"/>
          </p:cNvSpPr>
          <p:nvPr>
            <p:ph type="body" idx="1"/>
          </p:nvPr>
        </p:nvSpPr>
        <p:spPr>
          <a:xfrm>
            <a:off x="914400" y="4343400"/>
            <a:ext cx="1195388" cy="274638"/>
          </a:xfrm>
        </p:spPr>
        <p:txBody>
          <a:bodyPr/>
          <a:lstStyle/>
          <a:p>
            <a:pPr eaLnBrk="1" hangingPunct="1">
              <a:defRPr/>
            </a:pPr>
            <a:endParaRPr lang="en-US">
              <a:ea typeface="ＭＳ Ｐゴシック" charset="0"/>
            </a:endParaRPr>
          </a:p>
        </p:txBody>
      </p:sp>
    </p:spTree>
    <p:extLst>
      <p:ext uri="{BB962C8B-B14F-4D97-AF65-F5344CB8AC3E}">
        <p14:creationId xmlns:p14="http://schemas.microsoft.com/office/powerpoint/2010/main" val="69779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75BD95-7D58-4204-96CF-98B300DE59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0E263646-5761-4254-AA2C-0A8A3FD1F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83D4FD9D-6038-4EF7-9B27-F10523B38447}"/>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xmlns="" id="{368E3FBB-0FB8-413F-8E09-0500AF9192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CEB6475-F83A-4573-B902-C4104EF59F99}"/>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17028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35C055-2CDE-4DCC-9844-CD5A4DAADC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267BC54-D4DD-48E3-A0A8-707573C5B1B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8E629EE-7BE4-44CE-844E-C7F086DEEAAA}"/>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xmlns="" id="{F460D7CF-1771-453A-987B-35594ABFF8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E90705C-A2EE-49C0-B9E2-DAEE727E7991}"/>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441501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A675053A-4FFB-4C1D-9149-9C588F91753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8F7D7A39-F92C-4237-B5B8-F2EBD3B1625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974A543-C93D-4948-B2F1-B2DDE9875329}"/>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xmlns="" id="{A54F9740-D157-480F-BA21-92F655073B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C151BA2-01D1-42C3-A0F2-2025433CA0EC}"/>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581109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6BA3F12E-7BFE-4854-A0B0-86609CC76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3170"/>
          <a:stretch>
            <a:fillRect/>
          </a:stretch>
        </p:blipFill>
        <p:spPr bwMode="auto">
          <a:xfrm>
            <a:off x="5791201" y="228600"/>
            <a:ext cx="56515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3" name="Picture 3" descr="bottomlogo">
            <a:extLst>
              <a:ext uri="{FF2B5EF4-FFF2-40B4-BE49-F238E27FC236}">
                <a16:creationId xmlns:a16="http://schemas.microsoft.com/office/drawing/2014/main" xmlns="" id="{7AB87CA5-7E77-4FB2-AB72-58D2F077B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400" y="6599238"/>
            <a:ext cx="54356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4">
            <a:extLst>
              <a:ext uri="{FF2B5EF4-FFF2-40B4-BE49-F238E27FC236}">
                <a16:creationId xmlns:a16="http://schemas.microsoft.com/office/drawing/2014/main" xmlns="" id="{8AD224C9-405F-45A4-B11A-71EED66F46D2}"/>
              </a:ext>
            </a:extLst>
          </p:cNvPr>
          <p:cNvSpPr>
            <a:spLocks noChangeShapeType="1"/>
          </p:cNvSpPr>
          <p:nvPr/>
        </p:nvSpPr>
        <p:spPr bwMode="auto">
          <a:xfrm>
            <a:off x="0" y="1295400"/>
            <a:ext cx="12192000"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Arial" charset="0"/>
              <a:ea typeface="ＭＳ Ｐゴシック" charset="0"/>
              <a:cs typeface="Times New Roman" charset="0"/>
            </a:endParaRPr>
          </a:p>
        </p:txBody>
      </p:sp>
    </p:spTree>
    <p:extLst>
      <p:ext uri="{BB962C8B-B14F-4D97-AF65-F5344CB8AC3E}">
        <p14:creationId xmlns:p14="http://schemas.microsoft.com/office/powerpoint/2010/main" val="396956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F556B78-9C59-473B-8227-197BF04C0A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B63D64D5-CE34-4D5B-800E-C3AADECB603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8DA8FD1-2A82-4236-96BD-6E49DAB778A5}"/>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xmlns="" id="{87AD26D5-4183-48B0-95C6-DFD8C3B0A4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EF4F6AB-ECC3-4570-A255-AC05D94F239F}"/>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80678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9BAB4FF-8D1C-41E4-A438-D1699123DD4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52A26BE5-C88B-4C4E-91B4-78B07B9878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1EB32B8A-E1F8-486C-824D-2493FA533B0C}"/>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xmlns="" id="{D8283070-4ACA-4742-9164-BA35C76530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2866480-86A5-490B-9E88-806EC7F74CDA}"/>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208506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EC86BD-C379-4549-AE5F-40A9C53449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B669C1AE-3AB1-4C91-8863-BEF2C4B6A99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9DF9B1CB-FA0C-4F08-A8F6-2F3DE30B7B2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AC197C08-BF90-4310-928D-CF0DEA98DC7F}"/>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6" name="页脚占位符 5">
            <a:extLst>
              <a:ext uri="{FF2B5EF4-FFF2-40B4-BE49-F238E27FC236}">
                <a16:creationId xmlns:a16="http://schemas.microsoft.com/office/drawing/2014/main" xmlns="" id="{FC9B8D20-F745-40D5-891C-73B5842966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7931044-4189-4EAE-A91F-A52BE9779BA0}"/>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359292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D19420-E37B-45E8-8655-3EB1C1E19F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7F6321A3-2557-40DF-92FE-3F1B7E0AD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4A8A70DB-9619-4EA2-849D-71F353B1971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34001321-4164-4450-A107-53BA4A85C5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4B34B2D3-6BE0-439F-90CA-476E23787C6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2B1B1AD1-50F7-47ED-A586-7F5BF87DD582}"/>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8" name="页脚占位符 7">
            <a:extLst>
              <a:ext uri="{FF2B5EF4-FFF2-40B4-BE49-F238E27FC236}">
                <a16:creationId xmlns:a16="http://schemas.microsoft.com/office/drawing/2014/main" xmlns="" id="{D4E08A3E-516F-4CE9-9D4F-A8721C45DA0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21FF94C5-FFE6-42FB-BA99-0866344D1324}"/>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66968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97BF8C-511D-4CD3-A44E-6527B04697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55CA14BD-1736-40AC-BD7A-36E34DAD4C89}"/>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4" name="页脚占位符 3">
            <a:extLst>
              <a:ext uri="{FF2B5EF4-FFF2-40B4-BE49-F238E27FC236}">
                <a16:creationId xmlns:a16="http://schemas.microsoft.com/office/drawing/2014/main" xmlns="" id="{5CC0CD10-9174-47D5-812A-6569718037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0EC7A1CF-3818-4F32-AEA0-3A5259CDB796}"/>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345962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40CAB408-618A-49F2-8B1A-AE2633758799}"/>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3" name="页脚占位符 2">
            <a:extLst>
              <a:ext uri="{FF2B5EF4-FFF2-40B4-BE49-F238E27FC236}">
                <a16:creationId xmlns:a16="http://schemas.microsoft.com/office/drawing/2014/main" xmlns="" id="{BBB02F42-8E7C-4FA8-A02E-1242BBC2F6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D4F8D18-DD7C-4479-8416-2DE942FE7B0B}"/>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2385101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1A76C50-3659-4F5B-99CD-CE919689E8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9CF7E66F-E3DE-43CC-A0C4-042B1641A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5FEBDE19-1D52-4B47-A293-8C7EC7761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4ED5375D-A6F7-4DFF-98A6-2147E9387709}"/>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6" name="页脚占位符 5">
            <a:extLst>
              <a:ext uri="{FF2B5EF4-FFF2-40B4-BE49-F238E27FC236}">
                <a16:creationId xmlns:a16="http://schemas.microsoft.com/office/drawing/2014/main" xmlns="" id="{D7C014C0-4A1F-4FD9-A617-E1E04A97C3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D1C3D01-4330-44D4-A741-7FD3F01FE202}"/>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22674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B67C56A-A9FB-4A08-A242-2F18BF4DB8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56F7193B-0238-4327-97D2-6D6D4D92F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02E1C288-443E-4AD5-8842-CB0A28C91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E6B3A0DC-CAD5-4129-A013-0FD6F1A2B987}"/>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6" name="页脚占位符 5">
            <a:extLst>
              <a:ext uri="{FF2B5EF4-FFF2-40B4-BE49-F238E27FC236}">
                <a16:creationId xmlns:a16="http://schemas.microsoft.com/office/drawing/2014/main" xmlns="" id="{CD3A07EA-2A8B-4B13-8749-F12C04770B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2BAA125-9D56-4392-B73A-546D64125874}"/>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5838659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199E9178-A473-4459-81B2-9E70ABE5F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0A87F3B2-EB76-47FF-A92C-B101A11BE6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63132DA-1877-4AC8-BED7-5B0F642FDB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xmlns="" id="{6BD6FFCE-0C04-4DA8-8F6A-E66F1C7ED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714D9377-1487-4473-9FC5-F4509E6D1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93420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xmlns="" id="{A52CFD94-1CC0-4CAF-80EE-DF45250A12C1}"/>
              </a:ext>
            </a:extLst>
          </p:cNvPr>
          <p:cNvSpPr>
            <a:spLocks noGrp="1" noChangeArrowheads="1"/>
          </p:cNvSpPr>
          <p:nvPr>
            <p:ph type="ctrTitle" idx="4294967295"/>
          </p:nvPr>
        </p:nvSpPr>
        <p:spPr bwMode="auto">
          <a:xfrm>
            <a:off x="2209800" y="1426356"/>
            <a:ext cx="7772400" cy="93772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ctr" eaLnBrk="1" hangingPunct="1"/>
            <a:r>
              <a:rPr lang="en-US" altLang="zh-CN" dirty="0"/>
              <a:t>CS513 Homework </a:t>
            </a:r>
            <a:r>
              <a:rPr lang="en-US" altLang="zh-CN" dirty="0" smtClean="0"/>
              <a:t>3 </a:t>
            </a:r>
            <a:r>
              <a:rPr lang="en-US" altLang="zh-CN" dirty="0"/>
              <a:t>Presentation</a:t>
            </a:r>
          </a:p>
        </p:txBody>
      </p:sp>
      <p:sp>
        <p:nvSpPr>
          <p:cNvPr id="5122" name="Rectangle 3">
            <a:extLst>
              <a:ext uri="{FF2B5EF4-FFF2-40B4-BE49-F238E27FC236}">
                <a16:creationId xmlns:a16="http://schemas.microsoft.com/office/drawing/2014/main" xmlns="" id="{37BBE25C-8773-4212-A36C-C90506ED537A}"/>
              </a:ext>
            </a:extLst>
          </p:cNvPr>
          <p:cNvSpPr>
            <a:spLocks noGrp="1" noChangeArrowheads="1"/>
          </p:cNvSpPr>
          <p:nvPr>
            <p:ph type="subTitle" idx="4294967295"/>
          </p:nvPr>
        </p:nvSpPr>
        <p:spPr bwMode="auto">
          <a:xfrm>
            <a:off x="2895600" y="3886200"/>
            <a:ext cx="6400800" cy="17526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indent="0" algn="ctr">
              <a:buNone/>
            </a:pPr>
            <a:r>
              <a:rPr lang="en-US" altLang="zh-CN" dirty="0" err="1">
                <a:latin typeface="Times New Roman" charset="0"/>
                <a:ea typeface="Times New Roman" charset="0"/>
                <a:cs typeface="Times New Roman" charset="0"/>
              </a:rPr>
              <a:t>Mengzhao</a:t>
            </a:r>
            <a:r>
              <a:rPr lang="en-US" altLang="zh-CN" dirty="0">
                <a:latin typeface="Times New Roman" charset="0"/>
                <a:ea typeface="Times New Roman" charset="0"/>
                <a:cs typeface="Times New Roman" charset="0"/>
              </a:rPr>
              <a:t> Cai                       A20405372</a:t>
            </a:r>
          </a:p>
          <a:p>
            <a:pPr marL="0" indent="0" algn="ctr">
              <a:buNone/>
            </a:pPr>
            <a:r>
              <a:rPr lang="en-US" altLang="zh-CN" dirty="0" err="1">
                <a:latin typeface="Times New Roman" charset="0"/>
                <a:ea typeface="Times New Roman" charset="0"/>
                <a:cs typeface="Times New Roman" charset="0"/>
              </a:rPr>
              <a:t>Jingcheng</a:t>
            </a:r>
            <a:r>
              <a:rPr lang="en-US" altLang="zh-CN" dirty="0">
                <a:latin typeface="Times New Roman" charset="0"/>
                <a:ea typeface="Times New Roman" charset="0"/>
                <a:cs typeface="Times New Roman" charset="0"/>
              </a:rPr>
              <a:t> Deng                    A20411512</a:t>
            </a:r>
          </a:p>
          <a:p>
            <a:pPr marL="0" indent="0" algn="ctr">
              <a:buNone/>
            </a:pPr>
            <a:r>
              <a:rPr lang="en-US" altLang="zh-CN" dirty="0" err="1">
                <a:latin typeface="Times New Roman" charset="0"/>
                <a:ea typeface="Times New Roman" charset="0"/>
                <a:cs typeface="Times New Roman" charset="0"/>
              </a:rPr>
              <a:t>Tianran</a:t>
            </a:r>
            <a:r>
              <a:rPr lang="en-US" altLang="zh-CN" dirty="0">
                <a:latin typeface="Times New Roman" charset="0"/>
                <a:ea typeface="Times New Roman" charset="0"/>
                <a:cs typeface="Times New Roman" charset="0"/>
              </a:rPr>
              <a:t> Chen                         A20396751                    </a:t>
            </a:r>
          </a:p>
        </p:txBody>
      </p:sp>
      <p:sp>
        <p:nvSpPr>
          <p:cNvPr id="2" name="文本框 1">
            <a:extLst>
              <a:ext uri="{FF2B5EF4-FFF2-40B4-BE49-F238E27FC236}">
                <a16:creationId xmlns:a16="http://schemas.microsoft.com/office/drawing/2014/main" xmlns="" id="{2FECC4E1-E79A-457F-B081-04476F2FCB3C}"/>
              </a:ext>
            </a:extLst>
          </p:cNvPr>
          <p:cNvSpPr txBox="1"/>
          <p:nvPr/>
        </p:nvSpPr>
        <p:spPr>
          <a:xfrm>
            <a:off x="2895600" y="2537164"/>
            <a:ext cx="9234791" cy="707886"/>
          </a:xfrm>
          <a:prstGeom prst="rect">
            <a:avLst/>
          </a:prstGeom>
          <a:noFill/>
        </p:spPr>
        <p:txBody>
          <a:bodyPr wrap="square" rtlCol="0">
            <a:spAutoFit/>
          </a:bodyPr>
          <a:lstStyle/>
          <a:p>
            <a:r>
              <a:rPr lang="en-US" altLang="zh-CN" sz="4000" dirty="0">
                <a:latin typeface="Times New Roman" charset="0"/>
                <a:ea typeface="Times New Roman" charset="0"/>
                <a:cs typeface="Times New Roman" charset="0"/>
              </a:rPr>
              <a:t>Satellite/Aerial Image Retrieval</a:t>
            </a:r>
          </a:p>
        </p:txBody>
      </p:sp>
    </p:spTree>
    <p:extLst>
      <p:ext uri="{BB962C8B-B14F-4D97-AF65-F5344CB8AC3E}">
        <p14:creationId xmlns:p14="http://schemas.microsoft.com/office/powerpoint/2010/main" val="2769978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303EFE72-B41E-4CE5-9A30-217B01FD0F54}"/>
              </a:ext>
            </a:extLst>
          </p:cNvPr>
          <p:cNvSpPr txBox="1"/>
          <p:nvPr/>
        </p:nvSpPr>
        <p:spPr>
          <a:xfrm>
            <a:off x="490194" y="301658"/>
            <a:ext cx="5137608" cy="646331"/>
          </a:xfrm>
          <a:prstGeom prst="rect">
            <a:avLst/>
          </a:prstGeom>
          <a:noFill/>
        </p:spPr>
        <p:txBody>
          <a:bodyPr wrap="square" rtlCol="0">
            <a:spAutoFit/>
          </a:bodyPr>
          <a:lstStyle/>
          <a:p>
            <a:r>
              <a:rPr lang="en-US" altLang="zh-CN" sz="3600" dirty="0"/>
              <a:t>1. Introduction</a:t>
            </a:r>
            <a:endParaRPr lang="zh-CN" altLang="en-US" sz="3600" dirty="0"/>
          </a:p>
        </p:txBody>
      </p:sp>
      <p:sp>
        <p:nvSpPr>
          <p:cNvPr id="6" name="文本框 5">
            <a:extLst>
              <a:ext uri="{FF2B5EF4-FFF2-40B4-BE49-F238E27FC236}">
                <a16:creationId xmlns:a16="http://schemas.microsoft.com/office/drawing/2014/main" xmlns="" id="{AEFDD120-723C-4785-A60C-EC995E1AF302}"/>
              </a:ext>
            </a:extLst>
          </p:cNvPr>
          <p:cNvSpPr txBox="1"/>
          <p:nvPr/>
        </p:nvSpPr>
        <p:spPr>
          <a:xfrm>
            <a:off x="779282" y="2122019"/>
            <a:ext cx="10633435" cy="2246769"/>
          </a:xfrm>
          <a:prstGeom prst="rect">
            <a:avLst/>
          </a:prstGeom>
          <a:noFill/>
        </p:spPr>
        <p:txBody>
          <a:bodyPr wrap="square" rtlCol="0">
            <a:spAutoFit/>
          </a:bodyPr>
          <a:lstStyle/>
          <a:p>
            <a:pPr algn="just"/>
            <a:r>
              <a:rPr lang="en-US" altLang="zh-CN" dirty="0"/>
              <a:t>	</a:t>
            </a:r>
            <a:r>
              <a:rPr lang="en-US" altLang="zh-CN" sz="2800" dirty="0">
                <a:latin typeface="Times New Roman" charset="0"/>
                <a:ea typeface="Times New Roman" charset="0"/>
                <a:cs typeface="Times New Roman" charset="0"/>
              </a:rPr>
              <a:t>The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purpose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of</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this</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project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is</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to</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get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aerial </a:t>
            </a:r>
            <a:r>
              <a:rPr lang="en-US" altLang="zh-CN" sz="2800" dirty="0" smtClean="0">
                <a:latin typeface="Times New Roman" charset="0"/>
                <a:ea typeface="Times New Roman" charset="0"/>
                <a:cs typeface="Times New Roman" charset="0"/>
              </a:rPr>
              <a:t>imagery</a:t>
            </a:r>
            <a:r>
              <a:rPr lang="zh-CN" altLang="en-US" sz="2800" dirty="0" smtClean="0">
                <a:latin typeface="Times New Roman" charset="0"/>
                <a:ea typeface="Times New Roman" charset="0"/>
                <a:cs typeface="Times New Roman" charset="0"/>
              </a:rPr>
              <a:t> </a:t>
            </a:r>
            <a:r>
              <a:rPr lang="en-US" altLang="zh-CN" sz="2800" dirty="0" smtClean="0">
                <a:latin typeface="Times New Roman" charset="0"/>
                <a:ea typeface="Times New Roman" charset="0"/>
                <a:cs typeface="Times New Roman" charset="0"/>
              </a:rPr>
              <a:t>(maximum</a:t>
            </a:r>
            <a:r>
              <a:rPr lang="zh-CN" altLang="en-US" sz="2800" dirty="0" smtClean="0">
                <a:latin typeface="Times New Roman" charset="0"/>
                <a:ea typeface="Times New Roman" charset="0"/>
                <a:cs typeface="Times New Roman" charset="0"/>
              </a:rPr>
              <a:t> </a:t>
            </a:r>
            <a:r>
              <a:rPr lang="en-US" altLang="zh-CN" sz="2800" dirty="0" smtClean="0">
                <a:latin typeface="Times New Roman" charset="0"/>
                <a:ea typeface="Times New Roman" charset="0"/>
                <a:cs typeface="Times New Roman" charset="0"/>
              </a:rPr>
              <a:t>resolution)</a:t>
            </a:r>
            <a:r>
              <a:rPr lang="zh-CN" altLang="en-US" sz="2800" dirty="0" smtClean="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by</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using</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Bing</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maps</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tile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system</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with</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given</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latitude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and</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longitude.</a:t>
            </a:r>
            <a:r>
              <a:rPr lang="zh-CN" altLang="en-US" sz="2800" dirty="0">
                <a:latin typeface="Times New Roman" charset="0"/>
                <a:ea typeface="Times New Roman" charset="0"/>
                <a:cs typeface="Times New Roman" charset="0"/>
              </a:rPr>
              <a:t> </a:t>
            </a:r>
            <a:endParaRPr lang="en-US" altLang="zh-CN" sz="2800" dirty="0">
              <a:latin typeface="Times New Roman" charset="0"/>
              <a:ea typeface="Times New Roman" charset="0"/>
              <a:cs typeface="Times New Roman" charset="0"/>
            </a:endParaRPr>
          </a:p>
          <a:p>
            <a:pPr algn="just"/>
            <a:r>
              <a:rPr lang="en-US" altLang="zh-CN" sz="2800" dirty="0">
                <a:latin typeface="Times New Roman" charset="0"/>
                <a:ea typeface="Times New Roman" charset="0"/>
                <a:cs typeface="Times New Roman" charset="0"/>
              </a:rPr>
              <a:t>	</a:t>
            </a:r>
            <a:r>
              <a:rPr lang="en-US" altLang="zh-CN" sz="2800" dirty="0" smtClean="0">
                <a:latin typeface="Times New Roman" charset="0"/>
                <a:ea typeface="Times New Roman" charset="0"/>
                <a:cs typeface="Times New Roman" charset="0"/>
              </a:rPr>
              <a:t>Bing </a:t>
            </a:r>
            <a:r>
              <a:rPr lang="en-US" altLang="zh-CN" sz="2800" dirty="0">
                <a:latin typeface="Times New Roman" charset="0"/>
                <a:ea typeface="Times New Roman" charset="0"/>
                <a:cs typeface="Times New Roman" charset="0"/>
              </a:rPr>
              <a:t>Maps tile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system</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provides a world map that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use the Mercator projection</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which</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users can directly manipulate to pan and zoom</a:t>
            </a:r>
            <a:r>
              <a:rPr lang="zh-CN" altLang="en-US" sz="2800" dirty="0">
                <a:latin typeface="Times New Roman" charset="0"/>
                <a:ea typeface="Times New Roman" charset="0"/>
                <a:cs typeface="Times New Roman" charset="0"/>
              </a:rPr>
              <a:t> </a:t>
            </a:r>
            <a:r>
              <a:rPr lang="en-US" altLang="zh-CN" sz="2800" dirty="0" smtClean="0">
                <a:latin typeface="Times New Roman" charset="0"/>
                <a:ea typeface="Times New Roman" charset="0"/>
                <a:cs typeface="Times New Roman" charset="0"/>
              </a:rPr>
              <a:t>.</a:t>
            </a:r>
            <a:endParaRPr lang="en-US" altLang="zh-CN" sz="2800" dirty="0">
              <a:latin typeface="Times New Roman" charset="0"/>
              <a:ea typeface="Times New Roman" charset="0"/>
              <a:cs typeface="Times New Roman" charset="0"/>
            </a:endParaRPr>
          </a:p>
        </p:txBody>
      </p:sp>
      <p:pic>
        <p:nvPicPr>
          <p:cNvPr id="1026" name="Picture 2" descr="50afcdc-99eb-4296-9948-19c0a65727a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0366" y="4324350"/>
            <a:ext cx="254317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560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0701" y="457200"/>
            <a:ext cx="4845699" cy="646331"/>
          </a:xfrm>
          <a:prstGeom prst="rect">
            <a:avLst/>
          </a:prstGeom>
        </p:spPr>
        <p:txBody>
          <a:bodyPr wrap="square">
            <a:spAutoFit/>
          </a:bodyPr>
          <a:lstStyle/>
          <a:p>
            <a:r>
              <a:rPr lang="en-US" altLang="zh-CN" sz="3600" dirty="0"/>
              <a:t>2. Mercator projection</a:t>
            </a:r>
            <a:r>
              <a:rPr lang="zh-CN" altLang="en-US" sz="3600" dirty="0"/>
              <a:t> </a:t>
            </a:r>
          </a:p>
        </p:txBody>
      </p:sp>
      <p:sp>
        <p:nvSpPr>
          <p:cNvPr id="4" name="文本框 3"/>
          <p:cNvSpPr txBox="1"/>
          <p:nvPr/>
        </p:nvSpPr>
        <p:spPr>
          <a:xfrm>
            <a:off x="739302" y="1702341"/>
            <a:ext cx="10854821" cy="3539430"/>
          </a:xfrm>
          <a:prstGeom prst="rect">
            <a:avLst/>
          </a:prstGeom>
          <a:noFill/>
        </p:spPr>
        <p:txBody>
          <a:bodyPr wrap="square" rtlCol="0">
            <a:spAutoFit/>
          </a:bodyPr>
          <a:lstStyle/>
          <a:p>
            <a:r>
              <a:rPr kumimoji="1" lang="en-US" altLang="zh-CN" sz="2800" dirty="0" smtClean="0">
                <a:latin typeface="Times New Roman" charset="0"/>
                <a:ea typeface="Times New Roman" charset="0"/>
                <a:cs typeface="Times New Roman" charset="0"/>
              </a:rPr>
              <a:t>The</a:t>
            </a:r>
            <a:r>
              <a:rPr kumimoji="1" lang="zh-CN" altLang="en-US" sz="2800" dirty="0" smtClean="0">
                <a:latin typeface="Times New Roman" charset="0"/>
                <a:ea typeface="Times New Roman" charset="0"/>
                <a:cs typeface="Times New Roman" charset="0"/>
              </a:rPr>
              <a:t> </a:t>
            </a:r>
            <a:r>
              <a:rPr kumimoji="1" lang="en-US" altLang="zh-CN" sz="2800" dirty="0" smtClean="0">
                <a:latin typeface="Times New Roman" charset="0"/>
                <a:ea typeface="Times New Roman" charset="0"/>
                <a:cs typeface="Times New Roman" charset="0"/>
              </a:rPr>
              <a:t>Mercator</a:t>
            </a:r>
            <a:r>
              <a:rPr kumimoji="1" lang="zh-CN" altLang="en-US" sz="2800" dirty="0" smtClean="0">
                <a:latin typeface="Times New Roman" charset="0"/>
                <a:ea typeface="Times New Roman" charset="0"/>
                <a:cs typeface="Times New Roman" charset="0"/>
              </a:rPr>
              <a:t> </a:t>
            </a:r>
            <a:r>
              <a:rPr kumimoji="1" lang="en-US" altLang="zh-CN" sz="2800" dirty="0" smtClean="0">
                <a:latin typeface="Times New Roman" charset="0"/>
                <a:ea typeface="Times New Roman" charset="0"/>
                <a:cs typeface="Times New Roman" charset="0"/>
              </a:rPr>
              <a:t>projection</a:t>
            </a:r>
            <a:r>
              <a:rPr kumimoji="1" lang="zh-CN" altLang="en-US" sz="2800" dirty="0">
                <a:latin typeface="Times New Roman" charset="0"/>
                <a:ea typeface="Times New Roman" charset="0"/>
                <a:cs typeface="Times New Roman" charset="0"/>
              </a:rPr>
              <a:t> </a:t>
            </a:r>
            <a:r>
              <a:rPr lang="en-US" altLang="zh-CN" sz="2800" dirty="0" smtClean="0">
                <a:latin typeface="Times New Roman" charset="0"/>
                <a:ea typeface="Times New Roman" charset="0"/>
                <a:cs typeface="Times New Roman" charset="0"/>
              </a:rPr>
              <a:t>characteristic</a:t>
            </a:r>
            <a:r>
              <a:rPr lang="zh-CN" altLang="en-US" sz="2800" dirty="0" smtClean="0">
                <a:latin typeface="Times New Roman" charset="0"/>
                <a:ea typeface="Times New Roman" charset="0"/>
                <a:cs typeface="Times New Roman" charset="0"/>
              </a:rPr>
              <a:t>：</a:t>
            </a:r>
            <a:endParaRPr lang="en-US" altLang="zh-CN" sz="2800" dirty="0" smtClean="0">
              <a:latin typeface="Times New Roman" charset="0"/>
              <a:ea typeface="Times New Roman" charset="0"/>
              <a:cs typeface="Times New Roman" charset="0"/>
            </a:endParaRPr>
          </a:p>
          <a:p>
            <a:pPr marL="457200" indent="-457200">
              <a:buFont typeface="Arial" charset="0"/>
              <a:buChar char="•"/>
            </a:pPr>
            <a:r>
              <a:rPr lang="en-US" altLang="zh-CN" sz="2800" dirty="0" smtClean="0">
                <a:latin typeface="Times New Roman" charset="0"/>
                <a:ea typeface="Times New Roman" charset="0"/>
                <a:cs typeface="Times New Roman" charset="0"/>
              </a:rPr>
              <a:t>It’s </a:t>
            </a:r>
            <a:r>
              <a:rPr lang="en-US" altLang="zh-CN" sz="2800" dirty="0">
                <a:latin typeface="Times New Roman" charset="0"/>
                <a:ea typeface="Times New Roman" charset="0"/>
                <a:cs typeface="Times New Roman" charset="0"/>
              </a:rPr>
              <a:t>a </a:t>
            </a:r>
            <a:r>
              <a:rPr lang="en-US" altLang="zh-CN" sz="2800" b="1" dirty="0">
                <a:latin typeface="Times New Roman" charset="0"/>
                <a:ea typeface="Times New Roman" charset="0"/>
                <a:cs typeface="Times New Roman" charset="0"/>
              </a:rPr>
              <a:t>conformal</a:t>
            </a:r>
            <a:r>
              <a:rPr lang="en-US" altLang="zh-CN" sz="2800" dirty="0">
                <a:latin typeface="Times New Roman" charset="0"/>
                <a:ea typeface="Times New Roman" charset="0"/>
                <a:cs typeface="Times New Roman" charset="0"/>
              </a:rPr>
              <a:t> projection, which means that it preserves the shape of relatively small objects. This is especially important when showing aerial imagery, because we want to avoid distorting the shape of buildings. Square buildings should appear square, not rectangular</a:t>
            </a:r>
            <a:r>
              <a:rPr lang="en-US" altLang="zh-CN" sz="2800" dirty="0" smtClean="0">
                <a:latin typeface="Times New Roman" charset="0"/>
                <a:ea typeface="Times New Roman" charset="0"/>
                <a:cs typeface="Times New Roman" charset="0"/>
              </a:rPr>
              <a:t>.</a:t>
            </a:r>
          </a:p>
          <a:p>
            <a:pPr marL="457200" indent="-457200">
              <a:buFont typeface="Arial" charset="0"/>
              <a:buChar char="•"/>
            </a:pPr>
            <a:r>
              <a:rPr lang="en-US" altLang="zh-CN" sz="2800" dirty="0">
                <a:latin typeface="Times New Roman" charset="0"/>
                <a:ea typeface="Times New Roman" charset="0"/>
                <a:cs typeface="Times New Roman" charset="0"/>
              </a:rPr>
              <a:t>It’s a </a:t>
            </a:r>
            <a:r>
              <a:rPr lang="en-US" altLang="zh-CN" sz="2800" b="1" dirty="0">
                <a:latin typeface="Times New Roman" charset="0"/>
                <a:ea typeface="Times New Roman" charset="0"/>
                <a:cs typeface="Times New Roman" charset="0"/>
              </a:rPr>
              <a:t>cylindrical</a:t>
            </a:r>
            <a:r>
              <a:rPr lang="en-US" altLang="zh-CN" sz="2800" dirty="0">
                <a:latin typeface="Times New Roman" charset="0"/>
                <a:ea typeface="Times New Roman" charset="0"/>
                <a:cs typeface="Times New Roman" charset="0"/>
              </a:rPr>
              <a:t> projection, which means that north and south are always straight up and down, and west and east are always straight left and right.</a:t>
            </a:r>
            <a:endParaRPr kumimoji="1" lang="en-US" altLang="zh-CN"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3496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738FA732-3F34-409F-BFD5-C62C6F9FD98A}"/>
              </a:ext>
            </a:extLst>
          </p:cNvPr>
          <p:cNvSpPr txBox="1"/>
          <p:nvPr/>
        </p:nvSpPr>
        <p:spPr>
          <a:xfrm>
            <a:off x="490194" y="301658"/>
            <a:ext cx="5137608" cy="646331"/>
          </a:xfrm>
          <a:prstGeom prst="rect">
            <a:avLst/>
          </a:prstGeom>
          <a:noFill/>
        </p:spPr>
        <p:txBody>
          <a:bodyPr wrap="square" rtlCol="0">
            <a:spAutoFit/>
          </a:bodyPr>
          <a:lstStyle/>
          <a:p>
            <a:r>
              <a:rPr lang="en-US" altLang="zh-CN" sz="3600" dirty="0"/>
              <a:t>3</a:t>
            </a:r>
            <a:r>
              <a:rPr lang="en-US" altLang="zh-CN" sz="3600" dirty="0" smtClean="0"/>
              <a:t>. </a:t>
            </a:r>
            <a:r>
              <a:rPr lang="en-US" altLang="zh-CN" sz="3600" dirty="0"/>
              <a:t>Implement Details</a:t>
            </a:r>
            <a:endParaRPr lang="zh-CN" altLang="en-US" sz="3600" dirty="0"/>
          </a:p>
        </p:txBody>
      </p:sp>
      <p:sp>
        <p:nvSpPr>
          <p:cNvPr id="3" name="文本框 2">
            <a:extLst>
              <a:ext uri="{FF2B5EF4-FFF2-40B4-BE49-F238E27FC236}">
                <a16:creationId xmlns:a16="http://schemas.microsoft.com/office/drawing/2014/main" xmlns="" id="{A963A19E-E5A6-4784-805F-5E2D1CB7D4A0}"/>
              </a:ext>
            </a:extLst>
          </p:cNvPr>
          <p:cNvSpPr txBox="1"/>
          <p:nvPr/>
        </p:nvSpPr>
        <p:spPr>
          <a:xfrm>
            <a:off x="779281" y="1735155"/>
            <a:ext cx="10633435" cy="2554545"/>
          </a:xfrm>
          <a:prstGeom prst="rect">
            <a:avLst/>
          </a:prstGeom>
          <a:noFill/>
        </p:spPr>
        <p:txBody>
          <a:bodyPr wrap="square" rtlCol="0">
            <a:spAutoFit/>
          </a:bodyPr>
          <a:lstStyle/>
          <a:p>
            <a:pPr marL="457200" indent="-457200" algn="just">
              <a:buFont typeface="Arial" charset="0"/>
              <a:buChar char="•"/>
            </a:pPr>
            <a:r>
              <a:rPr lang="en-US" altLang="zh-CN" sz="3200" dirty="0" smtClean="0">
                <a:latin typeface="Times New Roman" charset="0"/>
                <a:ea typeface="Times New Roman" charset="0"/>
                <a:cs typeface="Times New Roman" charset="0"/>
              </a:rPr>
              <a:t>First</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step:</a:t>
            </a:r>
            <a:r>
              <a:rPr lang="zh-CN" altLang="en-US" sz="3200" dirty="0" smtClean="0">
                <a:latin typeface="Times New Roman" charset="0"/>
                <a:ea typeface="Times New Roman" charset="0"/>
                <a:cs typeface="Times New Roman" charset="0"/>
              </a:rPr>
              <a:t> </a:t>
            </a:r>
            <a:endParaRPr lang="en-US" altLang="zh-CN" sz="3200" dirty="0">
              <a:latin typeface="Times New Roman" charset="0"/>
              <a:ea typeface="Times New Roman" charset="0"/>
              <a:cs typeface="Times New Roman" charset="0"/>
            </a:endParaRPr>
          </a:p>
          <a:p>
            <a:pPr lvl="1" algn="just"/>
            <a:r>
              <a:rPr lang="en-US" altLang="zh-CN" sz="3200" dirty="0" smtClean="0">
                <a:latin typeface="Times New Roman" charset="0"/>
                <a:ea typeface="Times New Roman" charset="0"/>
                <a:cs typeface="Times New Roman" charset="0"/>
              </a:rPr>
              <a:t>Since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the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Bing</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map</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tile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system</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only</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take</a:t>
            </a:r>
            <a:r>
              <a:rPr lang="zh-CN" altLang="en-US" sz="3200" dirty="0" smtClean="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spherical </a:t>
            </a:r>
            <a:r>
              <a:rPr lang="en-US" altLang="zh-CN" sz="3200" dirty="0" smtClean="0">
                <a:latin typeface="Times New Roman" charset="0"/>
                <a:ea typeface="Times New Roman" charset="0"/>
                <a:cs typeface="Times New Roman" charset="0"/>
              </a:rPr>
              <a:t>Mercator</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projection</a:t>
            </a:r>
            <a:r>
              <a:rPr lang="zh-CN" altLang="en-US" sz="3200" dirty="0" smtClean="0">
                <a:latin typeface="Times New Roman" charset="0"/>
                <a:ea typeface="Times New Roman" charset="0"/>
                <a:cs typeface="Times New Roman" charset="0"/>
              </a:rPr>
              <a:t> </a:t>
            </a:r>
            <a:r>
              <a:rPr lang="en" altLang="zh-CN" sz="3200" dirty="0" smtClean="0">
                <a:latin typeface="Times New Roman" charset="0"/>
                <a:ea typeface="Times New Roman" charset="0"/>
                <a:cs typeface="Times New Roman" charset="0"/>
              </a:rPr>
              <a:t>coordinates</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instead</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of</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latitude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and</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longitude.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So</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we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need</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to</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use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ground</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resolution</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equation</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to</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convert</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the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input</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latitude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and</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longitude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into</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Mercator</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projection.</a:t>
            </a:r>
            <a:endParaRPr lang="en-US" altLang="zh-CN" sz="3200" dirty="0">
              <a:latin typeface="Times New Roman" charset="0"/>
              <a:ea typeface="Times New Roman" charset="0"/>
              <a:cs typeface="Times New Roman" charset="0"/>
            </a:endParaRPr>
          </a:p>
        </p:txBody>
      </p:sp>
      <p:sp>
        <p:nvSpPr>
          <p:cNvPr id="4" name="文本框 3"/>
          <p:cNvSpPr txBox="1"/>
          <p:nvPr/>
        </p:nvSpPr>
        <p:spPr>
          <a:xfrm>
            <a:off x="6095999" y="1735155"/>
            <a:ext cx="1107996" cy="584775"/>
          </a:xfrm>
          <a:prstGeom prst="rect">
            <a:avLst/>
          </a:prstGeom>
          <a:noFill/>
        </p:spPr>
        <p:txBody>
          <a:bodyPr wrap="none" rtlCol="0">
            <a:spAutoFit/>
          </a:bodyPr>
          <a:lstStyle/>
          <a:p>
            <a:r>
              <a:rPr kumimoji="1" lang="en-US" altLang="zh-CN" sz="3200" dirty="0" smtClean="0">
                <a:latin typeface="Times New Roman" charset="0"/>
                <a:ea typeface="Times New Roman" charset="0"/>
                <a:cs typeface="Times New Roman" charset="0"/>
              </a:rPr>
              <a:t>	</a:t>
            </a:r>
            <a:endParaRPr kumimoji="1" lang="zh-CN" alt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4870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2622DBA6-4BF4-4F02-B794-AD3EC034F27C}"/>
              </a:ext>
            </a:extLst>
          </p:cNvPr>
          <p:cNvSpPr txBox="1"/>
          <p:nvPr/>
        </p:nvSpPr>
        <p:spPr>
          <a:xfrm>
            <a:off x="490194" y="301658"/>
            <a:ext cx="5137608" cy="646331"/>
          </a:xfrm>
          <a:prstGeom prst="rect">
            <a:avLst/>
          </a:prstGeom>
          <a:noFill/>
        </p:spPr>
        <p:txBody>
          <a:bodyPr wrap="square" rtlCol="0">
            <a:spAutoFit/>
          </a:bodyPr>
          <a:lstStyle/>
          <a:p>
            <a:r>
              <a:rPr lang="en-US" altLang="zh-CN" sz="3600" dirty="0"/>
              <a:t>3</a:t>
            </a:r>
            <a:r>
              <a:rPr lang="en-US" altLang="zh-CN" sz="3600" dirty="0" smtClean="0"/>
              <a:t>. </a:t>
            </a:r>
            <a:r>
              <a:rPr lang="en-US" altLang="zh-CN" sz="3600" dirty="0"/>
              <a:t>Implement Details</a:t>
            </a:r>
            <a:endParaRPr lang="zh-CN" altLang="en-US" sz="3600" dirty="0"/>
          </a:p>
        </p:txBody>
      </p:sp>
      <p:sp>
        <p:nvSpPr>
          <p:cNvPr id="3" name="文本框 2">
            <a:extLst>
              <a:ext uri="{FF2B5EF4-FFF2-40B4-BE49-F238E27FC236}">
                <a16:creationId xmlns:a16="http://schemas.microsoft.com/office/drawing/2014/main" xmlns="" id="{46F6BF4B-3180-4B43-A428-5AD88028959F}"/>
              </a:ext>
            </a:extLst>
          </p:cNvPr>
          <p:cNvSpPr txBox="1"/>
          <p:nvPr/>
        </p:nvSpPr>
        <p:spPr>
          <a:xfrm>
            <a:off x="779282" y="1735155"/>
            <a:ext cx="10633435" cy="4031873"/>
          </a:xfrm>
          <a:prstGeom prst="rect">
            <a:avLst/>
          </a:prstGeom>
          <a:noFill/>
        </p:spPr>
        <p:txBody>
          <a:bodyPr wrap="square" rtlCol="0">
            <a:spAutoFit/>
          </a:bodyPr>
          <a:lstStyle/>
          <a:p>
            <a:pPr algn="just"/>
            <a:r>
              <a:rPr lang="en-US" altLang="zh-CN" sz="3200" dirty="0" smtClean="0"/>
              <a:t>Second</a:t>
            </a:r>
            <a:r>
              <a:rPr lang="zh-CN" altLang="en-US" sz="3200" dirty="0" smtClean="0"/>
              <a:t> </a:t>
            </a:r>
            <a:r>
              <a:rPr lang="en-US" altLang="zh-CN" sz="3200" dirty="0" smtClean="0"/>
              <a:t>Step:</a:t>
            </a:r>
            <a:endParaRPr lang="en-US" altLang="zh-CN" sz="3200" dirty="0" smtClean="0"/>
          </a:p>
          <a:p>
            <a:pPr algn="just"/>
            <a:r>
              <a:rPr lang="en-US" altLang="zh-CN" sz="3200" dirty="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After</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that</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we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set</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the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origin</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of</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a</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set</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of</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tiles,</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and</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then</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calculate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the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zoom</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level.</a:t>
            </a:r>
          </a:p>
          <a:p>
            <a:pPr algn="just"/>
            <a:endParaRPr lang="en-US" altLang="zh-CN" sz="3200" dirty="0" smtClean="0">
              <a:latin typeface="Times New Roman" charset="0"/>
              <a:ea typeface="Times New Roman" charset="0"/>
              <a:cs typeface="Times New Roman" charset="0"/>
            </a:endParaRPr>
          </a:p>
          <a:p>
            <a:pPr algn="just"/>
            <a:r>
              <a:rPr lang="en-US" altLang="zh-CN" sz="3200" dirty="0" smtClean="0">
                <a:latin typeface="Times New Roman" charset="0"/>
                <a:ea typeface="Times New Roman" charset="0"/>
                <a:cs typeface="Times New Roman" charset="0"/>
              </a:rPr>
              <a:t>Third</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Step:</a:t>
            </a:r>
          </a:p>
          <a:p>
            <a:pPr algn="just"/>
            <a:r>
              <a:rPr lang="en-US" altLang="zh-CN" sz="3200" dirty="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We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convert</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tile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XY</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coordinates</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into</a:t>
            </a:r>
            <a:r>
              <a:rPr lang="zh-CN" altLang="en-US" sz="3200" dirty="0" smtClean="0">
                <a:latin typeface="Times New Roman" charset="0"/>
                <a:ea typeface="Times New Roman" charset="0"/>
                <a:cs typeface="Times New Roman" charset="0"/>
              </a:rPr>
              <a:t> </a:t>
            </a:r>
            <a:r>
              <a:rPr lang="en-US" altLang="zh-CN" sz="3200" dirty="0" err="1" smtClean="0">
                <a:latin typeface="Times New Roman" charset="0"/>
                <a:ea typeface="Times New Roman" charset="0"/>
                <a:cs typeface="Times New Roman" charset="0"/>
              </a:rPr>
              <a:t>quadkeys</a:t>
            </a:r>
            <a:r>
              <a:rPr lang="en-US" altLang="zh-CN" sz="3200" dirty="0" smtClean="0">
                <a:latin typeface="Times New Roman" charset="0"/>
                <a:ea typeface="Times New Roman" charset="0"/>
                <a:cs typeface="Times New Roman" charset="0"/>
              </a:rPr>
              <a:t>,</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and</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then</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request</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tile</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from</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Bing</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Map</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Imagery</a:t>
            </a:r>
            <a:r>
              <a:rPr lang="zh-CN" altLang="en-US" sz="3200" dirty="0" smtClean="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Service.</a:t>
            </a:r>
          </a:p>
          <a:p>
            <a:pPr algn="just"/>
            <a:endParaRPr lang="en-US" altLang="zh-CN" sz="3200"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2677786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2622DBA6-4BF4-4F02-B794-AD3EC034F27C}"/>
              </a:ext>
            </a:extLst>
          </p:cNvPr>
          <p:cNvSpPr txBox="1"/>
          <p:nvPr/>
        </p:nvSpPr>
        <p:spPr>
          <a:xfrm>
            <a:off x="490194" y="301658"/>
            <a:ext cx="5137608" cy="646331"/>
          </a:xfrm>
          <a:prstGeom prst="rect">
            <a:avLst/>
          </a:prstGeom>
          <a:noFill/>
        </p:spPr>
        <p:txBody>
          <a:bodyPr wrap="square" rtlCol="0">
            <a:spAutoFit/>
          </a:bodyPr>
          <a:lstStyle/>
          <a:p>
            <a:r>
              <a:rPr lang="en-US" altLang="zh-CN" sz="3600" dirty="0"/>
              <a:t>3</a:t>
            </a:r>
            <a:r>
              <a:rPr lang="en-US" altLang="zh-CN" sz="3600" dirty="0" smtClean="0"/>
              <a:t>. Results</a:t>
            </a:r>
            <a:endParaRPr lang="zh-CN" altLang="en-US" sz="3600" dirty="0"/>
          </a:p>
        </p:txBody>
      </p:sp>
      <p:sp>
        <p:nvSpPr>
          <p:cNvPr id="4" name="文本框 3"/>
          <p:cNvSpPr txBox="1"/>
          <p:nvPr/>
        </p:nvSpPr>
        <p:spPr>
          <a:xfrm>
            <a:off x="490193" y="1494152"/>
            <a:ext cx="11338391" cy="584775"/>
          </a:xfrm>
          <a:prstGeom prst="rect">
            <a:avLst/>
          </a:prstGeom>
          <a:noFill/>
        </p:spPr>
        <p:txBody>
          <a:bodyPr wrap="square" rtlCol="0">
            <a:spAutoFit/>
          </a:bodyPr>
          <a:lstStyle/>
          <a:p>
            <a:r>
              <a:rPr kumimoji="1" lang="en-US" altLang="zh-CN" sz="3200" dirty="0" smtClean="0">
                <a:latin typeface="Times New Roman" charset="0"/>
                <a:ea typeface="Times New Roman" charset="0"/>
                <a:cs typeface="Times New Roman" charset="0"/>
              </a:rPr>
              <a:t>We</a:t>
            </a:r>
            <a:r>
              <a:rPr kumimoji="1" lang="zh-CN" altLang="en-US" sz="3200" dirty="0" smtClean="0">
                <a:latin typeface="Times New Roman" charset="0"/>
                <a:ea typeface="Times New Roman" charset="0"/>
                <a:cs typeface="Times New Roman" charset="0"/>
              </a:rPr>
              <a:t> </a:t>
            </a:r>
            <a:r>
              <a:rPr kumimoji="1" lang="en-US" altLang="zh-CN" sz="3200" dirty="0" smtClean="0">
                <a:latin typeface="Times New Roman" charset="0"/>
                <a:ea typeface="Times New Roman" charset="0"/>
                <a:cs typeface="Times New Roman" charset="0"/>
              </a:rPr>
              <a:t>finally</a:t>
            </a:r>
            <a:r>
              <a:rPr kumimoji="1" lang="zh-CN" altLang="en-US" sz="3200" dirty="0" smtClean="0">
                <a:latin typeface="Times New Roman" charset="0"/>
                <a:ea typeface="Times New Roman" charset="0"/>
                <a:cs typeface="Times New Roman" charset="0"/>
              </a:rPr>
              <a:t> </a:t>
            </a:r>
            <a:r>
              <a:rPr kumimoji="1" lang="en-US" altLang="zh-CN" sz="3200" dirty="0" smtClean="0">
                <a:latin typeface="Times New Roman" charset="0"/>
                <a:ea typeface="Times New Roman" charset="0"/>
                <a:cs typeface="Times New Roman" charset="0"/>
              </a:rPr>
              <a:t>merge</a:t>
            </a:r>
            <a:r>
              <a:rPr kumimoji="1" lang="zh-CN" altLang="en-US" sz="3200" dirty="0" smtClean="0">
                <a:latin typeface="Times New Roman" charset="0"/>
                <a:ea typeface="Times New Roman" charset="0"/>
                <a:cs typeface="Times New Roman" charset="0"/>
              </a:rPr>
              <a:t> </a:t>
            </a:r>
            <a:r>
              <a:rPr kumimoji="1" lang="en-US" altLang="zh-CN" sz="3200" dirty="0" smtClean="0">
                <a:latin typeface="Times New Roman" charset="0"/>
                <a:ea typeface="Times New Roman" charset="0"/>
                <a:cs typeface="Times New Roman" charset="0"/>
              </a:rPr>
              <a:t>all</a:t>
            </a:r>
            <a:r>
              <a:rPr kumimoji="1" lang="zh-CN" altLang="en-US" sz="3200" dirty="0" smtClean="0">
                <a:latin typeface="Times New Roman" charset="0"/>
                <a:ea typeface="Times New Roman" charset="0"/>
                <a:cs typeface="Times New Roman" charset="0"/>
              </a:rPr>
              <a:t> </a:t>
            </a:r>
            <a:r>
              <a:rPr kumimoji="1" lang="en-US" altLang="zh-CN" sz="3200" dirty="0" smtClean="0">
                <a:latin typeface="Times New Roman" charset="0"/>
                <a:ea typeface="Times New Roman" charset="0"/>
                <a:cs typeface="Times New Roman" charset="0"/>
              </a:rPr>
              <a:t>tile</a:t>
            </a:r>
            <a:r>
              <a:rPr kumimoji="1" lang="zh-CN" altLang="en-US" sz="3200" dirty="0" smtClean="0">
                <a:latin typeface="Times New Roman" charset="0"/>
                <a:ea typeface="Times New Roman" charset="0"/>
                <a:cs typeface="Times New Roman" charset="0"/>
              </a:rPr>
              <a:t> </a:t>
            </a:r>
            <a:r>
              <a:rPr kumimoji="1" lang="en-US" altLang="zh-CN" sz="3200" dirty="0" smtClean="0">
                <a:latin typeface="Times New Roman" charset="0"/>
                <a:ea typeface="Times New Roman" charset="0"/>
                <a:cs typeface="Times New Roman" charset="0"/>
              </a:rPr>
              <a:t>that</a:t>
            </a:r>
            <a:r>
              <a:rPr kumimoji="1" lang="zh-CN" altLang="en-US" sz="3200" dirty="0" smtClean="0">
                <a:latin typeface="Times New Roman" charset="0"/>
                <a:ea typeface="Times New Roman" charset="0"/>
                <a:cs typeface="Times New Roman" charset="0"/>
              </a:rPr>
              <a:t> </a:t>
            </a:r>
            <a:r>
              <a:rPr kumimoji="1" lang="en-US" altLang="zh-CN" sz="3200" dirty="0" smtClean="0">
                <a:latin typeface="Times New Roman" charset="0"/>
                <a:ea typeface="Times New Roman" charset="0"/>
                <a:cs typeface="Times New Roman" charset="0"/>
              </a:rPr>
              <a:t>we</a:t>
            </a:r>
            <a:r>
              <a:rPr kumimoji="1" lang="zh-CN" altLang="en-US" sz="3200" dirty="0" smtClean="0">
                <a:latin typeface="Times New Roman" charset="0"/>
                <a:ea typeface="Times New Roman" charset="0"/>
                <a:cs typeface="Times New Roman" charset="0"/>
              </a:rPr>
              <a:t> </a:t>
            </a:r>
            <a:r>
              <a:rPr kumimoji="1" lang="en-US" altLang="zh-CN" sz="3200" dirty="0" smtClean="0">
                <a:latin typeface="Times New Roman" charset="0"/>
                <a:ea typeface="Times New Roman" charset="0"/>
                <a:cs typeface="Times New Roman" charset="0"/>
              </a:rPr>
              <a:t>got</a:t>
            </a:r>
            <a:r>
              <a:rPr kumimoji="1" lang="zh-CN" altLang="en-US" sz="3200" dirty="0" smtClean="0">
                <a:latin typeface="Times New Roman" charset="0"/>
                <a:ea typeface="Times New Roman" charset="0"/>
                <a:cs typeface="Times New Roman" charset="0"/>
              </a:rPr>
              <a:t> </a:t>
            </a:r>
            <a:r>
              <a:rPr kumimoji="1" lang="en-US" altLang="zh-CN" sz="3200" dirty="0" smtClean="0">
                <a:latin typeface="Times New Roman" charset="0"/>
                <a:ea typeface="Times New Roman" charset="0"/>
                <a:cs typeface="Times New Roman" charset="0"/>
              </a:rPr>
              <a:t>to</a:t>
            </a:r>
            <a:r>
              <a:rPr kumimoji="1" lang="zh-CN" altLang="en-US" sz="3200" dirty="0" smtClean="0">
                <a:latin typeface="Times New Roman" charset="0"/>
                <a:ea typeface="Times New Roman" charset="0"/>
                <a:cs typeface="Times New Roman" charset="0"/>
              </a:rPr>
              <a:t> </a:t>
            </a:r>
            <a:r>
              <a:rPr kumimoji="1" lang="en-US" altLang="zh-CN" sz="3200" dirty="0" smtClean="0">
                <a:latin typeface="Times New Roman" charset="0"/>
                <a:ea typeface="Times New Roman" charset="0"/>
                <a:cs typeface="Times New Roman" charset="0"/>
              </a:rPr>
              <a:t>generate</a:t>
            </a:r>
            <a:r>
              <a:rPr kumimoji="1" lang="zh-CN" altLang="en-US" sz="3200" dirty="0" smtClean="0">
                <a:latin typeface="Times New Roman" charset="0"/>
                <a:ea typeface="Times New Roman" charset="0"/>
                <a:cs typeface="Times New Roman" charset="0"/>
              </a:rPr>
              <a:t> </a:t>
            </a:r>
            <a:r>
              <a:rPr kumimoji="1" lang="en-US" altLang="zh-CN" sz="3200" dirty="0" smtClean="0">
                <a:latin typeface="Times New Roman" charset="0"/>
                <a:ea typeface="Times New Roman" charset="0"/>
                <a:cs typeface="Times New Roman" charset="0"/>
              </a:rPr>
              <a:t>result</a:t>
            </a:r>
            <a:r>
              <a:rPr kumimoji="1" lang="zh-CN" altLang="en-US" sz="3200" dirty="0" smtClean="0">
                <a:latin typeface="Times New Roman" charset="0"/>
                <a:ea typeface="Times New Roman" charset="0"/>
                <a:cs typeface="Times New Roman" charset="0"/>
              </a:rPr>
              <a:t> </a:t>
            </a:r>
            <a:r>
              <a:rPr kumimoji="1" lang="en-US" altLang="zh-CN" sz="3200" dirty="0" smtClean="0">
                <a:latin typeface="Times New Roman" charset="0"/>
                <a:ea typeface="Times New Roman" charset="0"/>
                <a:cs typeface="Times New Roman" charset="0"/>
              </a:rPr>
              <a:t>image.</a:t>
            </a:r>
            <a:endParaRPr kumimoji="1" lang="zh-CN" altLang="en-US" sz="3200" dirty="0">
              <a:latin typeface="Times New Roman" charset="0"/>
              <a:ea typeface="Times New Roman" charset="0"/>
              <a:cs typeface="Times New Roman"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129" y="3364303"/>
            <a:ext cx="2367088" cy="2958860"/>
          </a:xfrm>
          <a:prstGeom prst="rect">
            <a:avLst/>
          </a:prstGeom>
        </p:spPr>
      </p:pic>
      <p:sp>
        <p:nvSpPr>
          <p:cNvPr id="5" name="文本框 4"/>
          <p:cNvSpPr txBox="1"/>
          <p:nvPr/>
        </p:nvSpPr>
        <p:spPr>
          <a:xfrm>
            <a:off x="636161" y="2625090"/>
            <a:ext cx="2659023" cy="584775"/>
          </a:xfrm>
          <a:prstGeom prst="rect">
            <a:avLst/>
          </a:prstGeom>
          <a:noFill/>
        </p:spPr>
        <p:txBody>
          <a:bodyPr wrap="square" rtlCol="0">
            <a:spAutoFit/>
          </a:bodyPr>
          <a:lstStyle/>
          <a:p>
            <a:r>
              <a:rPr kumimoji="1" lang="en-US" altLang="zh-CN" sz="3200" dirty="0" smtClean="0">
                <a:latin typeface="Times New Roman" charset="0"/>
                <a:ea typeface="Times New Roman" charset="0"/>
                <a:cs typeface="Times New Roman" charset="0"/>
              </a:rPr>
              <a:t>Galvin</a:t>
            </a:r>
            <a:r>
              <a:rPr kumimoji="1" lang="zh-CN" altLang="en-US" sz="3200" dirty="0" smtClean="0">
                <a:latin typeface="Times New Roman" charset="0"/>
                <a:ea typeface="Times New Roman" charset="0"/>
                <a:cs typeface="Times New Roman" charset="0"/>
              </a:rPr>
              <a:t> </a:t>
            </a:r>
            <a:r>
              <a:rPr kumimoji="1" lang="en-US" altLang="zh-CN" sz="3200" dirty="0" smtClean="0">
                <a:latin typeface="Times New Roman" charset="0"/>
                <a:ea typeface="Times New Roman" charset="0"/>
                <a:cs typeface="Times New Roman" charset="0"/>
              </a:rPr>
              <a:t>Library</a:t>
            </a:r>
            <a:endParaRPr kumimoji="1" lang="zh-CN" altLang="en-US" sz="3200" dirty="0">
              <a:latin typeface="Times New Roman" charset="0"/>
              <a:ea typeface="Times New Roman" charset="0"/>
              <a:cs typeface="Times New Roman" charset="0"/>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2262" y="3364303"/>
            <a:ext cx="2524031" cy="2944702"/>
          </a:xfrm>
          <a:prstGeom prst="rect">
            <a:avLst/>
          </a:prstGeom>
        </p:spPr>
      </p:pic>
      <p:sp>
        <p:nvSpPr>
          <p:cNvPr id="7" name="文本框 6"/>
          <p:cNvSpPr txBox="1"/>
          <p:nvPr/>
        </p:nvSpPr>
        <p:spPr>
          <a:xfrm>
            <a:off x="3707270" y="2625089"/>
            <a:ext cx="2952322" cy="584775"/>
          </a:xfrm>
          <a:prstGeom prst="rect">
            <a:avLst/>
          </a:prstGeom>
          <a:noFill/>
        </p:spPr>
        <p:txBody>
          <a:bodyPr wrap="square" rtlCol="0">
            <a:spAutoFit/>
          </a:bodyPr>
          <a:lstStyle/>
          <a:p>
            <a:r>
              <a:rPr kumimoji="1" lang="en-US" altLang="zh-CN" sz="3200" dirty="0" smtClean="0">
                <a:latin typeface="Times New Roman" charset="0"/>
                <a:ea typeface="Times New Roman" charset="0"/>
                <a:cs typeface="Times New Roman" charset="0"/>
              </a:rPr>
              <a:t>Millennium</a:t>
            </a:r>
            <a:r>
              <a:rPr kumimoji="1" lang="zh-CN" altLang="en-US" sz="3200" dirty="0" smtClean="0">
                <a:latin typeface="Times New Roman" charset="0"/>
                <a:ea typeface="Times New Roman" charset="0"/>
                <a:cs typeface="Times New Roman" charset="0"/>
              </a:rPr>
              <a:t> </a:t>
            </a:r>
            <a:r>
              <a:rPr kumimoji="1" lang="en-US" altLang="zh-CN" sz="3200" dirty="0" smtClean="0">
                <a:latin typeface="Times New Roman" charset="0"/>
                <a:ea typeface="Times New Roman" charset="0"/>
                <a:cs typeface="Times New Roman" charset="0"/>
              </a:rPr>
              <a:t>Park</a:t>
            </a:r>
            <a:endParaRPr kumimoji="1" lang="zh-CN" altLang="en-US" sz="3200" dirty="0">
              <a:latin typeface="Times New Roman" charset="0"/>
              <a:ea typeface="Times New Roman" charset="0"/>
              <a:cs typeface="Times New Roman" charset="0"/>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7506" y="3364303"/>
            <a:ext cx="2789686" cy="3022159"/>
          </a:xfrm>
          <a:prstGeom prst="rect">
            <a:avLst/>
          </a:prstGeom>
        </p:spPr>
      </p:pic>
      <p:sp>
        <p:nvSpPr>
          <p:cNvPr id="9" name="文本框 8"/>
          <p:cNvSpPr txBox="1"/>
          <p:nvPr/>
        </p:nvSpPr>
        <p:spPr>
          <a:xfrm>
            <a:off x="7527506" y="2625088"/>
            <a:ext cx="2659023" cy="584775"/>
          </a:xfrm>
          <a:prstGeom prst="rect">
            <a:avLst/>
          </a:prstGeom>
          <a:noFill/>
        </p:spPr>
        <p:txBody>
          <a:bodyPr wrap="square" rtlCol="0">
            <a:spAutoFit/>
          </a:bodyPr>
          <a:lstStyle/>
          <a:p>
            <a:r>
              <a:rPr kumimoji="1" lang="en-US" altLang="zh-CN" sz="3200" dirty="0" smtClean="0">
                <a:latin typeface="Times New Roman" charset="0"/>
                <a:ea typeface="Times New Roman" charset="0"/>
                <a:cs typeface="Times New Roman" charset="0"/>
              </a:rPr>
              <a:t>White</a:t>
            </a:r>
            <a:r>
              <a:rPr kumimoji="1" lang="zh-CN" altLang="en-US" sz="3200" dirty="0" smtClean="0">
                <a:latin typeface="Times New Roman" charset="0"/>
                <a:ea typeface="Times New Roman" charset="0"/>
                <a:cs typeface="Times New Roman" charset="0"/>
              </a:rPr>
              <a:t> </a:t>
            </a:r>
            <a:r>
              <a:rPr kumimoji="1" lang="en-US" altLang="zh-CN" sz="3200" dirty="0" smtClean="0">
                <a:latin typeface="Times New Roman" charset="0"/>
                <a:ea typeface="Times New Roman" charset="0"/>
                <a:cs typeface="Times New Roman" charset="0"/>
              </a:rPr>
              <a:t>Sox</a:t>
            </a:r>
            <a:endParaRPr kumimoji="1" lang="zh-CN" alt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77078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EB0C3DEE-521F-447A-B0F3-574AB009E121}"/>
              </a:ext>
            </a:extLst>
          </p:cNvPr>
          <p:cNvSpPr txBox="1"/>
          <p:nvPr/>
        </p:nvSpPr>
        <p:spPr>
          <a:xfrm>
            <a:off x="122574" y="603849"/>
            <a:ext cx="6623281" cy="646331"/>
          </a:xfrm>
          <a:prstGeom prst="rect">
            <a:avLst/>
          </a:prstGeom>
          <a:noFill/>
        </p:spPr>
        <p:txBody>
          <a:bodyPr wrap="square" rtlCol="0">
            <a:spAutoFit/>
          </a:bodyPr>
          <a:lstStyle/>
          <a:p>
            <a:r>
              <a:rPr lang="en-US" altLang="zh-CN" sz="3600" dirty="0"/>
              <a:t>4</a:t>
            </a:r>
            <a:r>
              <a:rPr lang="en-US" altLang="zh-CN" sz="3600" dirty="0" smtClean="0"/>
              <a:t>. </a:t>
            </a:r>
            <a:r>
              <a:rPr lang="en-US" altLang="zh-CN" sz="3600" dirty="0"/>
              <a:t>Conclusion </a:t>
            </a:r>
            <a:r>
              <a:rPr lang="en-US" altLang="zh-CN" sz="3600" dirty="0" smtClean="0"/>
              <a:t>an</a:t>
            </a:r>
            <a:r>
              <a:rPr lang="en-US" altLang="zh-CN" sz="3600" dirty="0" smtClean="0"/>
              <a:t>d</a:t>
            </a:r>
            <a:r>
              <a:rPr lang="zh-CN" altLang="en-US" sz="3600" dirty="0" smtClean="0"/>
              <a:t> </a:t>
            </a:r>
            <a:r>
              <a:rPr lang="en-US" altLang="zh-CN" sz="3600" dirty="0" smtClean="0"/>
              <a:t>Thoughts</a:t>
            </a:r>
            <a:endParaRPr lang="zh-CN" altLang="en-US" sz="3600" dirty="0"/>
          </a:p>
        </p:txBody>
      </p:sp>
    </p:spTree>
    <p:extLst>
      <p:ext uri="{BB962C8B-B14F-4D97-AF65-F5344CB8AC3E}">
        <p14:creationId xmlns:p14="http://schemas.microsoft.com/office/powerpoint/2010/main" val="406293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F09FC408-16F9-4B1D-A818-0C05ED554ECC}"/>
              </a:ext>
            </a:extLst>
          </p:cNvPr>
          <p:cNvSpPr txBox="1"/>
          <p:nvPr/>
        </p:nvSpPr>
        <p:spPr>
          <a:xfrm>
            <a:off x="1981200" y="2439513"/>
            <a:ext cx="8229600" cy="1107996"/>
          </a:xfrm>
          <a:prstGeom prst="rect">
            <a:avLst/>
          </a:prstGeom>
          <a:noFill/>
        </p:spPr>
        <p:txBody>
          <a:bodyPr wrap="square" rtlCol="0">
            <a:spAutoFit/>
          </a:bodyPr>
          <a:lstStyle/>
          <a:p>
            <a:pPr algn="ctr"/>
            <a:r>
              <a:rPr lang="en-US" altLang="zh-CN" sz="6600" dirty="0">
                <a:latin typeface="Times New Roman" charset="0"/>
                <a:ea typeface="Times New Roman" charset="0"/>
                <a:cs typeface="Times New Roman" charset="0"/>
              </a:rPr>
              <a:t>That’s all, thank you!</a:t>
            </a:r>
          </a:p>
        </p:txBody>
      </p:sp>
    </p:spTree>
    <p:extLst>
      <p:ext uri="{BB962C8B-B14F-4D97-AF65-F5344CB8AC3E}">
        <p14:creationId xmlns:p14="http://schemas.microsoft.com/office/powerpoint/2010/main" val="23831021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115</Words>
  <Application>Microsoft Macintosh PowerPoint</Application>
  <PresentationFormat>宽屏</PresentationFormat>
  <Paragraphs>30</Paragraphs>
  <Slides>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MS PGothic</vt:lpstr>
      <vt:lpstr>ＭＳ Ｐゴシック</vt:lpstr>
      <vt:lpstr>Times New Roman</vt:lpstr>
      <vt:lpstr>等线</vt:lpstr>
      <vt:lpstr>等线 Light</vt:lpstr>
      <vt:lpstr>Arial</vt:lpstr>
      <vt:lpstr>Office 主题​​</vt:lpstr>
      <vt:lpstr>CS513 Homework 3 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CS513 Homework 1 Presentation</dc:title>
  <dc:creator>孟钊 蔡</dc:creator>
  <cp:lastModifiedBy>Microsoft Office 用户</cp:lastModifiedBy>
  <cp:revision>42</cp:revision>
  <dcterms:created xsi:type="dcterms:W3CDTF">2019-02-15T22:19:38Z</dcterms:created>
  <dcterms:modified xsi:type="dcterms:W3CDTF">2019-04-06T02:33:39Z</dcterms:modified>
</cp:coreProperties>
</file>