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  <p:embeddedFont>
      <p:font typeface="Alegrey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22" Type="http://schemas.openxmlformats.org/officeDocument/2006/relationships/font" Target="fonts/Alegreya-bold.fntdata"/><Relationship Id="rId10" Type="http://schemas.openxmlformats.org/officeDocument/2006/relationships/slide" Target="slides/slide6.xml"/><Relationship Id="rId21" Type="http://schemas.openxmlformats.org/officeDocument/2006/relationships/font" Target="fonts/Alegreya-regular.fntdata"/><Relationship Id="rId13" Type="http://schemas.openxmlformats.org/officeDocument/2006/relationships/slide" Target="slides/slide9.xml"/><Relationship Id="rId24" Type="http://schemas.openxmlformats.org/officeDocument/2006/relationships/font" Target="fonts/Alegreya-boldItalic.fntdata"/><Relationship Id="rId12" Type="http://schemas.openxmlformats.org/officeDocument/2006/relationships/slide" Target="slides/slide8.xml"/><Relationship Id="rId23" Type="http://schemas.openxmlformats.org/officeDocument/2006/relationships/font" Target="fonts/Alegrey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569750" y="1026450"/>
            <a:ext cx="6004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>
                <a:latin typeface="Alegreya"/>
                <a:ea typeface="Alegreya"/>
                <a:cs typeface="Alegreya"/>
                <a:sym typeface="Alegreya"/>
              </a:rPr>
              <a:t>Satellite/Aerial Image Retrieval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2936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Arpita Rathore, Chen Zhang, Lei Yuan, Yung Chi Shih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Process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Step 7: Joining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692100" y="724200"/>
            <a:ext cx="43716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93750"/>
            </a:pPr>
            <a:r>
              <a:rPr b="1" lang="en" sz="1600"/>
              <a:t>stitching all the requested tile images together as a single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4230575"/>
            <a:ext cx="63285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Alegreya"/>
                <a:ea typeface="Alegreya"/>
                <a:cs typeface="Alegreya"/>
                <a:sym typeface="Alegreya"/>
              </a:rPr>
              <a:t>Result: 16.7058,48.2663,16.71037,48.2668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5" y="1327125"/>
            <a:ext cx="8695249" cy="217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88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Conclusion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Tile maps: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 greatly improves the user experience, compared to fetching a single map image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Allows individual tiles to be pre-computed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Less computationally demanding when rendering images in the browser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  <a:latin typeface="Alegreya"/>
                <a:ea typeface="Alegreya"/>
                <a:cs typeface="Alegreya"/>
                <a:sym typeface="Alegreya"/>
              </a:rPr>
              <a:t>Thank You 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Bing Maps Tile System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legreya"/>
                <a:ea typeface="Alegreya"/>
                <a:cs typeface="Alegreya"/>
                <a:sym typeface="Alegreya"/>
              </a:rPr>
              <a:t>The projection, coordinate systems, and addressing scheme of the map tiles are collectively called the Bing Maps Tile System.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Map Projection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Mercator projection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97050" y="474900"/>
            <a:ext cx="4356900" cy="419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Font typeface="Alegreya"/>
            </a:pP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It’s a </a:t>
            </a:r>
            <a:r>
              <a:rPr b="1" lang="en" sz="2100">
                <a:latin typeface="Alegreya"/>
                <a:ea typeface="Alegreya"/>
                <a:cs typeface="Alegreya"/>
                <a:sym typeface="Alegreya"/>
              </a:rPr>
              <a:t>conformal projection</a:t>
            </a: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- preserves the shape of relatively small objects.</a:t>
            </a:r>
          </a:p>
          <a:p>
            <a:pPr indent="-361950" lvl="0" marL="457200" rtl="0">
              <a:spcBef>
                <a:spcPts val="0"/>
              </a:spcBef>
              <a:buSzPct val="100000"/>
              <a:buFont typeface="Alegreya"/>
              <a:buChar char="●"/>
            </a:pP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It’s a </a:t>
            </a:r>
            <a:r>
              <a:rPr b="1" lang="en" sz="2100">
                <a:latin typeface="Alegreya"/>
                <a:ea typeface="Alegreya"/>
                <a:cs typeface="Alegreya"/>
                <a:sym typeface="Alegreya"/>
              </a:rPr>
              <a:t>cylindrical projection</a:t>
            </a: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- north and south are always straight up and down, and west and east are always straight left and right.</a:t>
            </a:r>
          </a:p>
          <a:p>
            <a:pPr indent="-361950" lvl="0" marL="457200" rtl="0">
              <a:spcBef>
                <a:spcPts val="0"/>
              </a:spcBef>
              <a:buSzPct val="100000"/>
              <a:buFont typeface="Alegreya"/>
              <a:buChar char="●"/>
            </a:pP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Use the spherical form to simplify the calculations.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Process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Step 1: convert the latitude and longitude from degrees to radians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41241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Sample Python 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latRadian = math.radians(lat)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lonRadian = math.radians(lon)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Process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Step 2: convert the coordinates into the Mercator projection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32725" y="724200"/>
            <a:ext cx="4431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Sample Python Code: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rowIndex= math.log(math.tan(lat)) + mpmath.sec(lat))*   EARTH_RADIUS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colIndex= math.radians(lon) * EARTH_RADIUS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Process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Step 3: set the origin of a set of tiles 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41241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Sample Python 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xAxisLen = math.pi * EARTH_RADIUS * 2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normalizedLat = xAxisLen/2 - lat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normalizedLon = xAxisLen/2 + lon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(The origin is in the top, left corner)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Process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Step 4: zoom level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100" y="724200"/>
            <a:ext cx="43716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Sample Python 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tilesPerRow = math.pow(2, zoom)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row = normalizedLat * tilesPerRow/ xAxisLen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column = normalizedLon * tilesPerRow/ xAxisLen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return (int(math.floor(row)),int(math.floor(column)))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Process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Step 5: convert tile XY coordinates into quadkeys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83675" y="450975"/>
            <a:ext cx="4380000" cy="9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Sample Python 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0" name="Shape 110"/>
          <p:cNvSpPr txBox="1"/>
          <p:nvPr/>
        </p:nvSpPr>
        <p:spPr>
          <a:xfrm>
            <a:off x="5214775" y="1140350"/>
            <a:ext cx="352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def quadKey(x, y, zoom):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quadKey = 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for i in range(zoom, 0, -1):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        digit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        mask = 1 &lt;&lt; (i-1)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        if (x &amp; mask) != 0: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                digit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        if (y &amp; mask) != 0: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                digit +=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        quadKey += str(digit)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      return quadKey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Process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Step 6: request tile from Bing Map Imagery Service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92100" y="724200"/>
            <a:ext cx="43716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93750"/>
            </a:pPr>
            <a:r>
              <a:rPr b="1" lang="en" sz="1600"/>
              <a:t>Column, row, zoom level and quadkey can be used to request the appropriate tile from Bing Map Imagery Service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