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9" r:id="rId3"/>
    <p:sldId id="284" r:id="rId4"/>
    <p:sldId id="278" r:id="rId5"/>
    <p:sldId id="279" r:id="rId6"/>
    <p:sldId id="285" r:id="rId7"/>
    <p:sldId id="283" r:id="rId8"/>
    <p:sldId id="277"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5"/>
    <p:restoredTop sz="96182" autoAdjust="0"/>
  </p:normalViewPr>
  <p:slideViewPr>
    <p:cSldViewPr snapToGrid="0">
      <p:cViewPr varScale="1">
        <p:scale>
          <a:sx n="109" d="100"/>
          <a:sy n="109" d="100"/>
        </p:scale>
        <p:origin x="6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566B31-7A11-4CFC-A222-0B0F7B388086}" type="datetimeFigureOut">
              <a:rPr lang="zh-CN" altLang="en-US" smtClean="0"/>
              <a:t>2019/4/5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E87099-2BF7-4B4E-BB4D-A269AE08121D}" type="slidenum">
              <a:rPr lang="zh-CN" altLang="en-US" smtClean="0"/>
              <a:t>‹#›</a:t>
            </a:fld>
            <a:endParaRPr lang="zh-CN" altLang="en-US"/>
          </a:p>
        </p:txBody>
      </p:sp>
    </p:spTree>
    <p:extLst>
      <p:ext uri="{BB962C8B-B14F-4D97-AF65-F5344CB8AC3E}">
        <p14:creationId xmlns:p14="http://schemas.microsoft.com/office/powerpoint/2010/main" val="2596151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92E852A-87DE-4937-BF06-98C61ACE5009}"/>
              </a:ext>
            </a:extLst>
          </p:cNvPr>
          <p:cNvSpPr>
            <a:spLocks noGrp="1" noChangeArrowheads="1"/>
          </p:cNvSpPr>
          <p:nvPr>
            <p:ph type="hdr" sz="quarter"/>
          </p:nvPr>
        </p:nvSpPr>
        <p:spPr>
          <a:noFill/>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200"/>
          </a:p>
        </p:txBody>
      </p:sp>
      <p:sp>
        <p:nvSpPr>
          <p:cNvPr id="5" name="Rectangle 3">
            <a:extLst>
              <a:ext uri="{FF2B5EF4-FFF2-40B4-BE49-F238E27FC236}">
                <a16:creationId xmlns:a16="http://schemas.microsoft.com/office/drawing/2014/main" id="{B3A8FD38-FC98-444B-873E-8186AFDD1DD6}"/>
              </a:ext>
            </a:extLst>
          </p:cNvPr>
          <p:cNvSpPr>
            <a:spLocks noGrp="1" noChangeArrowheads="1"/>
          </p:cNvSpPr>
          <p:nvPr>
            <p:ph type="dt" sz="quarter" idx="1"/>
          </p:nvPr>
        </p:nvSpPr>
        <p:spPr>
          <a:noFill/>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200"/>
          </a:p>
        </p:txBody>
      </p:sp>
      <p:sp>
        <p:nvSpPr>
          <p:cNvPr id="6" name="Rectangle 6">
            <a:extLst>
              <a:ext uri="{FF2B5EF4-FFF2-40B4-BE49-F238E27FC236}">
                <a16:creationId xmlns:a16="http://schemas.microsoft.com/office/drawing/2014/main" id="{85D34026-543F-46DF-88BD-5C10BDF9E7A4}"/>
              </a:ext>
            </a:extLst>
          </p:cNvPr>
          <p:cNvSpPr>
            <a:spLocks noGrp="1" noChangeArrowheads="1"/>
          </p:cNvSpPr>
          <p:nvPr>
            <p:ph type="ftr" sz="quarter" idx="4"/>
          </p:nvPr>
        </p:nvSpPr>
        <p:spPr>
          <a:noFill/>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200"/>
          </a:p>
        </p:txBody>
      </p:sp>
      <p:sp>
        <p:nvSpPr>
          <p:cNvPr id="7" name="Rectangle 7">
            <a:extLst>
              <a:ext uri="{FF2B5EF4-FFF2-40B4-BE49-F238E27FC236}">
                <a16:creationId xmlns:a16="http://schemas.microsoft.com/office/drawing/2014/main" id="{F058D2D1-D04C-4405-A121-F5378185D6FE}"/>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0AEE37B-6BEA-4DD7-BC8C-1C0837A4089C}" type="slidenum">
              <a:rPr lang="en-US" altLang="zh-CN" sz="1200"/>
              <a:pPr eaLnBrk="1" hangingPunct="1"/>
              <a:t>1</a:t>
            </a:fld>
            <a:endParaRPr lang="en-US" altLang="zh-CN" sz="1200"/>
          </a:p>
        </p:txBody>
      </p:sp>
      <p:sp>
        <p:nvSpPr>
          <p:cNvPr id="66562" name="Rectangle 2">
            <a:extLst>
              <a:ext uri="{FF2B5EF4-FFF2-40B4-BE49-F238E27FC236}">
                <a16:creationId xmlns:a16="http://schemas.microsoft.com/office/drawing/2014/main" id="{450581E9-608E-47B0-8AD8-AE2D15D4A01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563" name="Rectangle 3">
            <a:extLst>
              <a:ext uri="{FF2B5EF4-FFF2-40B4-BE49-F238E27FC236}">
                <a16:creationId xmlns:a16="http://schemas.microsoft.com/office/drawing/2014/main" id="{910BD270-E368-4C26-8856-0A3E0D43A7D4}"/>
              </a:ext>
            </a:extLst>
          </p:cNvPr>
          <p:cNvSpPr>
            <a:spLocks noGrp="1" noChangeArrowheads="1"/>
          </p:cNvSpPr>
          <p:nvPr>
            <p:ph type="body" idx="1"/>
          </p:nvPr>
        </p:nvSpPr>
        <p:spPr>
          <a:xfrm>
            <a:off x="914400" y="4343400"/>
            <a:ext cx="1195388" cy="274638"/>
          </a:xfrm>
        </p:spPr>
        <p:txBody>
          <a:bodyPr/>
          <a:lstStyle/>
          <a:p>
            <a:pPr eaLnBrk="1" hangingPunct="1">
              <a:defRPr/>
            </a:pPr>
            <a:endParaRPr lang="en-US">
              <a:ea typeface="ＭＳ Ｐゴシック" charset="0"/>
            </a:endParaRPr>
          </a:p>
        </p:txBody>
      </p:sp>
    </p:spTree>
    <p:extLst>
      <p:ext uri="{BB962C8B-B14F-4D97-AF65-F5344CB8AC3E}">
        <p14:creationId xmlns:p14="http://schemas.microsoft.com/office/powerpoint/2010/main" val="697793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75BD95-7D58-4204-96CF-98B300DE59D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E263646-5761-4254-AA2C-0A8A3FD1F8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3D4FD9D-6038-4EF7-9B27-F10523B38447}"/>
              </a:ext>
            </a:extLst>
          </p:cNvPr>
          <p:cNvSpPr>
            <a:spLocks noGrp="1"/>
          </p:cNvSpPr>
          <p:nvPr>
            <p:ph type="dt" sz="half" idx="10"/>
          </p:nvPr>
        </p:nvSpPr>
        <p:spPr/>
        <p:txBody>
          <a:bodyPr/>
          <a:lstStyle/>
          <a:p>
            <a:fld id="{5C0BB86F-867E-4EBC-A2C1-CFBF8AB5D390}" type="datetimeFigureOut">
              <a:rPr lang="zh-CN" altLang="en-US" smtClean="0"/>
              <a:t>2019/4/5</a:t>
            </a:fld>
            <a:endParaRPr lang="zh-CN" altLang="en-US"/>
          </a:p>
        </p:txBody>
      </p:sp>
      <p:sp>
        <p:nvSpPr>
          <p:cNvPr id="5" name="页脚占位符 4">
            <a:extLst>
              <a:ext uri="{FF2B5EF4-FFF2-40B4-BE49-F238E27FC236}">
                <a16:creationId xmlns:a16="http://schemas.microsoft.com/office/drawing/2014/main" id="{368E3FBB-0FB8-413F-8E09-0500AF9192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EB6475-F83A-4573-B902-C4104EF59F99}"/>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1170281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35C055-2CDE-4DCC-9844-CD5A4DAADCF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267BC54-D4DD-48E3-A0A8-707573C5B1B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8E629EE-7BE4-44CE-844E-C7F086DEEAAA}"/>
              </a:ext>
            </a:extLst>
          </p:cNvPr>
          <p:cNvSpPr>
            <a:spLocks noGrp="1"/>
          </p:cNvSpPr>
          <p:nvPr>
            <p:ph type="dt" sz="half" idx="10"/>
          </p:nvPr>
        </p:nvSpPr>
        <p:spPr/>
        <p:txBody>
          <a:bodyPr/>
          <a:lstStyle/>
          <a:p>
            <a:fld id="{5C0BB86F-867E-4EBC-A2C1-CFBF8AB5D390}" type="datetimeFigureOut">
              <a:rPr lang="zh-CN" altLang="en-US" smtClean="0"/>
              <a:t>2019/4/5</a:t>
            </a:fld>
            <a:endParaRPr lang="zh-CN" altLang="en-US"/>
          </a:p>
        </p:txBody>
      </p:sp>
      <p:sp>
        <p:nvSpPr>
          <p:cNvPr id="5" name="页脚占位符 4">
            <a:extLst>
              <a:ext uri="{FF2B5EF4-FFF2-40B4-BE49-F238E27FC236}">
                <a16:creationId xmlns:a16="http://schemas.microsoft.com/office/drawing/2014/main" id="{F460D7CF-1771-453A-987B-35594ABFF8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90705C-A2EE-49C0-B9E2-DAEE727E7991}"/>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441501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675053A-4FFB-4C1D-9149-9C588F91753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F7D7A39-F92C-4237-B5B8-F2EBD3B1625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974A543-C93D-4948-B2F1-B2DDE9875329}"/>
              </a:ext>
            </a:extLst>
          </p:cNvPr>
          <p:cNvSpPr>
            <a:spLocks noGrp="1"/>
          </p:cNvSpPr>
          <p:nvPr>
            <p:ph type="dt" sz="half" idx="10"/>
          </p:nvPr>
        </p:nvSpPr>
        <p:spPr/>
        <p:txBody>
          <a:bodyPr/>
          <a:lstStyle/>
          <a:p>
            <a:fld id="{5C0BB86F-867E-4EBC-A2C1-CFBF8AB5D390}" type="datetimeFigureOut">
              <a:rPr lang="zh-CN" altLang="en-US" smtClean="0"/>
              <a:t>2019/4/5</a:t>
            </a:fld>
            <a:endParaRPr lang="zh-CN" altLang="en-US"/>
          </a:p>
        </p:txBody>
      </p:sp>
      <p:sp>
        <p:nvSpPr>
          <p:cNvPr id="5" name="页脚占位符 4">
            <a:extLst>
              <a:ext uri="{FF2B5EF4-FFF2-40B4-BE49-F238E27FC236}">
                <a16:creationId xmlns:a16="http://schemas.microsoft.com/office/drawing/2014/main" id="{A54F9740-D157-480F-BA21-92F655073B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151BA2-01D1-42C3-A0F2-2025433CA0EC}"/>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581109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BA3F12E-7BFE-4854-A0B0-86609CC76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3170"/>
          <a:stretch>
            <a:fillRect/>
          </a:stretch>
        </p:blipFill>
        <p:spPr bwMode="auto">
          <a:xfrm>
            <a:off x="5791201" y="228600"/>
            <a:ext cx="56515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3" name="Picture 3" descr="bottomlogo">
            <a:extLst>
              <a:ext uri="{FF2B5EF4-FFF2-40B4-BE49-F238E27FC236}">
                <a16:creationId xmlns:a16="http://schemas.microsoft.com/office/drawing/2014/main" id="{7AB87CA5-7E77-4FB2-AB72-58D2F077BE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400" y="6599238"/>
            <a:ext cx="54356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4">
            <a:extLst>
              <a:ext uri="{FF2B5EF4-FFF2-40B4-BE49-F238E27FC236}">
                <a16:creationId xmlns:a16="http://schemas.microsoft.com/office/drawing/2014/main" id="{8AD224C9-405F-45A4-B11A-71EED66F46D2}"/>
              </a:ext>
            </a:extLst>
          </p:cNvPr>
          <p:cNvSpPr>
            <a:spLocks noChangeShapeType="1"/>
          </p:cNvSpPr>
          <p:nvPr/>
        </p:nvSpPr>
        <p:spPr bwMode="auto">
          <a:xfrm>
            <a:off x="0" y="1295400"/>
            <a:ext cx="12192000"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Arial" charset="0"/>
              <a:ea typeface="ＭＳ Ｐゴシック" charset="0"/>
              <a:cs typeface="Times New Roman" charset="0"/>
            </a:endParaRPr>
          </a:p>
        </p:txBody>
      </p:sp>
    </p:spTree>
    <p:extLst>
      <p:ext uri="{BB962C8B-B14F-4D97-AF65-F5344CB8AC3E}">
        <p14:creationId xmlns:p14="http://schemas.microsoft.com/office/powerpoint/2010/main" val="3969563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56B78-9C59-473B-8227-197BF04C0A3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3D64D5-CE34-4D5B-800E-C3AADECB603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8DA8FD1-2A82-4236-96BD-6E49DAB778A5}"/>
              </a:ext>
            </a:extLst>
          </p:cNvPr>
          <p:cNvSpPr>
            <a:spLocks noGrp="1"/>
          </p:cNvSpPr>
          <p:nvPr>
            <p:ph type="dt" sz="half" idx="10"/>
          </p:nvPr>
        </p:nvSpPr>
        <p:spPr/>
        <p:txBody>
          <a:bodyPr/>
          <a:lstStyle/>
          <a:p>
            <a:fld id="{5C0BB86F-867E-4EBC-A2C1-CFBF8AB5D390}" type="datetimeFigureOut">
              <a:rPr lang="zh-CN" altLang="en-US" smtClean="0"/>
              <a:t>2019/4/5</a:t>
            </a:fld>
            <a:endParaRPr lang="zh-CN" altLang="en-US"/>
          </a:p>
        </p:txBody>
      </p:sp>
      <p:sp>
        <p:nvSpPr>
          <p:cNvPr id="5" name="页脚占位符 4">
            <a:extLst>
              <a:ext uri="{FF2B5EF4-FFF2-40B4-BE49-F238E27FC236}">
                <a16:creationId xmlns:a16="http://schemas.microsoft.com/office/drawing/2014/main" id="{87AD26D5-4183-48B0-95C6-DFD8C3B0A4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F4F6AB-ECC3-4570-A255-AC05D94F239F}"/>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1806785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BAB4FF-8D1C-41E4-A438-D1699123DD4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2A26BE5-C88B-4C4E-91B4-78B07B9878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EB32B8A-E1F8-486C-824D-2493FA533B0C}"/>
              </a:ext>
            </a:extLst>
          </p:cNvPr>
          <p:cNvSpPr>
            <a:spLocks noGrp="1"/>
          </p:cNvSpPr>
          <p:nvPr>
            <p:ph type="dt" sz="half" idx="10"/>
          </p:nvPr>
        </p:nvSpPr>
        <p:spPr/>
        <p:txBody>
          <a:bodyPr/>
          <a:lstStyle/>
          <a:p>
            <a:fld id="{5C0BB86F-867E-4EBC-A2C1-CFBF8AB5D390}" type="datetimeFigureOut">
              <a:rPr lang="zh-CN" altLang="en-US" smtClean="0"/>
              <a:t>2019/4/5</a:t>
            </a:fld>
            <a:endParaRPr lang="zh-CN" altLang="en-US"/>
          </a:p>
        </p:txBody>
      </p:sp>
      <p:sp>
        <p:nvSpPr>
          <p:cNvPr id="5" name="页脚占位符 4">
            <a:extLst>
              <a:ext uri="{FF2B5EF4-FFF2-40B4-BE49-F238E27FC236}">
                <a16:creationId xmlns:a16="http://schemas.microsoft.com/office/drawing/2014/main" id="{D8283070-4ACA-4742-9164-BA35C76530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866480-86A5-490B-9E88-806EC7F74CDA}"/>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208506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EC86BD-C379-4549-AE5F-40A9C534497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69C1AE-3AB1-4C91-8863-BEF2C4B6A99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DF9B1CB-FA0C-4F08-A8F6-2F3DE30B7B2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C197C08-BF90-4310-928D-CF0DEA98DC7F}"/>
              </a:ext>
            </a:extLst>
          </p:cNvPr>
          <p:cNvSpPr>
            <a:spLocks noGrp="1"/>
          </p:cNvSpPr>
          <p:nvPr>
            <p:ph type="dt" sz="half" idx="10"/>
          </p:nvPr>
        </p:nvSpPr>
        <p:spPr/>
        <p:txBody>
          <a:bodyPr/>
          <a:lstStyle/>
          <a:p>
            <a:fld id="{5C0BB86F-867E-4EBC-A2C1-CFBF8AB5D390}" type="datetimeFigureOut">
              <a:rPr lang="zh-CN" altLang="en-US" smtClean="0"/>
              <a:t>2019/4/5</a:t>
            </a:fld>
            <a:endParaRPr lang="zh-CN" altLang="en-US"/>
          </a:p>
        </p:txBody>
      </p:sp>
      <p:sp>
        <p:nvSpPr>
          <p:cNvPr id="6" name="页脚占位符 5">
            <a:extLst>
              <a:ext uri="{FF2B5EF4-FFF2-40B4-BE49-F238E27FC236}">
                <a16:creationId xmlns:a16="http://schemas.microsoft.com/office/drawing/2014/main" id="{FC9B8D20-F745-40D5-891C-73B5842966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931044-4189-4EAE-A91F-A52BE9779BA0}"/>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3592924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19420-E37B-45E8-8655-3EB1C1E19FA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F6321A3-2557-40DF-92FE-3F1B7E0AD0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A8A70DB-9619-4EA2-849D-71F353B1971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4001321-4164-4450-A107-53BA4A85C5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B34B2D3-6BE0-439F-90CA-476E23787C6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B1B1AD1-50F7-47ED-A586-7F5BF87DD582}"/>
              </a:ext>
            </a:extLst>
          </p:cNvPr>
          <p:cNvSpPr>
            <a:spLocks noGrp="1"/>
          </p:cNvSpPr>
          <p:nvPr>
            <p:ph type="dt" sz="half" idx="10"/>
          </p:nvPr>
        </p:nvSpPr>
        <p:spPr/>
        <p:txBody>
          <a:bodyPr/>
          <a:lstStyle/>
          <a:p>
            <a:fld id="{5C0BB86F-867E-4EBC-A2C1-CFBF8AB5D390}" type="datetimeFigureOut">
              <a:rPr lang="zh-CN" altLang="en-US" smtClean="0"/>
              <a:t>2019/4/5</a:t>
            </a:fld>
            <a:endParaRPr lang="zh-CN" altLang="en-US"/>
          </a:p>
        </p:txBody>
      </p:sp>
      <p:sp>
        <p:nvSpPr>
          <p:cNvPr id="8" name="页脚占位符 7">
            <a:extLst>
              <a:ext uri="{FF2B5EF4-FFF2-40B4-BE49-F238E27FC236}">
                <a16:creationId xmlns:a16="http://schemas.microsoft.com/office/drawing/2014/main" id="{D4E08A3E-516F-4CE9-9D4F-A8721C45DA0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1FF94C5-FFE6-42FB-BA99-0866344D1324}"/>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669681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97BF8C-511D-4CD3-A44E-6527B046971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CA14BD-1736-40AC-BD7A-36E34DAD4C89}"/>
              </a:ext>
            </a:extLst>
          </p:cNvPr>
          <p:cNvSpPr>
            <a:spLocks noGrp="1"/>
          </p:cNvSpPr>
          <p:nvPr>
            <p:ph type="dt" sz="half" idx="10"/>
          </p:nvPr>
        </p:nvSpPr>
        <p:spPr/>
        <p:txBody>
          <a:bodyPr/>
          <a:lstStyle/>
          <a:p>
            <a:fld id="{5C0BB86F-867E-4EBC-A2C1-CFBF8AB5D390}" type="datetimeFigureOut">
              <a:rPr lang="zh-CN" altLang="en-US" smtClean="0"/>
              <a:t>2019/4/5</a:t>
            </a:fld>
            <a:endParaRPr lang="zh-CN" altLang="en-US"/>
          </a:p>
        </p:txBody>
      </p:sp>
      <p:sp>
        <p:nvSpPr>
          <p:cNvPr id="4" name="页脚占位符 3">
            <a:extLst>
              <a:ext uri="{FF2B5EF4-FFF2-40B4-BE49-F238E27FC236}">
                <a16:creationId xmlns:a16="http://schemas.microsoft.com/office/drawing/2014/main" id="{5CC0CD10-9174-47D5-812A-65697180378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EC7A1CF-3818-4F32-AEA0-3A5259CDB796}"/>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345962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0CAB408-618A-49F2-8B1A-AE2633758799}"/>
              </a:ext>
            </a:extLst>
          </p:cNvPr>
          <p:cNvSpPr>
            <a:spLocks noGrp="1"/>
          </p:cNvSpPr>
          <p:nvPr>
            <p:ph type="dt" sz="half" idx="10"/>
          </p:nvPr>
        </p:nvSpPr>
        <p:spPr/>
        <p:txBody>
          <a:bodyPr/>
          <a:lstStyle/>
          <a:p>
            <a:fld id="{5C0BB86F-867E-4EBC-A2C1-CFBF8AB5D390}" type="datetimeFigureOut">
              <a:rPr lang="zh-CN" altLang="en-US" smtClean="0"/>
              <a:t>2019/4/5</a:t>
            </a:fld>
            <a:endParaRPr lang="zh-CN" altLang="en-US"/>
          </a:p>
        </p:txBody>
      </p:sp>
      <p:sp>
        <p:nvSpPr>
          <p:cNvPr id="3" name="页脚占位符 2">
            <a:extLst>
              <a:ext uri="{FF2B5EF4-FFF2-40B4-BE49-F238E27FC236}">
                <a16:creationId xmlns:a16="http://schemas.microsoft.com/office/drawing/2014/main" id="{BBB02F42-8E7C-4FA8-A02E-1242BBC2F69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D4F8D18-DD7C-4479-8416-2DE942FE7B0B}"/>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2385101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A76C50-3659-4F5B-99CD-CE919689E8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F7E66F-E3DE-43CC-A0C4-042B1641A5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FEBDE19-1D52-4B47-A293-8C7EC7761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ED5375D-A6F7-4DFF-98A6-2147E9387709}"/>
              </a:ext>
            </a:extLst>
          </p:cNvPr>
          <p:cNvSpPr>
            <a:spLocks noGrp="1"/>
          </p:cNvSpPr>
          <p:nvPr>
            <p:ph type="dt" sz="half" idx="10"/>
          </p:nvPr>
        </p:nvSpPr>
        <p:spPr/>
        <p:txBody>
          <a:bodyPr/>
          <a:lstStyle/>
          <a:p>
            <a:fld id="{5C0BB86F-867E-4EBC-A2C1-CFBF8AB5D390}" type="datetimeFigureOut">
              <a:rPr lang="zh-CN" altLang="en-US" smtClean="0"/>
              <a:t>2019/4/5</a:t>
            </a:fld>
            <a:endParaRPr lang="zh-CN" altLang="en-US"/>
          </a:p>
        </p:txBody>
      </p:sp>
      <p:sp>
        <p:nvSpPr>
          <p:cNvPr id="6" name="页脚占位符 5">
            <a:extLst>
              <a:ext uri="{FF2B5EF4-FFF2-40B4-BE49-F238E27FC236}">
                <a16:creationId xmlns:a16="http://schemas.microsoft.com/office/drawing/2014/main" id="{D7C014C0-4A1F-4FD9-A617-E1E04A97C3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1C3D01-4330-44D4-A741-7FD3F01FE202}"/>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1226748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7C56A-A9FB-4A08-A242-2F18BF4DB8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6F7193B-0238-4327-97D2-6D6D4D92F0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2E1C288-443E-4AD5-8842-CB0A28C91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6B3A0DC-CAD5-4129-A013-0FD6F1A2B987}"/>
              </a:ext>
            </a:extLst>
          </p:cNvPr>
          <p:cNvSpPr>
            <a:spLocks noGrp="1"/>
          </p:cNvSpPr>
          <p:nvPr>
            <p:ph type="dt" sz="half" idx="10"/>
          </p:nvPr>
        </p:nvSpPr>
        <p:spPr/>
        <p:txBody>
          <a:bodyPr/>
          <a:lstStyle/>
          <a:p>
            <a:fld id="{5C0BB86F-867E-4EBC-A2C1-CFBF8AB5D390}" type="datetimeFigureOut">
              <a:rPr lang="zh-CN" altLang="en-US" smtClean="0"/>
              <a:t>2019/4/5</a:t>
            </a:fld>
            <a:endParaRPr lang="zh-CN" altLang="en-US"/>
          </a:p>
        </p:txBody>
      </p:sp>
      <p:sp>
        <p:nvSpPr>
          <p:cNvPr id="6" name="页脚占位符 5">
            <a:extLst>
              <a:ext uri="{FF2B5EF4-FFF2-40B4-BE49-F238E27FC236}">
                <a16:creationId xmlns:a16="http://schemas.microsoft.com/office/drawing/2014/main" id="{CD3A07EA-2A8B-4B13-8749-F12C04770B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BAA125-9D56-4392-B73A-546D64125874}"/>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1583865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99E9178-A473-4459-81B2-9E70ABE5F6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A87F3B2-EB76-47FF-A92C-B101A11BE6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63132DA-1877-4AC8-BED7-5B0F642FDB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BB86F-867E-4EBC-A2C1-CFBF8AB5D390}" type="datetimeFigureOut">
              <a:rPr lang="zh-CN" altLang="en-US" smtClean="0"/>
              <a:t>2019/4/5</a:t>
            </a:fld>
            <a:endParaRPr lang="zh-CN" altLang="en-US"/>
          </a:p>
        </p:txBody>
      </p:sp>
      <p:sp>
        <p:nvSpPr>
          <p:cNvPr id="5" name="页脚占位符 4">
            <a:extLst>
              <a:ext uri="{FF2B5EF4-FFF2-40B4-BE49-F238E27FC236}">
                <a16:creationId xmlns:a16="http://schemas.microsoft.com/office/drawing/2014/main" id="{6BD6FFCE-0C04-4DA8-8F6A-E66F1C7EDC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14D9377-1487-4473-9FC5-F4509E6D16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1934203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A52CFD94-1CC0-4CAF-80EE-DF45250A12C1}"/>
              </a:ext>
            </a:extLst>
          </p:cNvPr>
          <p:cNvSpPr>
            <a:spLocks noGrp="1" noChangeArrowheads="1"/>
          </p:cNvSpPr>
          <p:nvPr>
            <p:ph type="ctrTitle" idx="4294967295"/>
          </p:nvPr>
        </p:nvSpPr>
        <p:spPr bwMode="auto">
          <a:xfrm>
            <a:off x="2209800" y="1426356"/>
            <a:ext cx="7772400" cy="937727"/>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algn="ctr" eaLnBrk="1" hangingPunct="1"/>
            <a:r>
              <a:rPr lang="en-US" altLang="zh-CN" dirty="0"/>
              <a:t>CS513 Homework 3 Presentation</a:t>
            </a:r>
          </a:p>
        </p:txBody>
      </p:sp>
      <p:sp>
        <p:nvSpPr>
          <p:cNvPr id="5122" name="Rectangle 3">
            <a:extLst>
              <a:ext uri="{FF2B5EF4-FFF2-40B4-BE49-F238E27FC236}">
                <a16:creationId xmlns:a16="http://schemas.microsoft.com/office/drawing/2014/main" id="{37BBE25C-8773-4212-A36C-C90506ED537A}"/>
              </a:ext>
            </a:extLst>
          </p:cNvPr>
          <p:cNvSpPr>
            <a:spLocks noGrp="1" noChangeArrowheads="1"/>
          </p:cNvSpPr>
          <p:nvPr>
            <p:ph type="subTitle" idx="4294967295"/>
          </p:nvPr>
        </p:nvSpPr>
        <p:spPr bwMode="auto">
          <a:xfrm>
            <a:off x="2895600" y="3886200"/>
            <a:ext cx="6400800" cy="17526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0" indent="0" algn="ctr">
              <a:buNone/>
            </a:pPr>
            <a:r>
              <a:rPr lang="en-US" altLang="zh-CN" dirty="0" err="1">
                <a:latin typeface="Times New Roman" charset="0"/>
                <a:ea typeface="Times New Roman" charset="0"/>
                <a:cs typeface="Times New Roman" charset="0"/>
              </a:rPr>
              <a:t>Mengzhao</a:t>
            </a:r>
            <a:r>
              <a:rPr lang="en-US" altLang="zh-CN" dirty="0">
                <a:latin typeface="Times New Roman" charset="0"/>
                <a:ea typeface="Times New Roman" charset="0"/>
                <a:cs typeface="Times New Roman" charset="0"/>
              </a:rPr>
              <a:t> Cai                       A20405372</a:t>
            </a:r>
          </a:p>
          <a:p>
            <a:pPr marL="0" indent="0" algn="ctr">
              <a:buNone/>
            </a:pPr>
            <a:r>
              <a:rPr lang="en-US" altLang="zh-CN" dirty="0" err="1">
                <a:latin typeface="Times New Roman" charset="0"/>
                <a:ea typeface="Times New Roman" charset="0"/>
                <a:cs typeface="Times New Roman" charset="0"/>
              </a:rPr>
              <a:t>Jingcheng</a:t>
            </a:r>
            <a:r>
              <a:rPr lang="en-US" altLang="zh-CN" dirty="0">
                <a:latin typeface="Times New Roman" charset="0"/>
                <a:ea typeface="Times New Roman" charset="0"/>
                <a:cs typeface="Times New Roman" charset="0"/>
              </a:rPr>
              <a:t> Deng                    A20411512</a:t>
            </a:r>
          </a:p>
          <a:p>
            <a:pPr marL="0" indent="0" algn="ctr">
              <a:buNone/>
            </a:pPr>
            <a:r>
              <a:rPr lang="en-US" altLang="zh-CN" dirty="0" err="1">
                <a:latin typeface="Times New Roman" charset="0"/>
                <a:ea typeface="Times New Roman" charset="0"/>
                <a:cs typeface="Times New Roman" charset="0"/>
              </a:rPr>
              <a:t>Tianran</a:t>
            </a:r>
            <a:r>
              <a:rPr lang="en-US" altLang="zh-CN" dirty="0">
                <a:latin typeface="Times New Roman" charset="0"/>
                <a:ea typeface="Times New Roman" charset="0"/>
                <a:cs typeface="Times New Roman" charset="0"/>
              </a:rPr>
              <a:t> Chen                         A20396751                    </a:t>
            </a:r>
          </a:p>
        </p:txBody>
      </p:sp>
      <p:sp>
        <p:nvSpPr>
          <p:cNvPr id="2" name="文本框 1">
            <a:extLst>
              <a:ext uri="{FF2B5EF4-FFF2-40B4-BE49-F238E27FC236}">
                <a16:creationId xmlns:a16="http://schemas.microsoft.com/office/drawing/2014/main" id="{2FECC4E1-E79A-457F-B081-04476F2FCB3C}"/>
              </a:ext>
            </a:extLst>
          </p:cNvPr>
          <p:cNvSpPr txBox="1"/>
          <p:nvPr/>
        </p:nvSpPr>
        <p:spPr>
          <a:xfrm>
            <a:off x="2895600" y="2537164"/>
            <a:ext cx="9234791" cy="707886"/>
          </a:xfrm>
          <a:prstGeom prst="rect">
            <a:avLst/>
          </a:prstGeom>
          <a:noFill/>
        </p:spPr>
        <p:txBody>
          <a:bodyPr wrap="square" rtlCol="0">
            <a:spAutoFit/>
          </a:bodyPr>
          <a:lstStyle/>
          <a:p>
            <a:r>
              <a:rPr lang="en-US" altLang="zh-CN" sz="4000" dirty="0">
                <a:latin typeface="Times New Roman" charset="0"/>
                <a:ea typeface="Times New Roman" charset="0"/>
                <a:cs typeface="Times New Roman" charset="0"/>
              </a:rPr>
              <a:t>Satellite/Aerial Image Retrieval</a:t>
            </a:r>
          </a:p>
        </p:txBody>
      </p:sp>
    </p:spTree>
    <p:extLst>
      <p:ext uri="{BB962C8B-B14F-4D97-AF65-F5344CB8AC3E}">
        <p14:creationId xmlns:p14="http://schemas.microsoft.com/office/powerpoint/2010/main" val="2769978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03EFE72-B41E-4CE5-9A30-217B01FD0F54}"/>
              </a:ext>
            </a:extLst>
          </p:cNvPr>
          <p:cNvSpPr txBox="1"/>
          <p:nvPr/>
        </p:nvSpPr>
        <p:spPr>
          <a:xfrm>
            <a:off x="490194" y="301658"/>
            <a:ext cx="5137608" cy="646331"/>
          </a:xfrm>
          <a:prstGeom prst="rect">
            <a:avLst/>
          </a:prstGeom>
          <a:noFill/>
        </p:spPr>
        <p:txBody>
          <a:bodyPr wrap="square" rtlCol="0">
            <a:spAutoFit/>
          </a:bodyPr>
          <a:lstStyle/>
          <a:p>
            <a:r>
              <a:rPr lang="en-US" altLang="zh-CN" sz="3600" dirty="0"/>
              <a:t>1. Introduction</a:t>
            </a:r>
            <a:endParaRPr lang="zh-CN" altLang="en-US" sz="3600" dirty="0"/>
          </a:p>
        </p:txBody>
      </p:sp>
      <p:sp>
        <p:nvSpPr>
          <p:cNvPr id="6" name="文本框 5">
            <a:extLst>
              <a:ext uri="{FF2B5EF4-FFF2-40B4-BE49-F238E27FC236}">
                <a16:creationId xmlns:a16="http://schemas.microsoft.com/office/drawing/2014/main" id="{AEFDD120-723C-4785-A60C-EC995E1AF302}"/>
              </a:ext>
            </a:extLst>
          </p:cNvPr>
          <p:cNvSpPr txBox="1"/>
          <p:nvPr/>
        </p:nvSpPr>
        <p:spPr>
          <a:xfrm>
            <a:off x="779282" y="1787912"/>
            <a:ext cx="10633435" cy="2246769"/>
          </a:xfrm>
          <a:prstGeom prst="rect">
            <a:avLst/>
          </a:prstGeom>
          <a:noFill/>
        </p:spPr>
        <p:txBody>
          <a:bodyPr wrap="square" rtlCol="0">
            <a:spAutoFit/>
          </a:bodyPr>
          <a:lstStyle/>
          <a:p>
            <a:pPr algn="just"/>
            <a:r>
              <a:rPr lang="en-US" altLang="zh-CN" dirty="0"/>
              <a:t>	</a:t>
            </a:r>
            <a:r>
              <a:rPr lang="en-US" altLang="zh-CN" sz="2800" dirty="0">
                <a:latin typeface="Times New Roman" charset="0"/>
                <a:ea typeface="Times New Roman" charset="0"/>
                <a:cs typeface="Times New Roman" charset="0"/>
              </a:rPr>
              <a:t>The</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purpose</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of</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this</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project</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is</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to</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get</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aerial imagery</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(maximum</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resolution)</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by</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using</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Bing</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maps</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tile system</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with</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given</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latitude</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and</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longitude.</a:t>
            </a:r>
            <a:r>
              <a:rPr lang="zh-CN" altLang="en-US" sz="2800" dirty="0">
                <a:latin typeface="Times New Roman" charset="0"/>
                <a:ea typeface="Times New Roman" charset="0"/>
                <a:cs typeface="Times New Roman" charset="0"/>
              </a:rPr>
              <a:t> </a:t>
            </a:r>
            <a:endParaRPr lang="en-US" altLang="zh-CN" sz="2800" dirty="0">
              <a:latin typeface="Times New Roman" charset="0"/>
              <a:ea typeface="Times New Roman" charset="0"/>
              <a:cs typeface="Times New Roman" charset="0"/>
            </a:endParaRPr>
          </a:p>
          <a:p>
            <a:pPr algn="just"/>
            <a:r>
              <a:rPr lang="en-US" altLang="zh-CN" sz="2800" dirty="0">
                <a:latin typeface="Times New Roman" charset="0"/>
                <a:ea typeface="Times New Roman" charset="0"/>
                <a:cs typeface="Times New Roman" charset="0"/>
              </a:rPr>
              <a:t>	Bing Maps</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tile system</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provides a world map that</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use the Mercator projection</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which</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users can directly manipulate to pan and zoom</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a:t>
            </a:r>
          </a:p>
        </p:txBody>
      </p:sp>
      <p:pic>
        <p:nvPicPr>
          <p:cNvPr id="1026" name="Picture 2" descr="50afcdc-99eb-4296-9948-19c0a65727a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0028" y="4227634"/>
            <a:ext cx="2543175"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560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40701" y="457200"/>
            <a:ext cx="4845699" cy="646331"/>
          </a:xfrm>
          <a:prstGeom prst="rect">
            <a:avLst/>
          </a:prstGeom>
        </p:spPr>
        <p:txBody>
          <a:bodyPr wrap="square">
            <a:spAutoFit/>
          </a:bodyPr>
          <a:lstStyle/>
          <a:p>
            <a:r>
              <a:rPr lang="en-US" altLang="zh-CN" sz="3600" dirty="0"/>
              <a:t>2. Mercator projection</a:t>
            </a:r>
            <a:r>
              <a:rPr lang="zh-CN" altLang="en-US" sz="3600" dirty="0"/>
              <a:t> </a:t>
            </a:r>
          </a:p>
        </p:txBody>
      </p:sp>
      <p:sp>
        <p:nvSpPr>
          <p:cNvPr id="4" name="文本框 3"/>
          <p:cNvSpPr txBox="1"/>
          <p:nvPr/>
        </p:nvSpPr>
        <p:spPr>
          <a:xfrm>
            <a:off x="739302" y="1702341"/>
            <a:ext cx="10854821" cy="3539430"/>
          </a:xfrm>
          <a:prstGeom prst="rect">
            <a:avLst/>
          </a:prstGeom>
          <a:noFill/>
        </p:spPr>
        <p:txBody>
          <a:bodyPr wrap="square" rtlCol="0">
            <a:spAutoFit/>
          </a:bodyPr>
          <a:lstStyle/>
          <a:p>
            <a:r>
              <a:rPr kumimoji="1" lang="en-US" altLang="zh-CN" sz="2800" dirty="0">
                <a:latin typeface="Times New Roman" charset="0"/>
                <a:ea typeface="Times New Roman" charset="0"/>
                <a:cs typeface="Times New Roman" charset="0"/>
              </a:rPr>
              <a:t>The</a:t>
            </a:r>
            <a:r>
              <a:rPr kumimoji="1" lang="zh-CN" altLang="en-US" sz="2800" dirty="0">
                <a:latin typeface="Times New Roman" charset="0"/>
                <a:ea typeface="Times New Roman" charset="0"/>
                <a:cs typeface="Times New Roman" charset="0"/>
              </a:rPr>
              <a:t> </a:t>
            </a:r>
            <a:r>
              <a:rPr kumimoji="1" lang="en-US" altLang="zh-CN" sz="2800" dirty="0">
                <a:latin typeface="Times New Roman" charset="0"/>
                <a:ea typeface="Times New Roman" charset="0"/>
                <a:cs typeface="Times New Roman" charset="0"/>
              </a:rPr>
              <a:t>Mercator</a:t>
            </a:r>
            <a:r>
              <a:rPr kumimoji="1" lang="zh-CN" altLang="en-US" sz="2800" dirty="0">
                <a:latin typeface="Times New Roman" charset="0"/>
                <a:ea typeface="Times New Roman" charset="0"/>
                <a:cs typeface="Times New Roman" charset="0"/>
              </a:rPr>
              <a:t> </a:t>
            </a:r>
            <a:r>
              <a:rPr kumimoji="1" lang="en-US" altLang="zh-CN" sz="2800" dirty="0">
                <a:latin typeface="Times New Roman" charset="0"/>
                <a:ea typeface="Times New Roman" charset="0"/>
                <a:cs typeface="Times New Roman" charset="0"/>
              </a:rPr>
              <a:t>projection</a:t>
            </a:r>
            <a:r>
              <a:rPr kumimoji="1"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characteristic</a:t>
            </a:r>
            <a:r>
              <a:rPr lang="zh-CN" altLang="en-US" sz="2800" dirty="0">
                <a:latin typeface="Times New Roman" charset="0"/>
                <a:ea typeface="Times New Roman" charset="0"/>
                <a:cs typeface="Times New Roman" charset="0"/>
              </a:rPr>
              <a:t>：</a:t>
            </a:r>
            <a:endParaRPr lang="en-US" altLang="zh-CN" sz="2800" dirty="0">
              <a:latin typeface="Times New Roman" charset="0"/>
              <a:ea typeface="Times New Roman" charset="0"/>
              <a:cs typeface="Times New Roman" charset="0"/>
            </a:endParaRPr>
          </a:p>
          <a:p>
            <a:pPr marL="457200" indent="-457200">
              <a:buFont typeface="Arial" charset="0"/>
              <a:buChar char="•"/>
            </a:pPr>
            <a:r>
              <a:rPr lang="en-US" altLang="zh-CN" sz="2800" dirty="0">
                <a:latin typeface="Times New Roman" charset="0"/>
                <a:ea typeface="Times New Roman" charset="0"/>
                <a:cs typeface="Times New Roman" charset="0"/>
              </a:rPr>
              <a:t>It’s a </a:t>
            </a:r>
            <a:r>
              <a:rPr lang="en-US" altLang="zh-CN" sz="2800" b="1" dirty="0">
                <a:latin typeface="Times New Roman" charset="0"/>
                <a:ea typeface="Times New Roman" charset="0"/>
                <a:cs typeface="Times New Roman" charset="0"/>
              </a:rPr>
              <a:t>conformal</a:t>
            </a:r>
            <a:r>
              <a:rPr lang="en-US" altLang="zh-CN" sz="2800" dirty="0">
                <a:latin typeface="Times New Roman" charset="0"/>
                <a:ea typeface="Times New Roman" charset="0"/>
                <a:cs typeface="Times New Roman" charset="0"/>
              </a:rPr>
              <a:t> projection, which means that it preserves the shape of relatively small objects. This is especially important when showing aerial imagery, because we want to avoid distorting the shape of buildings. Square buildings should appear square, not rectangular.</a:t>
            </a:r>
          </a:p>
          <a:p>
            <a:pPr marL="457200" indent="-457200">
              <a:buFont typeface="Arial" charset="0"/>
              <a:buChar char="•"/>
            </a:pPr>
            <a:r>
              <a:rPr lang="en-US" altLang="zh-CN" sz="2800" dirty="0">
                <a:latin typeface="Times New Roman" charset="0"/>
                <a:ea typeface="Times New Roman" charset="0"/>
                <a:cs typeface="Times New Roman" charset="0"/>
              </a:rPr>
              <a:t>It’s a </a:t>
            </a:r>
            <a:r>
              <a:rPr lang="en-US" altLang="zh-CN" sz="2800" b="1" dirty="0">
                <a:latin typeface="Times New Roman" charset="0"/>
                <a:ea typeface="Times New Roman" charset="0"/>
                <a:cs typeface="Times New Roman" charset="0"/>
              </a:rPr>
              <a:t>cylindrical</a:t>
            </a:r>
            <a:r>
              <a:rPr lang="en-US" altLang="zh-CN" sz="2800" dirty="0">
                <a:latin typeface="Times New Roman" charset="0"/>
                <a:ea typeface="Times New Roman" charset="0"/>
                <a:cs typeface="Times New Roman" charset="0"/>
              </a:rPr>
              <a:t> projection, which means that north and south are always straight up and down, and west and east are always straight left and right.</a:t>
            </a:r>
            <a:endParaRPr kumimoji="1" lang="en-US" altLang="zh-CN"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3496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38FA732-3F34-409F-BFD5-C62C6F9FD98A}"/>
              </a:ext>
            </a:extLst>
          </p:cNvPr>
          <p:cNvSpPr txBox="1"/>
          <p:nvPr/>
        </p:nvSpPr>
        <p:spPr>
          <a:xfrm>
            <a:off x="490194" y="301658"/>
            <a:ext cx="5137608" cy="646331"/>
          </a:xfrm>
          <a:prstGeom prst="rect">
            <a:avLst/>
          </a:prstGeom>
          <a:noFill/>
        </p:spPr>
        <p:txBody>
          <a:bodyPr wrap="square" rtlCol="0">
            <a:spAutoFit/>
          </a:bodyPr>
          <a:lstStyle/>
          <a:p>
            <a:r>
              <a:rPr lang="en-US" altLang="zh-CN" sz="3600" dirty="0"/>
              <a:t>3. Implement Details</a:t>
            </a:r>
            <a:endParaRPr lang="zh-CN" altLang="en-US" sz="3600" dirty="0"/>
          </a:p>
        </p:txBody>
      </p:sp>
      <p:sp>
        <p:nvSpPr>
          <p:cNvPr id="3" name="文本框 2">
            <a:extLst>
              <a:ext uri="{FF2B5EF4-FFF2-40B4-BE49-F238E27FC236}">
                <a16:creationId xmlns:a16="http://schemas.microsoft.com/office/drawing/2014/main" id="{A963A19E-E5A6-4784-805F-5E2D1CB7D4A0}"/>
              </a:ext>
            </a:extLst>
          </p:cNvPr>
          <p:cNvSpPr txBox="1"/>
          <p:nvPr/>
        </p:nvSpPr>
        <p:spPr>
          <a:xfrm>
            <a:off x="779281" y="1735155"/>
            <a:ext cx="10633435" cy="3539430"/>
          </a:xfrm>
          <a:prstGeom prst="rect">
            <a:avLst/>
          </a:prstGeom>
          <a:noFill/>
        </p:spPr>
        <p:txBody>
          <a:bodyPr wrap="square" rtlCol="0">
            <a:spAutoFit/>
          </a:bodyPr>
          <a:lstStyle/>
          <a:p>
            <a:pPr marL="457200" indent="-457200" algn="just">
              <a:buFont typeface="Arial" charset="0"/>
              <a:buChar char="•"/>
            </a:pPr>
            <a:r>
              <a:rPr lang="en-US" altLang="zh-CN" sz="3200" dirty="0">
                <a:latin typeface="Times New Roman" charset="0"/>
                <a:ea typeface="Times New Roman" charset="0"/>
                <a:cs typeface="Times New Roman" charset="0"/>
              </a:rPr>
              <a:t>First</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step:</a:t>
            </a:r>
            <a:r>
              <a:rPr lang="zh-CN" altLang="en-US" sz="3200" dirty="0">
                <a:latin typeface="Times New Roman" charset="0"/>
                <a:ea typeface="Times New Roman" charset="0"/>
                <a:cs typeface="Times New Roman" charset="0"/>
              </a:rPr>
              <a:t> </a:t>
            </a:r>
            <a:endParaRPr lang="en-US" altLang="zh-CN" sz="3200" dirty="0">
              <a:latin typeface="Times New Roman" charset="0"/>
              <a:ea typeface="Times New Roman" charset="0"/>
              <a:cs typeface="Times New Roman" charset="0"/>
            </a:endParaRPr>
          </a:p>
          <a:p>
            <a:pPr lvl="1" algn="just"/>
            <a:r>
              <a:rPr lang="en-US" altLang="zh-CN" sz="3200" dirty="0">
                <a:latin typeface="Times New Roman" charset="0"/>
                <a:ea typeface="Times New Roman" charset="0"/>
                <a:cs typeface="Times New Roman" charset="0"/>
              </a:rPr>
              <a:t>Since</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the</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Bing</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map tile</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system</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only</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take</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spherical Mercator</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projection</a:t>
            </a:r>
            <a:r>
              <a:rPr lang="zh-CN" altLang="en-US" sz="3200" dirty="0">
                <a:latin typeface="Times New Roman" charset="0"/>
                <a:ea typeface="Times New Roman" charset="0"/>
                <a:cs typeface="Times New Roman" charset="0"/>
              </a:rPr>
              <a:t> </a:t>
            </a:r>
            <a:r>
              <a:rPr lang="en" altLang="zh-CN" sz="3200" dirty="0">
                <a:latin typeface="Times New Roman" charset="0"/>
                <a:ea typeface="Times New Roman" charset="0"/>
                <a:cs typeface="Times New Roman" charset="0"/>
              </a:rPr>
              <a:t>coordinates</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instead</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of</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latitude</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and</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longitude.</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So</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we</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need</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to</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use</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Mercator</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projection to</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convert</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the</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input</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latitude</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and</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longitude</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into X Y coordinates.</a:t>
            </a:r>
          </a:p>
          <a:p>
            <a:pPr lvl="1" algn="just"/>
            <a:r>
              <a:rPr lang="en-US" altLang="zh-CN" sz="3200" dirty="0">
                <a:latin typeface="Times New Roman" charset="0"/>
                <a:ea typeface="Times New Roman" charset="0"/>
                <a:cs typeface="Times New Roman" charset="0"/>
              </a:rPr>
              <a:t>We first get the center coordinate of the input area and request several times until max zoom is get.</a:t>
            </a:r>
          </a:p>
        </p:txBody>
      </p:sp>
      <p:sp>
        <p:nvSpPr>
          <p:cNvPr id="4" name="文本框 3"/>
          <p:cNvSpPr txBox="1"/>
          <p:nvPr/>
        </p:nvSpPr>
        <p:spPr>
          <a:xfrm>
            <a:off x="6095999" y="1735155"/>
            <a:ext cx="1107996" cy="584775"/>
          </a:xfrm>
          <a:prstGeom prst="rect">
            <a:avLst/>
          </a:prstGeom>
          <a:noFill/>
        </p:spPr>
        <p:txBody>
          <a:bodyPr wrap="none" rtlCol="0">
            <a:spAutoFit/>
          </a:bodyPr>
          <a:lstStyle/>
          <a:p>
            <a:r>
              <a:rPr kumimoji="1" lang="en-US" altLang="zh-CN" sz="3200" dirty="0">
                <a:latin typeface="Times New Roman" charset="0"/>
                <a:ea typeface="Times New Roman" charset="0"/>
                <a:cs typeface="Times New Roman" charset="0"/>
              </a:rPr>
              <a:t>	</a:t>
            </a:r>
            <a:endParaRPr kumimoji="1" lang="zh-CN" altLang="en-US" sz="32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4870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622DBA6-4BF4-4F02-B794-AD3EC034F27C}"/>
              </a:ext>
            </a:extLst>
          </p:cNvPr>
          <p:cNvSpPr txBox="1"/>
          <p:nvPr/>
        </p:nvSpPr>
        <p:spPr>
          <a:xfrm>
            <a:off x="490194" y="301658"/>
            <a:ext cx="5137608" cy="646331"/>
          </a:xfrm>
          <a:prstGeom prst="rect">
            <a:avLst/>
          </a:prstGeom>
          <a:noFill/>
        </p:spPr>
        <p:txBody>
          <a:bodyPr wrap="square" rtlCol="0">
            <a:spAutoFit/>
          </a:bodyPr>
          <a:lstStyle/>
          <a:p>
            <a:r>
              <a:rPr lang="en-US" altLang="zh-CN" sz="3600" dirty="0"/>
              <a:t>3. Implement Details</a:t>
            </a:r>
            <a:endParaRPr lang="zh-CN" altLang="en-US" sz="3600" dirty="0"/>
          </a:p>
        </p:txBody>
      </p:sp>
      <p:sp>
        <p:nvSpPr>
          <p:cNvPr id="3" name="文本框 2">
            <a:extLst>
              <a:ext uri="{FF2B5EF4-FFF2-40B4-BE49-F238E27FC236}">
                <a16:creationId xmlns:a16="http://schemas.microsoft.com/office/drawing/2014/main" id="{46F6BF4B-3180-4B43-A428-5AD88028959F}"/>
              </a:ext>
            </a:extLst>
          </p:cNvPr>
          <p:cNvSpPr txBox="1"/>
          <p:nvPr/>
        </p:nvSpPr>
        <p:spPr>
          <a:xfrm>
            <a:off x="779282" y="1348800"/>
            <a:ext cx="10633435" cy="5016758"/>
          </a:xfrm>
          <a:prstGeom prst="rect">
            <a:avLst/>
          </a:prstGeom>
          <a:noFill/>
        </p:spPr>
        <p:txBody>
          <a:bodyPr wrap="square" rtlCol="0">
            <a:spAutoFit/>
          </a:bodyPr>
          <a:lstStyle/>
          <a:p>
            <a:pPr algn="just"/>
            <a:r>
              <a:rPr lang="en-US" altLang="zh-CN" sz="3200" dirty="0">
                <a:latin typeface="Times New Roman" panose="02020603050405020304" pitchFamily="18" charset="0"/>
                <a:cs typeface="Times New Roman" panose="02020603050405020304" pitchFamily="18" charset="0"/>
              </a:rPr>
              <a:t>Second</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Step:</a:t>
            </a:r>
          </a:p>
          <a:p>
            <a:pPr algn="just"/>
            <a:r>
              <a:rPr lang="en-US" altLang="zh-CN" sz="3200" dirty="0">
                <a:latin typeface="Times New Roman" panose="02020603050405020304" pitchFamily="18" charset="0"/>
                <a:ea typeface="Times New Roman" charset="0"/>
                <a:cs typeface="Times New Roman" panose="02020603050405020304" pitchFamily="18" charset="0"/>
              </a:rPr>
              <a:t>	After</a:t>
            </a:r>
            <a:r>
              <a:rPr lang="zh-CN" altLang="en-US" sz="3200" dirty="0">
                <a:latin typeface="Times New Roman" panose="02020603050405020304" pitchFamily="18" charset="0"/>
                <a:ea typeface="Times New Roman" charset="0"/>
                <a:cs typeface="Times New Roman" panose="02020603050405020304" pitchFamily="18" charset="0"/>
              </a:rPr>
              <a:t> </a:t>
            </a:r>
            <a:r>
              <a:rPr lang="en-US" altLang="zh-CN" sz="3200" dirty="0">
                <a:latin typeface="Times New Roman" panose="02020603050405020304" pitchFamily="18" charset="0"/>
                <a:ea typeface="Times New Roman" charset="0"/>
                <a:cs typeface="Times New Roman" panose="02020603050405020304" pitchFamily="18" charset="0"/>
              </a:rPr>
              <a:t>that</a:t>
            </a:r>
            <a:r>
              <a:rPr lang="zh-CN" altLang="en-US" sz="3200" dirty="0">
                <a:latin typeface="Times New Roman" panose="02020603050405020304" pitchFamily="18" charset="0"/>
                <a:ea typeface="Times New Roman" charset="0"/>
                <a:cs typeface="Times New Roman" panose="02020603050405020304" pitchFamily="18" charset="0"/>
              </a:rPr>
              <a:t> </a:t>
            </a:r>
            <a:r>
              <a:rPr lang="en-US" altLang="zh-CN" sz="3200" dirty="0">
                <a:latin typeface="Times New Roman" panose="02020603050405020304" pitchFamily="18" charset="0"/>
                <a:ea typeface="Times New Roman" charset="0"/>
                <a:cs typeface="Times New Roman" panose="02020603050405020304" pitchFamily="18" charset="0"/>
              </a:rPr>
              <a:t>we</a:t>
            </a:r>
            <a:r>
              <a:rPr lang="zh-CN" altLang="en-US" sz="3200" dirty="0">
                <a:latin typeface="Times New Roman" panose="02020603050405020304" pitchFamily="18" charset="0"/>
                <a:ea typeface="Times New Roman" charset="0"/>
                <a:cs typeface="Times New Roman" panose="02020603050405020304" pitchFamily="18" charset="0"/>
              </a:rPr>
              <a:t> </a:t>
            </a:r>
            <a:r>
              <a:rPr lang="en-US" altLang="zh-CN" sz="3200" dirty="0">
                <a:latin typeface="Times New Roman" panose="02020603050405020304" pitchFamily="18" charset="0"/>
                <a:ea typeface="Times New Roman" charset="0"/>
                <a:cs typeface="Times New Roman" panose="02020603050405020304" pitchFamily="18" charset="0"/>
              </a:rPr>
              <a:t>use the maximum zoom we get from previous step to divide the whole image request into small blocks. </a:t>
            </a:r>
          </a:p>
          <a:p>
            <a:pPr algn="just"/>
            <a:r>
              <a:rPr lang="en-US" altLang="zh-CN" sz="3200" dirty="0">
                <a:latin typeface="Times New Roman" panose="02020603050405020304" pitchFamily="18" charset="0"/>
                <a:ea typeface="Times New Roman" charset="0"/>
                <a:cs typeface="Times New Roman" panose="02020603050405020304" pitchFamily="18" charset="0"/>
              </a:rPr>
              <a:t>Third</a:t>
            </a:r>
            <a:r>
              <a:rPr lang="zh-CN" altLang="en-US" sz="3200" dirty="0">
                <a:latin typeface="Times New Roman" panose="02020603050405020304" pitchFamily="18" charset="0"/>
                <a:ea typeface="Times New Roman" charset="0"/>
                <a:cs typeface="Times New Roman" panose="02020603050405020304" pitchFamily="18" charset="0"/>
              </a:rPr>
              <a:t> </a:t>
            </a:r>
            <a:r>
              <a:rPr lang="en-US" altLang="zh-CN" sz="3200" dirty="0">
                <a:latin typeface="Times New Roman" panose="02020603050405020304" pitchFamily="18" charset="0"/>
                <a:ea typeface="Times New Roman" charset="0"/>
                <a:cs typeface="Times New Roman" panose="02020603050405020304" pitchFamily="18" charset="0"/>
              </a:rPr>
              <a:t>Step:</a:t>
            </a:r>
          </a:p>
          <a:p>
            <a:pPr algn="just"/>
            <a:r>
              <a:rPr lang="en-US" altLang="zh-CN" sz="3200" dirty="0">
                <a:latin typeface="Times New Roman" panose="02020603050405020304" pitchFamily="18" charset="0"/>
                <a:ea typeface="Times New Roman" charset="0"/>
                <a:cs typeface="Times New Roman" panose="02020603050405020304" pitchFamily="18" charset="0"/>
              </a:rPr>
              <a:t>	For every block, we calculate their </a:t>
            </a:r>
            <a:r>
              <a:rPr lang="en-US" altLang="zh-CN" sz="3200" dirty="0" err="1">
                <a:latin typeface="Times New Roman" panose="02020603050405020304" pitchFamily="18" charset="0"/>
                <a:ea typeface="Times New Roman" charset="0"/>
                <a:cs typeface="Times New Roman" panose="02020603050405020304" pitchFamily="18" charset="0"/>
              </a:rPr>
              <a:t>quadKey</a:t>
            </a:r>
            <a:r>
              <a:rPr lang="en-US" altLang="zh-CN" sz="3200" dirty="0">
                <a:latin typeface="Times New Roman" panose="02020603050405020304" pitchFamily="18" charset="0"/>
                <a:ea typeface="Times New Roman" charset="0"/>
                <a:cs typeface="Times New Roman" panose="02020603050405020304" pitchFamily="18" charset="0"/>
              </a:rPr>
              <a:t> and request their images one by one. </a:t>
            </a:r>
          </a:p>
          <a:p>
            <a:pPr algn="just"/>
            <a:r>
              <a:rPr lang="en-US" altLang="zh-CN" sz="3200" dirty="0">
                <a:latin typeface="Times New Roman" panose="02020603050405020304" pitchFamily="18" charset="0"/>
                <a:ea typeface="Times New Roman" charset="0"/>
                <a:cs typeface="Times New Roman" panose="02020603050405020304" pitchFamily="18" charset="0"/>
              </a:rPr>
              <a:t>Final Step:</a:t>
            </a:r>
          </a:p>
          <a:p>
            <a:pPr algn="just"/>
            <a:r>
              <a:rPr lang="en-US" altLang="zh-CN" sz="3200" dirty="0">
                <a:latin typeface="Times New Roman" panose="02020603050405020304" pitchFamily="18" charset="0"/>
                <a:ea typeface="Times New Roman" charset="0"/>
                <a:cs typeface="Times New Roman" panose="02020603050405020304" pitchFamily="18" charset="0"/>
              </a:rPr>
              <a:t>	We merge all the images we get from third step together and get the result image.</a:t>
            </a:r>
          </a:p>
        </p:txBody>
      </p:sp>
    </p:spTree>
    <p:extLst>
      <p:ext uri="{BB962C8B-B14F-4D97-AF65-F5344CB8AC3E}">
        <p14:creationId xmlns:p14="http://schemas.microsoft.com/office/powerpoint/2010/main" val="2677786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622DBA6-4BF4-4F02-B794-AD3EC034F27C}"/>
              </a:ext>
            </a:extLst>
          </p:cNvPr>
          <p:cNvSpPr txBox="1"/>
          <p:nvPr/>
        </p:nvSpPr>
        <p:spPr>
          <a:xfrm>
            <a:off x="490194" y="301658"/>
            <a:ext cx="5137608" cy="646331"/>
          </a:xfrm>
          <a:prstGeom prst="rect">
            <a:avLst/>
          </a:prstGeom>
          <a:noFill/>
        </p:spPr>
        <p:txBody>
          <a:bodyPr wrap="square" rtlCol="0">
            <a:spAutoFit/>
          </a:bodyPr>
          <a:lstStyle/>
          <a:p>
            <a:r>
              <a:rPr lang="en-US" altLang="zh-CN" sz="3600" dirty="0"/>
              <a:t>3. Results</a:t>
            </a:r>
            <a:endParaRPr lang="zh-CN" altLang="en-US" sz="3600" dirty="0"/>
          </a:p>
        </p:txBody>
      </p:sp>
      <p:sp>
        <p:nvSpPr>
          <p:cNvPr id="4" name="文本框 3"/>
          <p:cNvSpPr txBox="1"/>
          <p:nvPr/>
        </p:nvSpPr>
        <p:spPr>
          <a:xfrm>
            <a:off x="490193" y="1494152"/>
            <a:ext cx="11338391" cy="584775"/>
          </a:xfrm>
          <a:prstGeom prst="rect">
            <a:avLst/>
          </a:prstGeom>
          <a:noFill/>
        </p:spPr>
        <p:txBody>
          <a:bodyPr wrap="square" rtlCol="0">
            <a:spAutoFit/>
          </a:bodyPr>
          <a:lstStyle/>
          <a:p>
            <a:r>
              <a:rPr kumimoji="1" lang="en-US" altLang="zh-CN" sz="3200" dirty="0">
                <a:latin typeface="Times New Roman" charset="0"/>
                <a:ea typeface="Times New Roman" charset="0"/>
                <a:cs typeface="Times New Roman" charset="0"/>
              </a:rPr>
              <a:t>We</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finally</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merge</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all</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tile</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that</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we</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got</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to</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generate</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result</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image.</a:t>
            </a:r>
            <a:endParaRPr kumimoji="1" lang="zh-CN" altLang="en-US" sz="3200" dirty="0">
              <a:latin typeface="Times New Roman" charset="0"/>
              <a:ea typeface="Times New Roman" charset="0"/>
              <a:cs typeface="Times New Roman"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129" y="3364303"/>
            <a:ext cx="2367088" cy="2958860"/>
          </a:xfrm>
          <a:prstGeom prst="rect">
            <a:avLst/>
          </a:prstGeom>
        </p:spPr>
      </p:pic>
      <p:sp>
        <p:nvSpPr>
          <p:cNvPr id="5" name="文本框 4"/>
          <p:cNvSpPr txBox="1"/>
          <p:nvPr/>
        </p:nvSpPr>
        <p:spPr>
          <a:xfrm>
            <a:off x="636161" y="2625090"/>
            <a:ext cx="2659023" cy="584775"/>
          </a:xfrm>
          <a:prstGeom prst="rect">
            <a:avLst/>
          </a:prstGeom>
          <a:noFill/>
        </p:spPr>
        <p:txBody>
          <a:bodyPr wrap="square" rtlCol="0">
            <a:spAutoFit/>
          </a:bodyPr>
          <a:lstStyle/>
          <a:p>
            <a:r>
              <a:rPr kumimoji="1" lang="en-US" altLang="zh-CN" sz="3200" dirty="0">
                <a:latin typeface="Times New Roman" charset="0"/>
                <a:ea typeface="Times New Roman" charset="0"/>
                <a:cs typeface="Times New Roman" charset="0"/>
              </a:rPr>
              <a:t>Galvin</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Library</a:t>
            </a:r>
            <a:endParaRPr kumimoji="1" lang="zh-CN" altLang="en-US" sz="3200" dirty="0">
              <a:latin typeface="Times New Roman" charset="0"/>
              <a:ea typeface="Times New Roman" charset="0"/>
              <a:cs typeface="Times New Roman" charset="0"/>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2262" y="3364303"/>
            <a:ext cx="2524031" cy="2944702"/>
          </a:xfrm>
          <a:prstGeom prst="rect">
            <a:avLst/>
          </a:prstGeom>
        </p:spPr>
      </p:pic>
      <p:sp>
        <p:nvSpPr>
          <p:cNvPr id="7" name="文本框 6"/>
          <p:cNvSpPr txBox="1"/>
          <p:nvPr/>
        </p:nvSpPr>
        <p:spPr>
          <a:xfrm>
            <a:off x="3707270" y="2625089"/>
            <a:ext cx="2952322" cy="584775"/>
          </a:xfrm>
          <a:prstGeom prst="rect">
            <a:avLst/>
          </a:prstGeom>
          <a:noFill/>
        </p:spPr>
        <p:txBody>
          <a:bodyPr wrap="square" rtlCol="0">
            <a:spAutoFit/>
          </a:bodyPr>
          <a:lstStyle/>
          <a:p>
            <a:r>
              <a:rPr kumimoji="1" lang="en-US" altLang="zh-CN" sz="3200" dirty="0">
                <a:latin typeface="Times New Roman" charset="0"/>
                <a:ea typeface="Times New Roman" charset="0"/>
                <a:cs typeface="Times New Roman" charset="0"/>
              </a:rPr>
              <a:t>Millennium</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Park</a:t>
            </a:r>
            <a:endParaRPr kumimoji="1" lang="zh-CN" altLang="en-US" sz="3200" dirty="0">
              <a:latin typeface="Times New Roman" charset="0"/>
              <a:ea typeface="Times New Roman" charset="0"/>
              <a:cs typeface="Times New Roman" charset="0"/>
            </a:endParaRP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7506" y="3364303"/>
            <a:ext cx="2789686" cy="3022159"/>
          </a:xfrm>
          <a:prstGeom prst="rect">
            <a:avLst/>
          </a:prstGeom>
        </p:spPr>
      </p:pic>
      <p:sp>
        <p:nvSpPr>
          <p:cNvPr id="9" name="文本框 8"/>
          <p:cNvSpPr txBox="1"/>
          <p:nvPr/>
        </p:nvSpPr>
        <p:spPr>
          <a:xfrm>
            <a:off x="7527506" y="2625088"/>
            <a:ext cx="2659023" cy="584775"/>
          </a:xfrm>
          <a:prstGeom prst="rect">
            <a:avLst/>
          </a:prstGeom>
          <a:noFill/>
        </p:spPr>
        <p:txBody>
          <a:bodyPr wrap="square" rtlCol="0">
            <a:spAutoFit/>
          </a:bodyPr>
          <a:lstStyle/>
          <a:p>
            <a:r>
              <a:rPr kumimoji="1" lang="en-US" altLang="zh-CN" sz="3200" dirty="0">
                <a:latin typeface="Times New Roman" charset="0"/>
                <a:ea typeface="Times New Roman" charset="0"/>
                <a:cs typeface="Times New Roman" charset="0"/>
              </a:rPr>
              <a:t>White</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Sox</a:t>
            </a:r>
            <a:endParaRPr kumimoji="1" lang="zh-CN" altLang="en-US" sz="32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77078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B0C3DEE-521F-447A-B0F3-574AB009E121}"/>
              </a:ext>
            </a:extLst>
          </p:cNvPr>
          <p:cNvSpPr txBox="1"/>
          <p:nvPr/>
        </p:nvSpPr>
        <p:spPr>
          <a:xfrm>
            <a:off x="122574" y="603849"/>
            <a:ext cx="6623281" cy="646331"/>
          </a:xfrm>
          <a:prstGeom prst="rect">
            <a:avLst/>
          </a:prstGeom>
          <a:noFill/>
        </p:spPr>
        <p:txBody>
          <a:bodyPr wrap="square" rtlCol="0">
            <a:spAutoFit/>
          </a:bodyPr>
          <a:lstStyle/>
          <a:p>
            <a:r>
              <a:rPr lang="en-US" altLang="zh-CN" sz="3600" dirty="0"/>
              <a:t>4. Conclusion and</a:t>
            </a:r>
            <a:r>
              <a:rPr lang="zh-CN" altLang="en-US" sz="3600" dirty="0"/>
              <a:t> </a:t>
            </a:r>
            <a:r>
              <a:rPr lang="en-US" altLang="zh-CN" sz="3600" dirty="0"/>
              <a:t>Thoughts</a:t>
            </a:r>
            <a:endParaRPr lang="zh-CN" altLang="en-US" sz="3600" dirty="0"/>
          </a:p>
        </p:txBody>
      </p:sp>
      <p:sp>
        <p:nvSpPr>
          <p:cNvPr id="4" name="文本框 3">
            <a:extLst>
              <a:ext uri="{FF2B5EF4-FFF2-40B4-BE49-F238E27FC236}">
                <a16:creationId xmlns:a16="http://schemas.microsoft.com/office/drawing/2014/main" id="{8E30B55F-B59B-4D61-B2B3-2B9CE8486F53}"/>
              </a:ext>
            </a:extLst>
          </p:cNvPr>
          <p:cNvSpPr txBox="1"/>
          <p:nvPr/>
        </p:nvSpPr>
        <p:spPr>
          <a:xfrm>
            <a:off x="668589" y="1922149"/>
            <a:ext cx="10854821" cy="3970318"/>
          </a:xfrm>
          <a:prstGeom prst="rect">
            <a:avLst/>
          </a:prstGeom>
          <a:noFill/>
        </p:spPr>
        <p:txBody>
          <a:bodyPr wrap="square" rtlCol="0">
            <a:spAutoFit/>
          </a:bodyPr>
          <a:lstStyle/>
          <a:p>
            <a:pPr algn="just"/>
            <a:r>
              <a:rPr kumimoji="1" lang="en-US" altLang="zh-CN" sz="2800" dirty="0">
                <a:latin typeface="Times New Roman" charset="0"/>
                <a:ea typeface="Times New Roman" charset="0"/>
                <a:cs typeface="Times New Roman" charset="0"/>
              </a:rPr>
              <a:t>	In this homework, we learnt a lot about Bing map’s </a:t>
            </a:r>
            <a:r>
              <a:rPr kumimoji="1" lang="en-US" altLang="zh-CN" sz="2800" dirty="0" err="1">
                <a:latin typeface="Times New Roman" charset="0"/>
                <a:ea typeface="Times New Roman" charset="0"/>
                <a:cs typeface="Times New Roman" charset="0"/>
              </a:rPr>
              <a:t>api</a:t>
            </a:r>
            <a:r>
              <a:rPr kumimoji="1" lang="en-US" altLang="zh-CN" sz="2800" dirty="0">
                <a:latin typeface="Times New Roman" charset="0"/>
                <a:ea typeface="Times New Roman" charset="0"/>
                <a:cs typeface="Times New Roman" charset="0"/>
              </a:rPr>
              <a:t>. We met questions on how to request, how to calculate </a:t>
            </a:r>
            <a:r>
              <a:rPr kumimoji="1" lang="en-US" altLang="zh-CN" sz="2800" dirty="0" err="1">
                <a:latin typeface="Times New Roman" charset="0"/>
                <a:ea typeface="Times New Roman" charset="0"/>
                <a:cs typeface="Times New Roman" charset="0"/>
              </a:rPr>
              <a:t>quadKey</a:t>
            </a:r>
            <a:r>
              <a:rPr kumimoji="1" lang="en-US" altLang="zh-CN" sz="2800" dirty="0">
                <a:latin typeface="Times New Roman" charset="0"/>
                <a:ea typeface="Times New Roman" charset="0"/>
                <a:cs typeface="Times New Roman" charset="0"/>
              </a:rPr>
              <a:t>, and how to get information from it. It took us long time solving these questions. We also have a greater understanding about the Spherical Mercator projection. This coordinate system is quite useful and interesting that differs from latitude longitude system.</a:t>
            </a:r>
          </a:p>
          <a:p>
            <a:pPr algn="just"/>
            <a:r>
              <a:rPr kumimoji="1" lang="en-US" altLang="zh-CN" sz="2800" dirty="0">
                <a:latin typeface="Times New Roman" charset="0"/>
                <a:ea typeface="Times New Roman" charset="0"/>
                <a:cs typeface="Times New Roman" charset="0"/>
              </a:rPr>
              <a:t>	From this homework, we enhanced our knowledges learnt from class, performed a great group work, and improved our coding skills. We believe that we are now prepared for further studying and the final project.</a:t>
            </a:r>
          </a:p>
        </p:txBody>
      </p:sp>
    </p:spTree>
    <p:extLst>
      <p:ext uri="{BB962C8B-B14F-4D97-AF65-F5344CB8AC3E}">
        <p14:creationId xmlns:p14="http://schemas.microsoft.com/office/powerpoint/2010/main" val="4062932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9FC408-16F9-4B1D-A818-0C05ED554ECC}"/>
              </a:ext>
            </a:extLst>
          </p:cNvPr>
          <p:cNvSpPr txBox="1"/>
          <p:nvPr/>
        </p:nvSpPr>
        <p:spPr>
          <a:xfrm>
            <a:off x="1981200" y="2439513"/>
            <a:ext cx="8229600" cy="1107996"/>
          </a:xfrm>
          <a:prstGeom prst="rect">
            <a:avLst/>
          </a:prstGeom>
          <a:noFill/>
        </p:spPr>
        <p:txBody>
          <a:bodyPr wrap="square" rtlCol="0">
            <a:spAutoFit/>
          </a:bodyPr>
          <a:lstStyle/>
          <a:p>
            <a:pPr algn="ctr"/>
            <a:r>
              <a:rPr lang="en-US" altLang="zh-CN" sz="6600" dirty="0">
                <a:latin typeface="Times New Roman" charset="0"/>
                <a:ea typeface="Times New Roman" charset="0"/>
                <a:cs typeface="Times New Roman" charset="0"/>
              </a:rPr>
              <a:t>That’s all, thank you!</a:t>
            </a:r>
          </a:p>
        </p:txBody>
      </p:sp>
    </p:spTree>
    <p:extLst>
      <p:ext uri="{BB962C8B-B14F-4D97-AF65-F5344CB8AC3E}">
        <p14:creationId xmlns:p14="http://schemas.microsoft.com/office/powerpoint/2010/main" val="23831021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846</TotalTime>
  <Words>137</Words>
  <Application>Microsoft Office PowerPoint</Application>
  <PresentationFormat>宽屏</PresentationFormat>
  <Paragraphs>34</Paragraphs>
  <Slides>8</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Arial</vt:lpstr>
      <vt:lpstr>Times New Roman</vt:lpstr>
      <vt:lpstr>Office 主题​​</vt:lpstr>
      <vt:lpstr>CS513 Homework 3 Presentation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CS513 Homework 1 Presentation</dc:title>
  <dc:creator>孟钊 蔡</dc:creator>
  <cp:lastModifiedBy>孟钊 蔡</cp:lastModifiedBy>
  <cp:revision>48</cp:revision>
  <dcterms:created xsi:type="dcterms:W3CDTF">2019-02-15T22:19:38Z</dcterms:created>
  <dcterms:modified xsi:type="dcterms:W3CDTF">2019-04-06T04:10:02Z</dcterms:modified>
</cp:coreProperties>
</file>