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9" r:id="rId3"/>
    <p:sldId id="284" r:id="rId4"/>
    <p:sldId id="278" r:id="rId5"/>
    <p:sldId id="279" r:id="rId6"/>
    <p:sldId id="286" r:id="rId7"/>
    <p:sldId id="287" r:id="rId8"/>
    <p:sldId id="288" r:id="rId9"/>
    <p:sldId id="285" r:id="rId10"/>
    <p:sldId id="289" r:id="rId11"/>
    <p:sldId id="290" r:id="rId12"/>
    <p:sldId id="291" r:id="rId13"/>
    <p:sldId id="27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182" autoAdjust="0"/>
  </p:normalViewPr>
  <p:slideViewPr>
    <p:cSldViewPr snapToGrid="0">
      <p:cViewPr varScale="1">
        <p:scale>
          <a:sx n="109" d="100"/>
          <a:sy n="109"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566B31-7A11-4CFC-A222-0B0F7B388086}" type="datetimeFigureOut">
              <a:rPr lang="zh-CN" altLang="en-US" smtClean="0"/>
              <a:t>2019/5/4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E87099-2BF7-4B4E-BB4D-A269AE08121D}" type="slidenum">
              <a:rPr lang="zh-CN" altLang="en-US" smtClean="0"/>
              <a:t>‹#›</a:t>
            </a:fld>
            <a:endParaRPr lang="zh-CN" altLang="en-US"/>
          </a:p>
        </p:txBody>
      </p:sp>
    </p:spTree>
    <p:extLst>
      <p:ext uri="{BB962C8B-B14F-4D97-AF65-F5344CB8AC3E}">
        <p14:creationId xmlns:p14="http://schemas.microsoft.com/office/powerpoint/2010/main" val="2596151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92E852A-87DE-4937-BF06-98C61ACE5009}"/>
              </a:ext>
            </a:extLst>
          </p:cNvPr>
          <p:cNvSpPr>
            <a:spLocks noGrp="1" noChangeArrowheads="1"/>
          </p:cNvSpPr>
          <p:nvPr>
            <p:ph type="hdr" sz="quarter"/>
          </p:nvPr>
        </p:nvSpPr>
        <p:spPr>
          <a:noFill/>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200"/>
          </a:p>
        </p:txBody>
      </p:sp>
      <p:sp>
        <p:nvSpPr>
          <p:cNvPr id="5" name="Rectangle 3">
            <a:extLst>
              <a:ext uri="{FF2B5EF4-FFF2-40B4-BE49-F238E27FC236}">
                <a16:creationId xmlns:a16="http://schemas.microsoft.com/office/drawing/2014/main" id="{B3A8FD38-FC98-444B-873E-8186AFDD1DD6}"/>
              </a:ext>
            </a:extLst>
          </p:cNvPr>
          <p:cNvSpPr>
            <a:spLocks noGrp="1" noChangeArrowheads="1"/>
          </p:cNvSpPr>
          <p:nvPr>
            <p:ph type="dt" sz="quarter" idx="1"/>
          </p:nvPr>
        </p:nvSpPr>
        <p:spPr>
          <a:noFill/>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200"/>
          </a:p>
        </p:txBody>
      </p:sp>
      <p:sp>
        <p:nvSpPr>
          <p:cNvPr id="6" name="Rectangle 6">
            <a:extLst>
              <a:ext uri="{FF2B5EF4-FFF2-40B4-BE49-F238E27FC236}">
                <a16:creationId xmlns:a16="http://schemas.microsoft.com/office/drawing/2014/main" id="{85D34026-543F-46DF-88BD-5C10BDF9E7A4}"/>
              </a:ext>
            </a:extLst>
          </p:cNvPr>
          <p:cNvSpPr>
            <a:spLocks noGrp="1" noChangeArrowheads="1"/>
          </p:cNvSpPr>
          <p:nvPr>
            <p:ph type="ftr" sz="quarter" idx="4"/>
          </p:nvPr>
        </p:nvSpPr>
        <p:spPr>
          <a:noFill/>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200"/>
          </a:p>
        </p:txBody>
      </p:sp>
      <p:sp>
        <p:nvSpPr>
          <p:cNvPr id="7" name="Rectangle 7">
            <a:extLst>
              <a:ext uri="{FF2B5EF4-FFF2-40B4-BE49-F238E27FC236}">
                <a16:creationId xmlns:a16="http://schemas.microsoft.com/office/drawing/2014/main" id="{F058D2D1-D04C-4405-A121-F5378185D6FE}"/>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0AEE37B-6BEA-4DD7-BC8C-1C0837A4089C}" type="slidenum">
              <a:rPr lang="en-US" altLang="zh-CN" sz="1200"/>
              <a:pPr eaLnBrk="1" hangingPunct="1"/>
              <a:t>1</a:t>
            </a:fld>
            <a:endParaRPr lang="en-US" altLang="zh-CN" sz="1200"/>
          </a:p>
        </p:txBody>
      </p:sp>
      <p:sp>
        <p:nvSpPr>
          <p:cNvPr id="66562" name="Rectangle 2">
            <a:extLst>
              <a:ext uri="{FF2B5EF4-FFF2-40B4-BE49-F238E27FC236}">
                <a16:creationId xmlns:a16="http://schemas.microsoft.com/office/drawing/2014/main" id="{450581E9-608E-47B0-8AD8-AE2D15D4A01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563" name="Rectangle 3">
            <a:extLst>
              <a:ext uri="{FF2B5EF4-FFF2-40B4-BE49-F238E27FC236}">
                <a16:creationId xmlns:a16="http://schemas.microsoft.com/office/drawing/2014/main" id="{910BD270-E368-4C26-8856-0A3E0D43A7D4}"/>
              </a:ext>
            </a:extLst>
          </p:cNvPr>
          <p:cNvSpPr>
            <a:spLocks noGrp="1" noChangeArrowheads="1"/>
          </p:cNvSpPr>
          <p:nvPr>
            <p:ph type="body" idx="1"/>
          </p:nvPr>
        </p:nvSpPr>
        <p:spPr>
          <a:xfrm>
            <a:off x="914400" y="4343400"/>
            <a:ext cx="1195388" cy="274638"/>
          </a:xfrm>
        </p:spPr>
        <p:txBody>
          <a:bodyPr/>
          <a:lstStyle/>
          <a:p>
            <a:pPr eaLnBrk="1" hangingPunct="1">
              <a:defRPr/>
            </a:pPr>
            <a:endParaRPr lang="en-US">
              <a:ea typeface="ＭＳ Ｐゴシック" charset="0"/>
            </a:endParaRPr>
          </a:p>
        </p:txBody>
      </p:sp>
    </p:spTree>
    <p:extLst>
      <p:ext uri="{BB962C8B-B14F-4D97-AF65-F5344CB8AC3E}">
        <p14:creationId xmlns:p14="http://schemas.microsoft.com/office/powerpoint/2010/main" val="697793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75BD95-7D58-4204-96CF-98B300DE59D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E263646-5761-4254-AA2C-0A8A3FD1F8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3D4FD9D-6038-4EF7-9B27-F10523B38447}"/>
              </a:ext>
            </a:extLst>
          </p:cNvPr>
          <p:cNvSpPr>
            <a:spLocks noGrp="1"/>
          </p:cNvSpPr>
          <p:nvPr>
            <p:ph type="dt" sz="half" idx="10"/>
          </p:nvPr>
        </p:nvSpPr>
        <p:spPr/>
        <p:txBody>
          <a:bodyPr/>
          <a:lstStyle/>
          <a:p>
            <a:fld id="{5C0BB86F-867E-4EBC-A2C1-CFBF8AB5D390}" type="datetimeFigureOut">
              <a:rPr lang="zh-CN" altLang="en-US" smtClean="0"/>
              <a:t>2019/5/4</a:t>
            </a:fld>
            <a:endParaRPr lang="zh-CN" altLang="en-US"/>
          </a:p>
        </p:txBody>
      </p:sp>
      <p:sp>
        <p:nvSpPr>
          <p:cNvPr id="5" name="页脚占位符 4">
            <a:extLst>
              <a:ext uri="{FF2B5EF4-FFF2-40B4-BE49-F238E27FC236}">
                <a16:creationId xmlns:a16="http://schemas.microsoft.com/office/drawing/2014/main" id="{368E3FBB-0FB8-413F-8E09-0500AF9192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EB6475-F83A-4573-B902-C4104EF59F99}"/>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1170281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35C055-2CDE-4DCC-9844-CD5A4DAADCF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267BC54-D4DD-48E3-A0A8-707573C5B1B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8E629EE-7BE4-44CE-844E-C7F086DEEAAA}"/>
              </a:ext>
            </a:extLst>
          </p:cNvPr>
          <p:cNvSpPr>
            <a:spLocks noGrp="1"/>
          </p:cNvSpPr>
          <p:nvPr>
            <p:ph type="dt" sz="half" idx="10"/>
          </p:nvPr>
        </p:nvSpPr>
        <p:spPr/>
        <p:txBody>
          <a:bodyPr/>
          <a:lstStyle/>
          <a:p>
            <a:fld id="{5C0BB86F-867E-4EBC-A2C1-CFBF8AB5D390}" type="datetimeFigureOut">
              <a:rPr lang="zh-CN" altLang="en-US" smtClean="0"/>
              <a:t>2019/5/4</a:t>
            </a:fld>
            <a:endParaRPr lang="zh-CN" altLang="en-US"/>
          </a:p>
        </p:txBody>
      </p:sp>
      <p:sp>
        <p:nvSpPr>
          <p:cNvPr id="5" name="页脚占位符 4">
            <a:extLst>
              <a:ext uri="{FF2B5EF4-FFF2-40B4-BE49-F238E27FC236}">
                <a16:creationId xmlns:a16="http://schemas.microsoft.com/office/drawing/2014/main" id="{F460D7CF-1771-453A-987B-35594ABFF8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90705C-A2EE-49C0-B9E2-DAEE727E7991}"/>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441501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675053A-4FFB-4C1D-9149-9C588F91753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F7D7A39-F92C-4237-B5B8-F2EBD3B1625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974A543-C93D-4948-B2F1-B2DDE9875329}"/>
              </a:ext>
            </a:extLst>
          </p:cNvPr>
          <p:cNvSpPr>
            <a:spLocks noGrp="1"/>
          </p:cNvSpPr>
          <p:nvPr>
            <p:ph type="dt" sz="half" idx="10"/>
          </p:nvPr>
        </p:nvSpPr>
        <p:spPr/>
        <p:txBody>
          <a:bodyPr/>
          <a:lstStyle/>
          <a:p>
            <a:fld id="{5C0BB86F-867E-4EBC-A2C1-CFBF8AB5D390}" type="datetimeFigureOut">
              <a:rPr lang="zh-CN" altLang="en-US" smtClean="0"/>
              <a:t>2019/5/4</a:t>
            </a:fld>
            <a:endParaRPr lang="zh-CN" altLang="en-US"/>
          </a:p>
        </p:txBody>
      </p:sp>
      <p:sp>
        <p:nvSpPr>
          <p:cNvPr id="5" name="页脚占位符 4">
            <a:extLst>
              <a:ext uri="{FF2B5EF4-FFF2-40B4-BE49-F238E27FC236}">
                <a16:creationId xmlns:a16="http://schemas.microsoft.com/office/drawing/2014/main" id="{A54F9740-D157-480F-BA21-92F655073B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151BA2-01D1-42C3-A0F2-2025433CA0EC}"/>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581109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BA3F12E-7BFE-4854-A0B0-86609CC76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3170"/>
          <a:stretch>
            <a:fillRect/>
          </a:stretch>
        </p:blipFill>
        <p:spPr bwMode="auto">
          <a:xfrm>
            <a:off x="5791201" y="228600"/>
            <a:ext cx="56515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3" name="Picture 3" descr="bottomlogo">
            <a:extLst>
              <a:ext uri="{FF2B5EF4-FFF2-40B4-BE49-F238E27FC236}">
                <a16:creationId xmlns:a16="http://schemas.microsoft.com/office/drawing/2014/main" id="{7AB87CA5-7E77-4FB2-AB72-58D2F077BE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400" y="6599238"/>
            <a:ext cx="54356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4">
            <a:extLst>
              <a:ext uri="{FF2B5EF4-FFF2-40B4-BE49-F238E27FC236}">
                <a16:creationId xmlns:a16="http://schemas.microsoft.com/office/drawing/2014/main" id="{8AD224C9-405F-45A4-B11A-71EED66F46D2}"/>
              </a:ext>
            </a:extLst>
          </p:cNvPr>
          <p:cNvSpPr>
            <a:spLocks noChangeShapeType="1"/>
          </p:cNvSpPr>
          <p:nvPr/>
        </p:nvSpPr>
        <p:spPr bwMode="auto">
          <a:xfrm>
            <a:off x="0" y="1295400"/>
            <a:ext cx="12192000" cy="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Arial" charset="0"/>
              <a:ea typeface="ＭＳ Ｐゴシック" charset="0"/>
              <a:cs typeface="Times New Roman" charset="0"/>
            </a:endParaRPr>
          </a:p>
        </p:txBody>
      </p:sp>
    </p:spTree>
    <p:extLst>
      <p:ext uri="{BB962C8B-B14F-4D97-AF65-F5344CB8AC3E}">
        <p14:creationId xmlns:p14="http://schemas.microsoft.com/office/powerpoint/2010/main" val="3969563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56B78-9C59-473B-8227-197BF04C0A3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3D64D5-CE34-4D5B-800E-C3AADECB603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8DA8FD1-2A82-4236-96BD-6E49DAB778A5}"/>
              </a:ext>
            </a:extLst>
          </p:cNvPr>
          <p:cNvSpPr>
            <a:spLocks noGrp="1"/>
          </p:cNvSpPr>
          <p:nvPr>
            <p:ph type="dt" sz="half" idx="10"/>
          </p:nvPr>
        </p:nvSpPr>
        <p:spPr/>
        <p:txBody>
          <a:bodyPr/>
          <a:lstStyle/>
          <a:p>
            <a:fld id="{5C0BB86F-867E-4EBC-A2C1-CFBF8AB5D390}" type="datetimeFigureOut">
              <a:rPr lang="zh-CN" altLang="en-US" smtClean="0"/>
              <a:t>2019/5/4</a:t>
            </a:fld>
            <a:endParaRPr lang="zh-CN" altLang="en-US"/>
          </a:p>
        </p:txBody>
      </p:sp>
      <p:sp>
        <p:nvSpPr>
          <p:cNvPr id="5" name="页脚占位符 4">
            <a:extLst>
              <a:ext uri="{FF2B5EF4-FFF2-40B4-BE49-F238E27FC236}">
                <a16:creationId xmlns:a16="http://schemas.microsoft.com/office/drawing/2014/main" id="{87AD26D5-4183-48B0-95C6-DFD8C3B0A4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F4F6AB-ECC3-4570-A255-AC05D94F239F}"/>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1806785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BAB4FF-8D1C-41E4-A438-D1699123DD4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2A26BE5-C88B-4C4E-91B4-78B07B9878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EB32B8A-E1F8-486C-824D-2493FA533B0C}"/>
              </a:ext>
            </a:extLst>
          </p:cNvPr>
          <p:cNvSpPr>
            <a:spLocks noGrp="1"/>
          </p:cNvSpPr>
          <p:nvPr>
            <p:ph type="dt" sz="half" idx="10"/>
          </p:nvPr>
        </p:nvSpPr>
        <p:spPr/>
        <p:txBody>
          <a:bodyPr/>
          <a:lstStyle/>
          <a:p>
            <a:fld id="{5C0BB86F-867E-4EBC-A2C1-CFBF8AB5D390}" type="datetimeFigureOut">
              <a:rPr lang="zh-CN" altLang="en-US" smtClean="0"/>
              <a:t>2019/5/4</a:t>
            </a:fld>
            <a:endParaRPr lang="zh-CN" altLang="en-US"/>
          </a:p>
        </p:txBody>
      </p:sp>
      <p:sp>
        <p:nvSpPr>
          <p:cNvPr id="5" name="页脚占位符 4">
            <a:extLst>
              <a:ext uri="{FF2B5EF4-FFF2-40B4-BE49-F238E27FC236}">
                <a16:creationId xmlns:a16="http://schemas.microsoft.com/office/drawing/2014/main" id="{D8283070-4ACA-4742-9164-BA35C76530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866480-86A5-490B-9E88-806EC7F74CDA}"/>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208506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EC86BD-C379-4549-AE5F-40A9C534497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69C1AE-3AB1-4C91-8863-BEF2C4B6A99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DF9B1CB-FA0C-4F08-A8F6-2F3DE30B7B2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C197C08-BF90-4310-928D-CF0DEA98DC7F}"/>
              </a:ext>
            </a:extLst>
          </p:cNvPr>
          <p:cNvSpPr>
            <a:spLocks noGrp="1"/>
          </p:cNvSpPr>
          <p:nvPr>
            <p:ph type="dt" sz="half" idx="10"/>
          </p:nvPr>
        </p:nvSpPr>
        <p:spPr/>
        <p:txBody>
          <a:bodyPr/>
          <a:lstStyle/>
          <a:p>
            <a:fld id="{5C0BB86F-867E-4EBC-A2C1-CFBF8AB5D390}" type="datetimeFigureOut">
              <a:rPr lang="zh-CN" altLang="en-US" smtClean="0"/>
              <a:t>2019/5/4</a:t>
            </a:fld>
            <a:endParaRPr lang="zh-CN" altLang="en-US"/>
          </a:p>
        </p:txBody>
      </p:sp>
      <p:sp>
        <p:nvSpPr>
          <p:cNvPr id="6" name="页脚占位符 5">
            <a:extLst>
              <a:ext uri="{FF2B5EF4-FFF2-40B4-BE49-F238E27FC236}">
                <a16:creationId xmlns:a16="http://schemas.microsoft.com/office/drawing/2014/main" id="{FC9B8D20-F745-40D5-891C-73B5842966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931044-4189-4EAE-A91F-A52BE9779BA0}"/>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3592924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19420-E37B-45E8-8655-3EB1C1E19FA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F6321A3-2557-40DF-92FE-3F1B7E0AD0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A8A70DB-9619-4EA2-849D-71F353B1971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4001321-4164-4450-A107-53BA4A85C5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B34B2D3-6BE0-439F-90CA-476E23787C6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B1B1AD1-50F7-47ED-A586-7F5BF87DD582}"/>
              </a:ext>
            </a:extLst>
          </p:cNvPr>
          <p:cNvSpPr>
            <a:spLocks noGrp="1"/>
          </p:cNvSpPr>
          <p:nvPr>
            <p:ph type="dt" sz="half" idx="10"/>
          </p:nvPr>
        </p:nvSpPr>
        <p:spPr/>
        <p:txBody>
          <a:bodyPr/>
          <a:lstStyle/>
          <a:p>
            <a:fld id="{5C0BB86F-867E-4EBC-A2C1-CFBF8AB5D390}" type="datetimeFigureOut">
              <a:rPr lang="zh-CN" altLang="en-US" smtClean="0"/>
              <a:t>2019/5/4</a:t>
            </a:fld>
            <a:endParaRPr lang="zh-CN" altLang="en-US"/>
          </a:p>
        </p:txBody>
      </p:sp>
      <p:sp>
        <p:nvSpPr>
          <p:cNvPr id="8" name="页脚占位符 7">
            <a:extLst>
              <a:ext uri="{FF2B5EF4-FFF2-40B4-BE49-F238E27FC236}">
                <a16:creationId xmlns:a16="http://schemas.microsoft.com/office/drawing/2014/main" id="{D4E08A3E-516F-4CE9-9D4F-A8721C45DA0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1FF94C5-FFE6-42FB-BA99-0866344D1324}"/>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669681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97BF8C-511D-4CD3-A44E-6527B046971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CA14BD-1736-40AC-BD7A-36E34DAD4C89}"/>
              </a:ext>
            </a:extLst>
          </p:cNvPr>
          <p:cNvSpPr>
            <a:spLocks noGrp="1"/>
          </p:cNvSpPr>
          <p:nvPr>
            <p:ph type="dt" sz="half" idx="10"/>
          </p:nvPr>
        </p:nvSpPr>
        <p:spPr/>
        <p:txBody>
          <a:bodyPr/>
          <a:lstStyle/>
          <a:p>
            <a:fld id="{5C0BB86F-867E-4EBC-A2C1-CFBF8AB5D390}" type="datetimeFigureOut">
              <a:rPr lang="zh-CN" altLang="en-US" smtClean="0"/>
              <a:t>2019/5/4</a:t>
            </a:fld>
            <a:endParaRPr lang="zh-CN" altLang="en-US"/>
          </a:p>
        </p:txBody>
      </p:sp>
      <p:sp>
        <p:nvSpPr>
          <p:cNvPr id="4" name="页脚占位符 3">
            <a:extLst>
              <a:ext uri="{FF2B5EF4-FFF2-40B4-BE49-F238E27FC236}">
                <a16:creationId xmlns:a16="http://schemas.microsoft.com/office/drawing/2014/main" id="{5CC0CD10-9174-47D5-812A-65697180378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EC7A1CF-3818-4F32-AEA0-3A5259CDB796}"/>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345962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0CAB408-618A-49F2-8B1A-AE2633758799}"/>
              </a:ext>
            </a:extLst>
          </p:cNvPr>
          <p:cNvSpPr>
            <a:spLocks noGrp="1"/>
          </p:cNvSpPr>
          <p:nvPr>
            <p:ph type="dt" sz="half" idx="10"/>
          </p:nvPr>
        </p:nvSpPr>
        <p:spPr/>
        <p:txBody>
          <a:bodyPr/>
          <a:lstStyle/>
          <a:p>
            <a:fld id="{5C0BB86F-867E-4EBC-A2C1-CFBF8AB5D390}" type="datetimeFigureOut">
              <a:rPr lang="zh-CN" altLang="en-US" smtClean="0"/>
              <a:t>2019/5/4</a:t>
            </a:fld>
            <a:endParaRPr lang="zh-CN" altLang="en-US"/>
          </a:p>
        </p:txBody>
      </p:sp>
      <p:sp>
        <p:nvSpPr>
          <p:cNvPr id="3" name="页脚占位符 2">
            <a:extLst>
              <a:ext uri="{FF2B5EF4-FFF2-40B4-BE49-F238E27FC236}">
                <a16:creationId xmlns:a16="http://schemas.microsoft.com/office/drawing/2014/main" id="{BBB02F42-8E7C-4FA8-A02E-1242BBC2F69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D4F8D18-DD7C-4479-8416-2DE942FE7B0B}"/>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2385101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A76C50-3659-4F5B-99CD-CE919689E8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F7E66F-E3DE-43CC-A0C4-042B1641A5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FEBDE19-1D52-4B47-A293-8C7EC7761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ED5375D-A6F7-4DFF-98A6-2147E9387709}"/>
              </a:ext>
            </a:extLst>
          </p:cNvPr>
          <p:cNvSpPr>
            <a:spLocks noGrp="1"/>
          </p:cNvSpPr>
          <p:nvPr>
            <p:ph type="dt" sz="half" idx="10"/>
          </p:nvPr>
        </p:nvSpPr>
        <p:spPr/>
        <p:txBody>
          <a:bodyPr/>
          <a:lstStyle/>
          <a:p>
            <a:fld id="{5C0BB86F-867E-4EBC-A2C1-CFBF8AB5D390}" type="datetimeFigureOut">
              <a:rPr lang="zh-CN" altLang="en-US" smtClean="0"/>
              <a:t>2019/5/4</a:t>
            </a:fld>
            <a:endParaRPr lang="zh-CN" altLang="en-US"/>
          </a:p>
        </p:txBody>
      </p:sp>
      <p:sp>
        <p:nvSpPr>
          <p:cNvPr id="6" name="页脚占位符 5">
            <a:extLst>
              <a:ext uri="{FF2B5EF4-FFF2-40B4-BE49-F238E27FC236}">
                <a16:creationId xmlns:a16="http://schemas.microsoft.com/office/drawing/2014/main" id="{D7C014C0-4A1F-4FD9-A617-E1E04A97C3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1C3D01-4330-44D4-A741-7FD3F01FE202}"/>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1226748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7C56A-A9FB-4A08-A242-2F18BF4DB8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6F7193B-0238-4327-97D2-6D6D4D92F0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2E1C288-443E-4AD5-8842-CB0A28C91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6B3A0DC-CAD5-4129-A013-0FD6F1A2B987}"/>
              </a:ext>
            </a:extLst>
          </p:cNvPr>
          <p:cNvSpPr>
            <a:spLocks noGrp="1"/>
          </p:cNvSpPr>
          <p:nvPr>
            <p:ph type="dt" sz="half" idx="10"/>
          </p:nvPr>
        </p:nvSpPr>
        <p:spPr/>
        <p:txBody>
          <a:bodyPr/>
          <a:lstStyle/>
          <a:p>
            <a:fld id="{5C0BB86F-867E-4EBC-A2C1-CFBF8AB5D390}" type="datetimeFigureOut">
              <a:rPr lang="zh-CN" altLang="en-US" smtClean="0"/>
              <a:t>2019/5/4</a:t>
            </a:fld>
            <a:endParaRPr lang="zh-CN" altLang="en-US"/>
          </a:p>
        </p:txBody>
      </p:sp>
      <p:sp>
        <p:nvSpPr>
          <p:cNvPr id="6" name="页脚占位符 5">
            <a:extLst>
              <a:ext uri="{FF2B5EF4-FFF2-40B4-BE49-F238E27FC236}">
                <a16:creationId xmlns:a16="http://schemas.microsoft.com/office/drawing/2014/main" id="{CD3A07EA-2A8B-4B13-8749-F12C04770B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BAA125-9D56-4392-B73A-546D64125874}"/>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1583865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99E9178-A473-4459-81B2-9E70ABE5F6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A87F3B2-EB76-47FF-A92C-B101A11BE6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63132DA-1877-4AC8-BED7-5B0F642FDB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BB86F-867E-4EBC-A2C1-CFBF8AB5D390}" type="datetimeFigureOut">
              <a:rPr lang="zh-CN" altLang="en-US" smtClean="0"/>
              <a:t>2019/5/4</a:t>
            </a:fld>
            <a:endParaRPr lang="zh-CN" altLang="en-US"/>
          </a:p>
        </p:txBody>
      </p:sp>
      <p:sp>
        <p:nvSpPr>
          <p:cNvPr id="5" name="页脚占位符 4">
            <a:extLst>
              <a:ext uri="{FF2B5EF4-FFF2-40B4-BE49-F238E27FC236}">
                <a16:creationId xmlns:a16="http://schemas.microsoft.com/office/drawing/2014/main" id="{6BD6FFCE-0C04-4DA8-8F6A-E66F1C7EDC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14D9377-1487-4473-9FC5-F4509E6D16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1934203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A52CFD94-1CC0-4CAF-80EE-DF45250A12C1}"/>
              </a:ext>
            </a:extLst>
          </p:cNvPr>
          <p:cNvSpPr>
            <a:spLocks noGrp="1" noChangeArrowheads="1"/>
          </p:cNvSpPr>
          <p:nvPr>
            <p:ph type="ctrTitle" idx="4294967295"/>
          </p:nvPr>
        </p:nvSpPr>
        <p:spPr bwMode="auto">
          <a:xfrm>
            <a:off x="2024975" y="1485516"/>
            <a:ext cx="7772400" cy="937727"/>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ctr" eaLnBrk="1" hangingPunct="1"/>
            <a:r>
              <a:rPr lang="en-US" altLang="zh-CN" dirty="0"/>
              <a:t>CS513 Project Presentation</a:t>
            </a:r>
          </a:p>
        </p:txBody>
      </p:sp>
      <p:sp>
        <p:nvSpPr>
          <p:cNvPr id="5122" name="Rectangle 3">
            <a:extLst>
              <a:ext uri="{FF2B5EF4-FFF2-40B4-BE49-F238E27FC236}">
                <a16:creationId xmlns:a16="http://schemas.microsoft.com/office/drawing/2014/main" id="{37BBE25C-8773-4212-A36C-C90506ED537A}"/>
              </a:ext>
            </a:extLst>
          </p:cNvPr>
          <p:cNvSpPr>
            <a:spLocks noGrp="1" noChangeArrowheads="1"/>
          </p:cNvSpPr>
          <p:nvPr>
            <p:ph type="subTitle" idx="4294967295"/>
          </p:nvPr>
        </p:nvSpPr>
        <p:spPr bwMode="auto">
          <a:xfrm>
            <a:off x="2895600" y="3886200"/>
            <a:ext cx="6400800" cy="17526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0" indent="0" algn="ctr">
              <a:buNone/>
            </a:pPr>
            <a:r>
              <a:rPr lang="en-US" altLang="zh-CN" dirty="0" err="1">
                <a:latin typeface="Times New Roman" charset="0"/>
                <a:ea typeface="Times New Roman" charset="0"/>
                <a:cs typeface="Times New Roman" charset="0"/>
              </a:rPr>
              <a:t>Mengzhao</a:t>
            </a:r>
            <a:r>
              <a:rPr lang="en-US" altLang="zh-CN" dirty="0">
                <a:latin typeface="Times New Roman" charset="0"/>
                <a:ea typeface="Times New Roman" charset="0"/>
                <a:cs typeface="Times New Roman" charset="0"/>
              </a:rPr>
              <a:t> Cai                       A20405372</a:t>
            </a:r>
          </a:p>
          <a:p>
            <a:pPr marL="0" indent="0" algn="ctr">
              <a:buNone/>
            </a:pPr>
            <a:r>
              <a:rPr lang="en-US" altLang="zh-CN" dirty="0" err="1">
                <a:latin typeface="Times New Roman" charset="0"/>
                <a:ea typeface="Times New Roman" charset="0"/>
                <a:cs typeface="Times New Roman" charset="0"/>
              </a:rPr>
              <a:t>Jingcheng</a:t>
            </a:r>
            <a:r>
              <a:rPr lang="en-US" altLang="zh-CN" dirty="0">
                <a:latin typeface="Times New Roman" charset="0"/>
                <a:ea typeface="Times New Roman" charset="0"/>
                <a:cs typeface="Times New Roman" charset="0"/>
              </a:rPr>
              <a:t> Deng                    A20411512</a:t>
            </a:r>
          </a:p>
          <a:p>
            <a:pPr marL="0" indent="0" algn="ctr">
              <a:buNone/>
            </a:pPr>
            <a:r>
              <a:rPr lang="en-US" altLang="zh-CN" dirty="0" err="1">
                <a:latin typeface="Times New Roman" charset="0"/>
                <a:ea typeface="Times New Roman" charset="0"/>
                <a:cs typeface="Times New Roman" charset="0"/>
              </a:rPr>
              <a:t>Tianran</a:t>
            </a:r>
            <a:r>
              <a:rPr lang="en-US" altLang="zh-CN" dirty="0">
                <a:latin typeface="Times New Roman" charset="0"/>
                <a:ea typeface="Times New Roman" charset="0"/>
                <a:cs typeface="Times New Roman" charset="0"/>
              </a:rPr>
              <a:t> Chen                         A20396751                    </a:t>
            </a:r>
          </a:p>
        </p:txBody>
      </p:sp>
      <p:sp>
        <p:nvSpPr>
          <p:cNvPr id="2" name="文本框 1">
            <a:extLst>
              <a:ext uri="{FF2B5EF4-FFF2-40B4-BE49-F238E27FC236}">
                <a16:creationId xmlns:a16="http://schemas.microsoft.com/office/drawing/2014/main" id="{2FECC4E1-E79A-457F-B081-04476F2FCB3C}"/>
              </a:ext>
            </a:extLst>
          </p:cNvPr>
          <p:cNvSpPr txBox="1"/>
          <p:nvPr/>
        </p:nvSpPr>
        <p:spPr>
          <a:xfrm>
            <a:off x="171481" y="2423243"/>
            <a:ext cx="11849037" cy="707886"/>
          </a:xfrm>
          <a:prstGeom prst="rect">
            <a:avLst/>
          </a:prstGeom>
          <a:noFill/>
        </p:spPr>
        <p:txBody>
          <a:bodyPr wrap="square" rtlCol="0">
            <a:spAutoFit/>
          </a:bodyPr>
          <a:lstStyle/>
          <a:p>
            <a:pPr algn="ctr"/>
            <a:r>
              <a:rPr lang="en-US" altLang="zh-CN" sz="4000" dirty="0">
                <a:latin typeface="Times New Roman" charset="0"/>
                <a:ea typeface="Times New Roman" charset="0"/>
                <a:cs typeface="Times New Roman" charset="0"/>
              </a:rPr>
              <a:t>Object Detection in Point</a:t>
            </a:r>
            <a:r>
              <a:rPr lang="zh-CN" altLang="en-US" sz="4000" dirty="0">
                <a:latin typeface="Times New Roman" charset="0"/>
                <a:ea typeface="Times New Roman" charset="0"/>
                <a:cs typeface="Times New Roman" charset="0"/>
              </a:rPr>
              <a:t> </a:t>
            </a:r>
            <a:r>
              <a:rPr lang="en-US" altLang="zh-CN" sz="4000" dirty="0">
                <a:latin typeface="Times New Roman" charset="0"/>
                <a:ea typeface="Times New Roman" charset="0"/>
                <a:cs typeface="Times New Roman" charset="0"/>
              </a:rPr>
              <a:t>Cloud:</a:t>
            </a:r>
            <a:r>
              <a:rPr lang="zh-CN" altLang="en-US" sz="4000" dirty="0">
                <a:latin typeface="Times New Roman" charset="0"/>
                <a:ea typeface="Times New Roman" charset="0"/>
                <a:cs typeface="Times New Roman" charset="0"/>
              </a:rPr>
              <a:t> </a:t>
            </a:r>
            <a:r>
              <a:rPr lang="en-US" altLang="zh-CN" sz="4000" dirty="0">
                <a:latin typeface="Times New Roman" charset="0"/>
                <a:ea typeface="Times New Roman" charset="0"/>
                <a:cs typeface="Times New Roman" charset="0"/>
              </a:rPr>
              <a:t>Lane</a:t>
            </a:r>
            <a:r>
              <a:rPr lang="zh-CN" altLang="en-US" sz="4000" dirty="0">
                <a:latin typeface="Times New Roman" charset="0"/>
                <a:ea typeface="Times New Roman" charset="0"/>
                <a:cs typeface="Times New Roman" charset="0"/>
              </a:rPr>
              <a:t> </a:t>
            </a:r>
            <a:r>
              <a:rPr lang="en-US" altLang="zh-CN" sz="4000" dirty="0">
                <a:latin typeface="Times New Roman" charset="0"/>
                <a:ea typeface="Times New Roman" charset="0"/>
                <a:cs typeface="Times New Roman" charset="0"/>
              </a:rPr>
              <a:t>Marking</a:t>
            </a:r>
          </a:p>
        </p:txBody>
      </p:sp>
    </p:spTree>
    <p:extLst>
      <p:ext uri="{BB962C8B-B14F-4D97-AF65-F5344CB8AC3E}">
        <p14:creationId xmlns:p14="http://schemas.microsoft.com/office/powerpoint/2010/main" val="2769978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4374E6-FA19-498E-85D8-DD3B62D1AA2F}"/>
              </a:ext>
            </a:extLst>
          </p:cNvPr>
          <p:cNvSpPr txBox="1"/>
          <p:nvPr/>
        </p:nvSpPr>
        <p:spPr>
          <a:xfrm>
            <a:off x="490194" y="301658"/>
            <a:ext cx="5137608" cy="646331"/>
          </a:xfrm>
          <a:prstGeom prst="rect">
            <a:avLst/>
          </a:prstGeom>
          <a:noFill/>
        </p:spPr>
        <p:txBody>
          <a:bodyPr wrap="square" rtlCol="0">
            <a:spAutoFit/>
          </a:bodyPr>
          <a:lstStyle/>
          <a:p>
            <a:r>
              <a:rPr lang="en-US" altLang="zh-CN" sz="3600" dirty="0"/>
              <a:t>3. Implement Details</a:t>
            </a:r>
            <a:endParaRPr lang="zh-CN" altLang="en-US" sz="3600" dirty="0"/>
          </a:p>
        </p:txBody>
      </p:sp>
      <p:sp>
        <p:nvSpPr>
          <p:cNvPr id="4" name="文本框 3">
            <a:extLst>
              <a:ext uri="{FF2B5EF4-FFF2-40B4-BE49-F238E27FC236}">
                <a16:creationId xmlns:a16="http://schemas.microsoft.com/office/drawing/2014/main" id="{68C28505-E861-46A4-B116-C5398DBF8CF2}"/>
              </a:ext>
            </a:extLst>
          </p:cNvPr>
          <p:cNvSpPr txBox="1"/>
          <p:nvPr/>
        </p:nvSpPr>
        <p:spPr>
          <a:xfrm>
            <a:off x="682005" y="1397439"/>
            <a:ext cx="10633435" cy="430887"/>
          </a:xfrm>
          <a:prstGeom prst="rect">
            <a:avLst/>
          </a:prstGeom>
          <a:noFill/>
        </p:spPr>
        <p:txBody>
          <a:bodyPr wrap="square" rtlCol="0">
            <a:spAutoFit/>
          </a:bodyPr>
          <a:lstStyle/>
          <a:p>
            <a:pPr algn="just"/>
            <a:r>
              <a:rPr lang="en-US" altLang="zh-CN" sz="2200" dirty="0">
                <a:latin typeface="Times New Roman" panose="02020603050405020304" pitchFamily="18" charset="0"/>
                <a:cs typeface="Times New Roman" panose="02020603050405020304" pitchFamily="18" charset="0"/>
              </a:rPr>
              <a:t>Finally, we use this model to predict the whole dataset, and the result we got are pretty good.</a:t>
            </a:r>
            <a:endParaRPr lang="en-US" altLang="zh-CN" sz="2200" dirty="0">
              <a:latin typeface="Times New Roman" panose="02020603050405020304" pitchFamily="18" charset="0"/>
              <a:ea typeface="Times New Roman" charset="0"/>
              <a:cs typeface="Times New Roman" panose="02020603050405020304" pitchFamily="18" charset="0"/>
            </a:endParaRPr>
          </a:p>
        </p:txBody>
      </p:sp>
      <p:pic>
        <p:nvPicPr>
          <p:cNvPr id="8" name="图片 7">
            <a:extLst>
              <a:ext uri="{FF2B5EF4-FFF2-40B4-BE49-F238E27FC236}">
                <a16:creationId xmlns:a16="http://schemas.microsoft.com/office/drawing/2014/main" id="{CD9FE5C3-A456-43DE-9D18-00092D75F6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8326"/>
            <a:ext cx="7842013" cy="4705208"/>
          </a:xfrm>
          <a:prstGeom prst="rect">
            <a:avLst/>
          </a:prstGeom>
        </p:spPr>
      </p:pic>
      <p:pic>
        <p:nvPicPr>
          <p:cNvPr id="10" name="图片 9">
            <a:extLst>
              <a:ext uri="{FF2B5EF4-FFF2-40B4-BE49-F238E27FC236}">
                <a16:creationId xmlns:a16="http://schemas.microsoft.com/office/drawing/2014/main" id="{A5210B9A-E56E-4822-8B7A-8DEA02F005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7802" y="2118946"/>
            <a:ext cx="6528997" cy="3917398"/>
          </a:xfrm>
          <a:prstGeom prst="rect">
            <a:avLst/>
          </a:prstGeom>
        </p:spPr>
      </p:pic>
    </p:spTree>
    <p:extLst>
      <p:ext uri="{BB962C8B-B14F-4D97-AF65-F5344CB8AC3E}">
        <p14:creationId xmlns:p14="http://schemas.microsoft.com/office/powerpoint/2010/main" val="4087457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2A801E2-4923-4FD9-A648-C09C596AFA38}"/>
              </a:ext>
            </a:extLst>
          </p:cNvPr>
          <p:cNvSpPr txBox="1"/>
          <p:nvPr/>
        </p:nvSpPr>
        <p:spPr>
          <a:xfrm>
            <a:off x="429170" y="284073"/>
            <a:ext cx="5137608" cy="646331"/>
          </a:xfrm>
          <a:prstGeom prst="rect">
            <a:avLst/>
          </a:prstGeom>
          <a:noFill/>
        </p:spPr>
        <p:txBody>
          <a:bodyPr wrap="square" rtlCol="0">
            <a:spAutoFit/>
          </a:bodyPr>
          <a:lstStyle/>
          <a:p>
            <a:r>
              <a:rPr lang="en-US" altLang="zh-CN" sz="3600" dirty="0"/>
              <a:t>4. Conclusion</a:t>
            </a:r>
            <a:endParaRPr lang="zh-CN" altLang="en-US" sz="3600" dirty="0"/>
          </a:p>
        </p:txBody>
      </p:sp>
      <p:sp>
        <p:nvSpPr>
          <p:cNvPr id="3" name="文本框 2">
            <a:extLst>
              <a:ext uri="{FF2B5EF4-FFF2-40B4-BE49-F238E27FC236}">
                <a16:creationId xmlns:a16="http://schemas.microsoft.com/office/drawing/2014/main" id="{E947D473-62FB-4D92-8BC5-9843BA796767}"/>
              </a:ext>
            </a:extLst>
          </p:cNvPr>
          <p:cNvSpPr txBox="1"/>
          <p:nvPr/>
        </p:nvSpPr>
        <p:spPr>
          <a:xfrm>
            <a:off x="429170" y="1374844"/>
            <a:ext cx="10633435" cy="4832092"/>
          </a:xfrm>
          <a:prstGeom prst="rect">
            <a:avLst/>
          </a:prstGeom>
          <a:noFill/>
        </p:spPr>
        <p:txBody>
          <a:bodyPr wrap="square" rtlCol="0">
            <a:spAutoFit/>
          </a:bodyPr>
          <a:lstStyle/>
          <a:p>
            <a:pPr algn="just"/>
            <a:r>
              <a:rPr lang="en-US" altLang="zh-CN" sz="2800" dirty="0">
                <a:latin typeface="Times New Roman" panose="02020603050405020304" pitchFamily="18" charset="0"/>
                <a:cs typeface="Times New Roman" panose="02020603050405020304" pitchFamily="18" charset="0"/>
              </a:rPr>
              <a:t>	We get into trouble many times through our implementing. At first it is really hard for us to get any idea from this raw data. We check histogram in many aspect and finally find out that intensity is the key. But the label is still not accurate enough for training model. We come up an idea on kick out the outliers, by using </a:t>
            </a:r>
            <a:r>
              <a:rPr lang="en-US" altLang="zh-CN" sz="2800" dirty="0" err="1">
                <a:latin typeface="Times New Roman" panose="02020603050405020304" pitchFamily="18" charset="0"/>
                <a:cs typeface="Times New Roman" panose="02020603050405020304" pitchFamily="18" charset="0"/>
              </a:rPr>
              <a:t>kmeans</a:t>
            </a:r>
            <a:r>
              <a:rPr lang="en-US" altLang="zh-CN" sz="2800" dirty="0">
                <a:latin typeface="Times New Roman" panose="02020603050405020304" pitchFamily="18" charset="0"/>
                <a:cs typeface="Times New Roman" panose="02020603050405020304" pitchFamily="18" charset="0"/>
              </a:rPr>
              <a:t> and RANSAC, the label we get is clear and accurate enough.</a:t>
            </a:r>
          </a:p>
          <a:p>
            <a:pPr algn="just"/>
            <a:r>
              <a:rPr lang="en-US" altLang="zh-CN" sz="2800" dirty="0">
                <a:latin typeface="Times New Roman" panose="02020603050405020304" pitchFamily="18" charset="0"/>
                <a:ea typeface="Times New Roman" charset="0"/>
                <a:cs typeface="Times New Roman" panose="02020603050405020304" pitchFamily="18" charset="0"/>
              </a:rPr>
              <a:t>	We met a big problem choosing the type of model. Decision Tree is obviously not a good choice, even worse than just thresholding. Logistic Regression doesn’t work well through many sets of parameters. We finally find out that SVM with kernel set to ‘</a:t>
            </a:r>
            <a:r>
              <a:rPr lang="en-US" altLang="zh-CN" sz="2800" dirty="0" err="1">
                <a:latin typeface="Times New Roman" panose="02020603050405020304" pitchFamily="18" charset="0"/>
                <a:ea typeface="Times New Roman" charset="0"/>
                <a:cs typeface="Times New Roman" panose="02020603050405020304" pitchFamily="18" charset="0"/>
              </a:rPr>
              <a:t>rbf</a:t>
            </a:r>
            <a:r>
              <a:rPr lang="en-US" altLang="zh-CN" sz="2800" dirty="0">
                <a:latin typeface="Times New Roman" panose="02020603050405020304" pitchFamily="18" charset="0"/>
                <a:ea typeface="Times New Roman" charset="0"/>
                <a:cs typeface="Times New Roman" panose="02020603050405020304" pitchFamily="18" charset="0"/>
              </a:rPr>
              <a:t>’ works really well on this data, that moment should be remembered.</a:t>
            </a:r>
          </a:p>
        </p:txBody>
      </p:sp>
    </p:spTree>
    <p:extLst>
      <p:ext uri="{BB962C8B-B14F-4D97-AF65-F5344CB8AC3E}">
        <p14:creationId xmlns:p14="http://schemas.microsoft.com/office/powerpoint/2010/main" val="2763426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589D9E-96ED-4352-97C2-502D4135A214}"/>
              </a:ext>
            </a:extLst>
          </p:cNvPr>
          <p:cNvSpPr txBox="1"/>
          <p:nvPr/>
        </p:nvSpPr>
        <p:spPr>
          <a:xfrm>
            <a:off x="226425" y="284073"/>
            <a:ext cx="5137608" cy="646331"/>
          </a:xfrm>
          <a:prstGeom prst="rect">
            <a:avLst/>
          </a:prstGeom>
          <a:noFill/>
        </p:spPr>
        <p:txBody>
          <a:bodyPr wrap="square" rtlCol="0">
            <a:spAutoFit/>
          </a:bodyPr>
          <a:lstStyle/>
          <a:p>
            <a:r>
              <a:rPr lang="en-US" altLang="zh-CN" sz="3600" dirty="0"/>
              <a:t>4. Conclusion</a:t>
            </a:r>
            <a:endParaRPr lang="zh-CN" altLang="en-US" sz="3600" dirty="0"/>
          </a:p>
        </p:txBody>
      </p:sp>
      <p:sp>
        <p:nvSpPr>
          <p:cNvPr id="3" name="文本框 2">
            <a:extLst>
              <a:ext uri="{FF2B5EF4-FFF2-40B4-BE49-F238E27FC236}">
                <a16:creationId xmlns:a16="http://schemas.microsoft.com/office/drawing/2014/main" id="{4738E044-CBC9-4026-B98A-B900677854F6}"/>
              </a:ext>
            </a:extLst>
          </p:cNvPr>
          <p:cNvSpPr txBox="1"/>
          <p:nvPr/>
        </p:nvSpPr>
        <p:spPr>
          <a:xfrm>
            <a:off x="412252" y="1492539"/>
            <a:ext cx="11367495" cy="4832092"/>
          </a:xfrm>
          <a:prstGeom prst="rect">
            <a:avLst/>
          </a:prstGeom>
          <a:noFill/>
        </p:spPr>
        <p:txBody>
          <a:bodyPr wrap="square" rtlCol="0">
            <a:spAutoFit/>
          </a:bodyPr>
          <a:lstStyle/>
          <a:p>
            <a:pPr algn="just"/>
            <a:r>
              <a:rPr lang="en-US" altLang="zh-CN" sz="2800" dirty="0">
                <a:latin typeface="Times New Roman" panose="02020603050405020304" pitchFamily="18" charset="0"/>
                <a:cs typeface="Times New Roman" panose="02020603050405020304" pitchFamily="18" charset="0"/>
              </a:rPr>
              <a:t>	It is very happy for us to experience this challenging project. We learnt a lot about point cloud, and use those approaches we learnt from machine learning course. With facing hard problems one by one and solve them step by step, our knowledges are enhanced and skills are trained.</a:t>
            </a:r>
          </a:p>
          <a:p>
            <a:pPr algn="just"/>
            <a:r>
              <a:rPr lang="en-US" altLang="zh-CN" sz="2800" dirty="0">
                <a:latin typeface="Times New Roman" panose="02020603050405020304" pitchFamily="18" charset="0"/>
                <a:ea typeface="Times New Roman" charset="0"/>
                <a:cs typeface="Times New Roman" panose="02020603050405020304" pitchFamily="18" charset="0"/>
              </a:rPr>
              <a:t>	We also find out that it is important to use approaches in right place. As we learnt from class, point cloud data will always huge, may need to apply down sampling by PCA at first. In fact, data what we need is just very small part from whole data (only 1%), that we won’t get any result if we apply down sampling. This also works on model choosing.</a:t>
            </a:r>
          </a:p>
          <a:p>
            <a:pPr algn="just"/>
            <a:r>
              <a:rPr lang="en-US" altLang="zh-CN" sz="2800" dirty="0">
                <a:latin typeface="Times New Roman" panose="02020603050405020304" pitchFamily="18" charset="0"/>
                <a:ea typeface="Times New Roman" charset="0"/>
                <a:cs typeface="Times New Roman" panose="02020603050405020304" pitchFamily="18" charset="0"/>
              </a:rPr>
              <a:t>	We learnt a lot from this project and we got a lot of happiness through this experience. There is no doubt that we did a great job!</a:t>
            </a:r>
          </a:p>
        </p:txBody>
      </p:sp>
    </p:spTree>
    <p:extLst>
      <p:ext uri="{BB962C8B-B14F-4D97-AF65-F5344CB8AC3E}">
        <p14:creationId xmlns:p14="http://schemas.microsoft.com/office/powerpoint/2010/main" val="2050922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9FC408-16F9-4B1D-A818-0C05ED554ECC}"/>
              </a:ext>
            </a:extLst>
          </p:cNvPr>
          <p:cNvSpPr txBox="1"/>
          <p:nvPr/>
        </p:nvSpPr>
        <p:spPr>
          <a:xfrm>
            <a:off x="1981200" y="2439513"/>
            <a:ext cx="8229600" cy="1107996"/>
          </a:xfrm>
          <a:prstGeom prst="rect">
            <a:avLst/>
          </a:prstGeom>
          <a:noFill/>
        </p:spPr>
        <p:txBody>
          <a:bodyPr wrap="square" rtlCol="0">
            <a:spAutoFit/>
          </a:bodyPr>
          <a:lstStyle/>
          <a:p>
            <a:pPr algn="ctr"/>
            <a:r>
              <a:rPr lang="en-US" altLang="zh-CN" sz="6600" dirty="0">
                <a:latin typeface="Times New Roman" charset="0"/>
                <a:ea typeface="Times New Roman" charset="0"/>
                <a:cs typeface="Times New Roman" charset="0"/>
              </a:rPr>
              <a:t>That’s all, thank you!</a:t>
            </a:r>
          </a:p>
        </p:txBody>
      </p:sp>
    </p:spTree>
    <p:extLst>
      <p:ext uri="{BB962C8B-B14F-4D97-AF65-F5344CB8AC3E}">
        <p14:creationId xmlns:p14="http://schemas.microsoft.com/office/powerpoint/2010/main" val="2383102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03EFE72-B41E-4CE5-9A30-217B01FD0F54}"/>
              </a:ext>
            </a:extLst>
          </p:cNvPr>
          <p:cNvSpPr txBox="1"/>
          <p:nvPr/>
        </p:nvSpPr>
        <p:spPr>
          <a:xfrm>
            <a:off x="490194" y="301658"/>
            <a:ext cx="5137608" cy="646331"/>
          </a:xfrm>
          <a:prstGeom prst="rect">
            <a:avLst/>
          </a:prstGeom>
          <a:noFill/>
        </p:spPr>
        <p:txBody>
          <a:bodyPr wrap="square" rtlCol="0">
            <a:spAutoFit/>
          </a:bodyPr>
          <a:lstStyle/>
          <a:p>
            <a:r>
              <a:rPr lang="en-US" altLang="zh-CN" sz="3600" dirty="0"/>
              <a:t>1. Introduction</a:t>
            </a:r>
            <a:endParaRPr lang="zh-CN" altLang="en-US" sz="3600" dirty="0"/>
          </a:p>
        </p:txBody>
      </p:sp>
      <p:sp>
        <p:nvSpPr>
          <p:cNvPr id="6" name="文本框 5">
            <a:extLst>
              <a:ext uri="{FF2B5EF4-FFF2-40B4-BE49-F238E27FC236}">
                <a16:creationId xmlns:a16="http://schemas.microsoft.com/office/drawing/2014/main" id="{AEFDD120-723C-4785-A60C-EC995E1AF302}"/>
              </a:ext>
            </a:extLst>
          </p:cNvPr>
          <p:cNvSpPr txBox="1"/>
          <p:nvPr/>
        </p:nvSpPr>
        <p:spPr>
          <a:xfrm>
            <a:off x="779282" y="1610959"/>
            <a:ext cx="10633435" cy="4832092"/>
          </a:xfrm>
          <a:prstGeom prst="rect">
            <a:avLst/>
          </a:prstGeom>
          <a:noFill/>
        </p:spPr>
        <p:txBody>
          <a:bodyPr wrap="square" rtlCol="0">
            <a:spAutoFit/>
          </a:bodyPr>
          <a:lstStyle/>
          <a:p>
            <a:pPr algn="just"/>
            <a:r>
              <a:rPr lang="en-US" altLang="zh-CN" dirty="0"/>
              <a:t>	</a:t>
            </a:r>
            <a:r>
              <a:rPr lang="en-US" altLang="zh-CN" sz="2800" dirty="0">
                <a:latin typeface="Times New Roman" charset="0"/>
                <a:ea typeface="Times New Roman" charset="0"/>
                <a:cs typeface="Times New Roman" charset="0"/>
              </a:rPr>
              <a:t>The</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purpose</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of</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this</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project</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is</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to</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detect</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objects</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from</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point</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cloud</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data.</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Our</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project</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focus</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on</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detecting</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lane</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mark</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on</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road</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surface, and we trained a model that will automatically detect lane mark with other point cloud data input.</a:t>
            </a:r>
          </a:p>
          <a:p>
            <a:pPr algn="just"/>
            <a:r>
              <a:rPr lang="en-US" altLang="zh-CN" sz="2800" dirty="0">
                <a:latin typeface="Times New Roman" charset="0"/>
                <a:ea typeface="Times New Roman" charset="0"/>
                <a:cs typeface="Times New Roman" charset="0"/>
              </a:rPr>
              <a:t>	Several machine learning technics are used in our project</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to</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predict</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if</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data</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belongs</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to</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lane</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mark, such as </a:t>
            </a:r>
            <a:r>
              <a:rPr lang="en-US" altLang="zh-CN" sz="2800" dirty="0" err="1">
                <a:latin typeface="Times New Roman" charset="0"/>
                <a:ea typeface="Times New Roman" charset="0"/>
                <a:cs typeface="Times New Roman" charset="0"/>
              </a:rPr>
              <a:t>Kmeans</a:t>
            </a:r>
            <a:r>
              <a:rPr lang="en-US" altLang="zh-CN" sz="2800" dirty="0">
                <a:latin typeface="Times New Roman" charset="0"/>
                <a:ea typeface="Times New Roman" charset="0"/>
                <a:cs typeface="Times New Roman" charset="0"/>
              </a:rPr>
              <a:t> clustering, RANSAC model fitting and Support Vector Machine model,</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our</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program</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can work</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on</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both</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given</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data</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set</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and</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other</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data</a:t>
            </a:r>
            <a:r>
              <a:rPr lang="zh-CN" altLang="en-US" sz="280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sets.</a:t>
            </a:r>
          </a:p>
          <a:p>
            <a:pPr algn="just"/>
            <a:r>
              <a:rPr lang="en-US" altLang="zh-CN" sz="2800" dirty="0">
                <a:latin typeface="Times New Roman" charset="0"/>
                <a:ea typeface="Times New Roman" charset="0"/>
                <a:cs typeface="Times New Roman" charset="0"/>
              </a:rPr>
              <a:t>	We first process the data to get those lane mark points, then label all points and use them as training data to train a model for general approach.	</a:t>
            </a:r>
          </a:p>
        </p:txBody>
      </p:sp>
    </p:spTree>
    <p:extLst>
      <p:ext uri="{BB962C8B-B14F-4D97-AF65-F5344CB8AC3E}">
        <p14:creationId xmlns:p14="http://schemas.microsoft.com/office/powerpoint/2010/main" val="3261560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40701" y="457200"/>
            <a:ext cx="4845699" cy="646331"/>
          </a:xfrm>
          <a:prstGeom prst="rect">
            <a:avLst/>
          </a:prstGeom>
        </p:spPr>
        <p:txBody>
          <a:bodyPr wrap="square">
            <a:spAutoFit/>
          </a:bodyPr>
          <a:lstStyle/>
          <a:p>
            <a:r>
              <a:rPr lang="en-US" altLang="zh-CN" sz="3600" dirty="0"/>
              <a:t>2. Point</a:t>
            </a:r>
            <a:r>
              <a:rPr lang="zh-CN" altLang="en-US" sz="3600" dirty="0"/>
              <a:t> </a:t>
            </a:r>
            <a:r>
              <a:rPr lang="en-US" altLang="zh-CN" sz="3600" dirty="0"/>
              <a:t>Cloud</a:t>
            </a:r>
            <a:endParaRPr lang="zh-CN" altLang="en-US" sz="3600" dirty="0"/>
          </a:p>
        </p:txBody>
      </p:sp>
      <p:sp>
        <p:nvSpPr>
          <p:cNvPr id="4" name="文本框 3"/>
          <p:cNvSpPr txBox="1"/>
          <p:nvPr/>
        </p:nvSpPr>
        <p:spPr>
          <a:xfrm>
            <a:off x="739302" y="1702341"/>
            <a:ext cx="10854821" cy="4154984"/>
          </a:xfrm>
          <a:prstGeom prst="rect">
            <a:avLst/>
          </a:prstGeom>
          <a:noFill/>
        </p:spPr>
        <p:txBody>
          <a:bodyPr wrap="square" rtlCol="0">
            <a:spAutoFit/>
          </a:bodyPr>
          <a:lstStyle/>
          <a:p>
            <a:r>
              <a:rPr lang="en-US" altLang="zh-CN" sz="2200" dirty="0">
                <a:latin typeface="Times New Roman" charset="0"/>
                <a:ea typeface="Times New Roman" charset="0"/>
                <a:cs typeface="Times New Roman" charset="0"/>
              </a:rPr>
              <a:t>Point clouds are usually created by 3D scanners, and are a set of data points intended to represent the external surface of an object. </a:t>
            </a:r>
          </a:p>
          <a:p>
            <a:endParaRPr lang="en-US" altLang="zh-CN" sz="2200" dirty="0">
              <a:latin typeface="Times New Roman" charset="0"/>
              <a:ea typeface="Times New Roman" charset="0"/>
              <a:cs typeface="Times New Roman" charset="0"/>
            </a:endParaRPr>
          </a:p>
          <a:p>
            <a:r>
              <a:rPr lang="en-US" altLang="zh-CN" sz="2200" dirty="0">
                <a:latin typeface="Times New Roman" charset="0"/>
                <a:ea typeface="Times New Roman" charset="0"/>
                <a:cs typeface="Times New Roman" charset="0"/>
              </a:rPr>
              <a:t>A 3D scanner is a device that analyses a real-world object or environment to collect data on its shape and possibly its appearance (e.g. color). The collected data can then be used to construct digital three-dimensional models.</a:t>
            </a:r>
          </a:p>
          <a:p>
            <a:endParaRPr lang="en-US" altLang="zh-CN" sz="2200" dirty="0">
              <a:latin typeface="Times New Roman" charset="0"/>
              <a:ea typeface="Times New Roman" charset="0"/>
              <a:cs typeface="Times New Roman" charset="0"/>
            </a:endParaRPr>
          </a:p>
          <a:p>
            <a:r>
              <a:rPr lang="en-US" altLang="zh-CN" sz="2200" dirty="0">
                <a:latin typeface="Times New Roman" charset="0"/>
                <a:ea typeface="Times New Roman" charset="0"/>
                <a:cs typeface="Times New Roman" charset="0"/>
              </a:rPr>
              <a:t>3D scanners like LIDAR are used to detect the point cloud data like intensity .</a:t>
            </a:r>
          </a:p>
          <a:p>
            <a:r>
              <a:rPr lang="en-US" altLang="zh-CN" sz="2200" dirty="0">
                <a:latin typeface="Times New Roman" charset="0"/>
                <a:ea typeface="Times New Roman" charset="0"/>
                <a:cs typeface="Times New Roman" charset="0"/>
              </a:rPr>
              <a:t>In our case, we have a point cloud file with 430736 point given as</a:t>
            </a:r>
          </a:p>
          <a:p>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[latitude]          </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[longitude]      </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[altitude]      </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[intensity]	</a:t>
            </a:r>
          </a:p>
          <a:p>
            <a:pPr marL="274320" lvl="1" indent="0">
              <a:lnSpc>
                <a:spcPct val="100000"/>
              </a:lnSpc>
              <a:buNone/>
            </a:pPr>
            <a:r>
              <a:rPr lang="en-US" altLang="zh-CN" sz="2200" dirty="0">
                <a:latin typeface="Times New Roman" charset="0"/>
                <a:ea typeface="Times New Roman" charset="0"/>
                <a:cs typeface="Times New Roman" charset="0"/>
              </a:rPr>
              <a:t> 45.90388             11.028413            232.4648              10</a:t>
            </a:r>
          </a:p>
          <a:p>
            <a:pPr marL="274320" lvl="1" indent="0">
              <a:lnSpc>
                <a:spcPct val="100000"/>
              </a:lnSpc>
              <a:buNone/>
            </a:pPr>
            <a:r>
              <a:rPr lang="en-US" altLang="zh-CN" sz="2200" dirty="0">
                <a:latin typeface="Times New Roman" charset="0"/>
                <a:ea typeface="Times New Roman" charset="0"/>
                <a:cs typeface="Times New Roman" charset="0"/>
              </a:rPr>
              <a:t> 45.90368             11.028220            234.4706         	 5</a:t>
            </a:r>
          </a:p>
        </p:txBody>
      </p:sp>
    </p:spTree>
    <p:extLst>
      <p:ext uri="{BB962C8B-B14F-4D97-AF65-F5344CB8AC3E}">
        <p14:creationId xmlns:p14="http://schemas.microsoft.com/office/powerpoint/2010/main" val="23496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38FA732-3F34-409F-BFD5-C62C6F9FD98A}"/>
              </a:ext>
            </a:extLst>
          </p:cNvPr>
          <p:cNvSpPr txBox="1"/>
          <p:nvPr/>
        </p:nvSpPr>
        <p:spPr>
          <a:xfrm>
            <a:off x="490194" y="301658"/>
            <a:ext cx="5137608" cy="646331"/>
          </a:xfrm>
          <a:prstGeom prst="rect">
            <a:avLst/>
          </a:prstGeom>
          <a:noFill/>
        </p:spPr>
        <p:txBody>
          <a:bodyPr wrap="square" rtlCol="0">
            <a:spAutoFit/>
          </a:bodyPr>
          <a:lstStyle/>
          <a:p>
            <a:r>
              <a:rPr lang="en-US" altLang="zh-CN" sz="3600" dirty="0"/>
              <a:t>3. Implement Details</a:t>
            </a:r>
            <a:endParaRPr lang="zh-CN" altLang="en-US" sz="3600" dirty="0"/>
          </a:p>
        </p:txBody>
      </p:sp>
      <p:sp>
        <p:nvSpPr>
          <p:cNvPr id="3" name="文本框 2">
            <a:extLst>
              <a:ext uri="{FF2B5EF4-FFF2-40B4-BE49-F238E27FC236}">
                <a16:creationId xmlns:a16="http://schemas.microsoft.com/office/drawing/2014/main" id="{A963A19E-E5A6-4784-805F-5E2D1CB7D4A0}"/>
              </a:ext>
            </a:extLst>
          </p:cNvPr>
          <p:cNvSpPr txBox="1"/>
          <p:nvPr/>
        </p:nvSpPr>
        <p:spPr>
          <a:xfrm>
            <a:off x="779281" y="1355777"/>
            <a:ext cx="10633435" cy="1785104"/>
          </a:xfrm>
          <a:prstGeom prst="rect">
            <a:avLst/>
          </a:prstGeom>
          <a:noFill/>
        </p:spPr>
        <p:txBody>
          <a:bodyPr wrap="square" rtlCol="0">
            <a:spAutoFit/>
          </a:bodyPr>
          <a:lstStyle/>
          <a:p>
            <a:pPr marL="457200" indent="-457200" algn="just">
              <a:buFont typeface="Arial" charset="0"/>
              <a:buChar char="•"/>
            </a:pPr>
            <a:r>
              <a:rPr lang="en-US" altLang="zh-CN" sz="2200" dirty="0">
                <a:latin typeface="Times New Roman" charset="0"/>
                <a:ea typeface="Times New Roman" charset="0"/>
                <a:cs typeface="Times New Roman" charset="0"/>
              </a:rPr>
              <a:t>The</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first</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step</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is</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to</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preprocess the</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data,</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the</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dataset</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contains</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points</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in</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different</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altitudes,</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but</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the</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lane mark</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we</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need</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will just appear on those point that near</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road</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surface.</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After</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checking the histogram we</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found</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that</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most</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of</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the</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points</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contain a altitude that close to road surface,</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so</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that</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we</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set</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up</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an</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altitude</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filter</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to</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get</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a</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clear</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input</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for</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our</a:t>
            </a:r>
            <a:r>
              <a:rPr lang="zh-CN" altLang="en-US" sz="2200" dirty="0">
                <a:latin typeface="Times New Roman" charset="0"/>
                <a:ea typeface="Times New Roman" charset="0"/>
                <a:cs typeface="Times New Roman" charset="0"/>
              </a:rPr>
              <a:t> </a:t>
            </a:r>
            <a:r>
              <a:rPr lang="en-US" altLang="zh-CN" sz="2200" dirty="0">
                <a:latin typeface="Times New Roman" charset="0"/>
                <a:ea typeface="Times New Roman" charset="0"/>
                <a:cs typeface="Times New Roman" charset="0"/>
              </a:rPr>
              <a:t>program and in order to prevent the influence from unnecessary aspects. </a:t>
            </a:r>
          </a:p>
        </p:txBody>
      </p:sp>
      <p:sp>
        <p:nvSpPr>
          <p:cNvPr id="4" name="文本框 3"/>
          <p:cNvSpPr txBox="1"/>
          <p:nvPr/>
        </p:nvSpPr>
        <p:spPr>
          <a:xfrm>
            <a:off x="6095999" y="1735155"/>
            <a:ext cx="1107996" cy="584775"/>
          </a:xfrm>
          <a:prstGeom prst="rect">
            <a:avLst/>
          </a:prstGeom>
          <a:noFill/>
        </p:spPr>
        <p:txBody>
          <a:bodyPr wrap="none" rtlCol="0">
            <a:spAutoFit/>
          </a:bodyPr>
          <a:lstStyle/>
          <a:p>
            <a:r>
              <a:rPr kumimoji="1" lang="en-US" altLang="zh-CN" sz="3200" dirty="0">
                <a:latin typeface="Times New Roman" charset="0"/>
                <a:ea typeface="Times New Roman" charset="0"/>
                <a:cs typeface="Times New Roman" charset="0"/>
              </a:rPr>
              <a:t>	</a:t>
            </a:r>
            <a:endParaRPr kumimoji="1" lang="zh-CN" altLang="en-US" sz="3200" dirty="0">
              <a:latin typeface="Times New Roman" charset="0"/>
              <a:ea typeface="Times New Roman" charset="0"/>
              <a:cs typeface="Times New Roman"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876" y="3613725"/>
            <a:ext cx="4413926" cy="2942617"/>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3267" y="3613725"/>
            <a:ext cx="4393660" cy="2929107"/>
          </a:xfrm>
          <a:prstGeom prst="rect">
            <a:avLst/>
          </a:prstGeom>
        </p:spPr>
      </p:pic>
    </p:spTree>
    <p:extLst>
      <p:ext uri="{BB962C8B-B14F-4D97-AF65-F5344CB8AC3E}">
        <p14:creationId xmlns:p14="http://schemas.microsoft.com/office/powerpoint/2010/main" val="24870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622DBA6-4BF4-4F02-B794-AD3EC034F27C}"/>
              </a:ext>
            </a:extLst>
          </p:cNvPr>
          <p:cNvSpPr txBox="1"/>
          <p:nvPr/>
        </p:nvSpPr>
        <p:spPr>
          <a:xfrm>
            <a:off x="490194" y="301658"/>
            <a:ext cx="5137608" cy="646331"/>
          </a:xfrm>
          <a:prstGeom prst="rect">
            <a:avLst/>
          </a:prstGeom>
          <a:noFill/>
        </p:spPr>
        <p:txBody>
          <a:bodyPr wrap="square" rtlCol="0">
            <a:spAutoFit/>
          </a:bodyPr>
          <a:lstStyle/>
          <a:p>
            <a:r>
              <a:rPr lang="en-US" altLang="zh-CN" sz="3600" dirty="0"/>
              <a:t>3. Implement Details</a:t>
            </a:r>
            <a:endParaRPr lang="zh-CN" altLang="en-US" sz="3600" dirty="0"/>
          </a:p>
        </p:txBody>
      </p:sp>
      <p:sp>
        <p:nvSpPr>
          <p:cNvPr id="3" name="文本框 2">
            <a:extLst>
              <a:ext uri="{FF2B5EF4-FFF2-40B4-BE49-F238E27FC236}">
                <a16:creationId xmlns:a16="http://schemas.microsoft.com/office/drawing/2014/main" id="{46F6BF4B-3180-4B43-A428-5AD88028959F}"/>
              </a:ext>
            </a:extLst>
          </p:cNvPr>
          <p:cNvSpPr txBox="1"/>
          <p:nvPr/>
        </p:nvSpPr>
        <p:spPr>
          <a:xfrm>
            <a:off x="589039" y="1564493"/>
            <a:ext cx="10633435" cy="1631216"/>
          </a:xfrm>
          <a:prstGeom prst="rect">
            <a:avLst/>
          </a:prstGeom>
          <a:noFill/>
        </p:spPr>
        <p:txBody>
          <a:bodyPr wrap="square" rtlCol="0">
            <a:spAutoFit/>
          </a:bodyPr>
          <a:lstStyle/>
          <a:p>
            <a:pPr algn="just"/>
            <a:r>
              <a:rPr lang="en-US" altLang="zh-CN" sz="2000" dirty="0">
                <a:latin typeface="Times New Roman" panose="02020603050405020304" pitchFamily="18" charset="0"/>
                <a:cs typeface="Times New Roman" panose="02020603050405020304" pitchFamily="18" charset="0"/>
              </a:rPr>
              <a:t>The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key</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feature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separate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lane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mark</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from</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others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intensity. By checking histogram,</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we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found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lane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mark</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always contains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higher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intensity</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than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other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part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of</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road, which because the material of lane mark contains a high reflecting rate,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so</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we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filter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out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points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with</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high</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intensity</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and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create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first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view</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of</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lane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marking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graph. We roughly get lane mark point set, but it is easy to see that their still have a lot of outliers, we need to kick them out.</a:t>
            </a:r>
            <a:endParaRPr lang="en-US" altLang="zh-CN" sz="2000" dirty="0">
              <a:latin typeface="Times New Roman" panose="02020603050405020304" pitchFamily="18" charset="0"/>
              <a:ea typeface="Times New Roman"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216" y="3459542"/>
            <a:ext cx="5020541" cy="334702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7802" y="3523429"/>
            <a:ext cx="4963797" cy="3309198"/>
          </a:xfrm>
          <a:prstGeom prst="rect">
            <a:avLst/>
          </a:prstGeom>
        </p:spPr>
      </p:pic>
    </p:spTree>
    <p:extLst>
      <p:ext uri="{BB962C8B-B14F-4D97-AF65-F5344CB8AC3E}">
        <p14:creationId xmlns:p14="http://schemas.microsoft.com/office/powerpoint/2010/main" val="2677786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622DBA6-4BF4-4F02-B794-AD3EC034F27C}"/>
              </a:ext>
            </a:extLst>
          </p:cNvPr>
          <p:cNvSpPr txBox="1"/>
          <p:nvPr/>
        </p:nvSpPr>
        <p:spPr>
          <a:xfrm>
            <a:off x="490194" y="301658"/>
            <a:ext cx="5137608" cy="646331"/>
          </a:xfrm>
          <a:prstGeom prst="rect">
            <a:avLst/>
          </a:prstGeom>
          <a:noFill/>
        </p:spPr>
        <p:txBody>
          <a:bodyPr wrap="square" rtlCol="0">
            <a:spAutoFit/>
          </a:bodyPr>
          <a:lstStyle/>
          <a:p>
            <a:r>
              <a:rPr lang="en-US" altLang="zh-CN" sz="3600" dirty="0"/>
              <a:t>3. Implement Details</a:t>
            </a:r>
            <a:endParaRPr lang="zh-CN" altLang="en-US" sz="3600" dirty="0"/>
          </a:p>
        </p:txBody>
      </p:sp>
      <p:sp>
        <p:nvSpPr>
          <p:cNvPr id="3" name="文本框 2">
            <a:extLst>
              <a:ext uri="{FF2B5EF4-FFF2-40B4-BE49-F238E27FC236}">
                <a16:creationId xmlns:a16="http://schemas.microsoft.com/office/drawing/2014/main" id="{46F6BF4B-3180-4B43-A428-5AD88028959F}"/>
              </a:ext>
            </a:extLst>
          </p:cNvPr>
          <p:cNvSpPr txBox="1"/>
          <p:nvPr/>
        </p:nvSpPr>
        <p:spPr>
          <a:xfrm>
            <a:off x="708382" y="1696377"/>
            <a:ext cx="10633435" cy="1446550"/>
          </a:xfrm>
          <a:prstGeom prst="rect">
            <a:avLst/>
          </a:prstGeom>
          <a:noFill/>
        </p:spPr>
        <p:txBody>
          <a:bodyPr wrap="square" rtlCol="0">
            <a:spAutoFit/>
          </a:bodyPr>
          <a:lstStyle/>
          <a:p>
            <a:pPr algn="just"/>
            <a:r>
              <a:rPr lang="en-US" altLang="zh-CN" sz="2200" dirty="0">
                <a:latin typeface="Times New Roman" panose="02020603050405020304" pitchFamily="18" charset="0"/>
                <a:cs typeface="Times New Roman" panose="02020603050405020304" pitchFamily="18" charset="0"/>
              </a:rPr>
              <a:t>We</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apply</a:t>
            </a:r>
            <a:r>
              <a:rPr lang="zh-CN" altLang="en-US"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Kmeans</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clustering</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to</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our</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marked</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lane</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points. By checking other given image we found that there should have four lines of lane mark(actually it should be 5, but 2 of them are very close to each other and hard to separate)</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and thus</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the</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model</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suggest</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4</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clusters.</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After clustering, we can see that those real lane mark points are clustered very well.</a:t>
            </a:r>
            <a:endParaRPr lang="en-US" altLang="zh-CN" sz="2200" dirty="0">
              <a:latin typeface="Times New Roman" panose="02020603050405020304" pitchFamily="18" charset="0"/>
              <a:ea typeface="Times New Roman" charset="0"/>
              <a:cs typeface="Times New Roman" panose="02020603050405020304" pitchFamily="18" charset="0"/>
            </a:endParaRPr>
          </a:p>
        </p:txBody>
      </p:sp>
      <p:pic>
        <p:nvPicPr>
          <p:cNvPr id="6" name="图片 5">
            <a:extLst>
              <a:ext uri="{FF2B5EF4-FFF2-40B4-BE49-F238E27FC236}">
                <a16:creationId xmlns:a16="http://schemas.microsoft.com/office/drawing/2014/main" id="{631B29F8-D2BF-4925-BA7C-58700ADE9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3200400"/>
            <a:ext cx="5486400" cy="3657600"/>
          </a:xfrm>
          <a:prstGeom prst="rect">
            <a:avLst/>
          </a:prstGeom>
        </p:spPr>
      </p:pic>
      <p:sp>
        <p:nvSpPr>
          <p:cNvPr id="9" name="文本框 8">
            <a:extLst>
              <a:ext uri="{FF2B5EF4-FFF2-40B4-BE49-F238E27FC236}">
                <a16:creationId xmlns:a16="http://schemas.microsoft.com/office/drawing/2014/main" id="{50702F30-F2AC-4F11-872E-2270A52CF972}"/>
              </a:ext>
            </a:extLst>
          </p:cNvPr>
          <p:cNvSpPr txBox="1"/>
          <p:nvPr/>
        </p:nvSpPr>
        <p:spPr>
          <a:xfrm>
            <a:off x="708382" y="3002250"/>
            <a:ext cx="5569505" cy="3139321"/>
          </a:xfrm>
          <a:prstGeom prst="rect">
            <a:avLst/>
          </a:prstGeom>
          <a:noFill/>
        </p:spPr>
        <p:txBody>
          <a:bodyPr wrap="square" rtlCol="0">
            <a:spAutoFit/>
          </a:bodyPr>
          <a:lstStyle/>
          <a:p>
            <a:pPr algn="just"/>
            <a:r>
              <a:rPr lang="en-US" altLang="zh-CN" sz="2200" dirty="0">
                <a:latin typeface="Times New Roman" panose="02020603050405020304" pitchFamily="18" charset="0"/>
                <a:cs typeface="Times New Roman" panose="02020603050405020304" pitchFamily="18" charset="0"/>
              </a:rPr>
              <a:t>After clustering, we are able to use linear regression to do the line fitting for every lane. We use RANSAC as regressor to fit all 4 clusters that get from previous step, and use inlier approach to find out which point is outlier and need to be kicked away.</a:t>
            </a:r>
          </a:p>
          <a:p>
            <a:pPr algn="just"/>
            <a:r>
              <a:rPr lang="en-US" altLang="zh-CN" sz="2200" dirty="0">
                <a:latin typeface="Times New Roman" panose="02020603050405020304" pitchFamily="18" charset="0"/>
                <a:ea typeface="Times New Roman" charset="0"/>
                <a:cs typeface="Times New Roman" panose="02020603050405020304" pitchFamily="18" charset="0"/>
              </a:rPr>
              <a:t>The result is in next page, we can see that most of the outliers are cleaned after these steps, we already get labelled data for training model.</a:t>
            </a:r>
          </a:p>
        </p:txBody>
      </p:sp>
    </p:spTree>
    <p:extLst>
      <p:ext uri="{BB962C8B-B14F-4D97-AF65-F5344CB8AC3E}">
        <p14:creationId xmlns:p14="http://schemas.microsoft.com/office/powerpoint/2010/main" val="1360863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622DBA6-4BF4-4F02-B794-AD3EC034F27C}"/>
              </a:ext>
            </a:extLst>
          </p:cNvPr>
          <p:cNvSpPr txBox="1"/>
          <p:nvPr/>
        </p:nvSpPr>
        <p:spPr>
          <a:xfrm>
            <a:off x="490194" y="301658"/>
            <a:ext cx="5137608" cy="646331"/>
          </a:xfrm>
          <a:prstGeom prst="rect">
            <a:avLst/>
          </a:prstGeom>
          <a:noFill/>
        </p:spPr>
        <p:txBody>
          <a:bodyPr wrap="square" rtlCol="0">
            <a:spAutoFit/>
          </a:bodyPr>
          <a:lstStyle/>
          <a:p>
            <a:r>
              <a:rPr lang="en-US" altLang="zh-CN" sz="3600" dirty="0"/>
              <a:t>3. Implement Details</a:t>
            </a:r>
            <a:endParaRPr lang="zh-CN" altLang="en-US" sz="3600" dirty="0"/>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805" y="1828326"/>
            <a:ext cx="7571364" cy="4542818"/>
          </a:xfrm>
          <a:prstGeom prst="rect">
            <a:avLst/>
          </a:prstGeom>
        </p:spPr>
      </p:pic>
      <p:sp>
        <p:nvSpPr>
          <p:cNvPr id="3" name="文本框 2">
            <a:extLst>
              <a:ext uri="{FF2B5EF4-FFF2-40B4-BE49-F238E27FC236}">
                <a16:creationId xmlns:a16="http://schemas.microsoft.com/office/drawing/2014/main" id="{46F6BF4B-3180-4B43-A428-5AD88028959F}"/>
              </a:ext>
            </a:extLst>
          </p:cNvPr>
          <p:cNvSpPr txBox="1"/>
          <p:nvPr/>
        </p:nvSpPr>
        <p:spPr>
          <a:xfrm>
            <a:off x="682005" y="1397439"/>
            <a:ext cx="10633435" cy="430887"/>
          </a:xfrm>
          <a:prstGeom prst="rect">
            <a:avLst/>
          </a:prstGeom>
          <a:noFill/>
        </p:spPr>
        <p:txBody>
          <a:bodyPr wrap="square" rtlCol="0">
            <a:spAutoFit/>
          </a:bodyPr>
          <a:lstStyle/>
          <a:p>
            <a:pPr algn="just"/>
            <a:r>
              <a:rPr lang="en-US" altLang="zh-CN" sz="2200" dirty="0">
                <a:latin typeface="Times New Roman" panose="02020603050405020304" pitchFamily="18" charset="0"/>
                <a:cs typeface="Times New Roman" panose="02020603050405020304" pitchFamily="18" charset="0"/>
              </a:rPr>
              <a:t>2D</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and</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3D</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intermediate</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result</a:t>
            </a:r>
            <a:endParaRPr lang="en-US" altLang="zh-CN" sz="2200" dirty="0">
              <a:latin typeface="Times New Roman" panose="02020603050405020304" pitchFamily="18" charset="0"/>
              <a:ea typeface="Times New Roman" charset="0"/>
              <a:cs typeface="Times New Roman" panose="02020603050405020304" pitchFamily="18"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1365" y="2101174"/>
            <a:ext cx="6815765" cy="4089459"/>
          </a:xfrm>
          <a:prstGeom prst="rect">
            <a:avLst/>
          </a:prstGeom>
        </p:spPr>
      </p:pic>
    </p:spTree>
    <p:extLst>
      <p:ext uri="{BB962C8B-B14F-4D97-AF65-F5344CB8AC3E}">
        <p14:creationId xmlns:p14="http://schemas.microsoft.com/office/powerpoint/2010/main" val="1337212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622DBA6-4BF4-4F02-B794-AD3EC034F27C}"/>
              </a:ext>
            </a:extLst>
          </p:cNvPr>
          <p:cNvSpPr txBox="1"/>
          <p:nvPr/>
        </p:nvSpPr>
        <p:spPr>
          <a:xfrm>
            <a:off x="490194" y="301658"/>
            <a:ext cx="5137608" cy="646331"/>
          </a:xfrm>
          <a:prstGeom prst="rect">
            <a:avLst/>
          </a:prstGeom>
          <a:noFill/>
        </p:spPr>
        <p:txBody>
          <a:bodyPr wrap="square" rtlCol="0">
            <a:spAutoFit/>
          </a:bodyPr>
          <a:lstStyle/>
          <a:p>
            <a:r>
              <a:rPr lang="en-US" altLang="zh-CN" sz="3600" dirty="0"/>
              <a:t>3. Implement Details</a:t>
            </a:r>
            <a:endParaRPr lang="zh-CN" altLang="en-US" sz="3600" dirty="0"/>
          </a:p>
        </p:txBody>
      </p:sp>
      <p:sp>
        <p:nvSpPr>
          <p:cNvPr id="3" name="文本框 2">
            <a:extLst>
              <a:ext uri="{FF2B5EF4-FFF2-40B4-BE49-F238E27FC236}">
                <a16:creationId xmlns:a16="http://schemas.microsoft.com/office/drawing/2014/main" id="{46F6BF4B-3180-4B43-A428-5AD88028959F}"/>
              </a:ext>
            </a:extLst>
          </p:cNvPr>
          <p:cNvSpPr txBox="1"/>
          <p:nvPr/>
        </p:nvSpPr>
        <p:spPr>
          <a:xfrm>
            <a:off x="411063" y="1293363"/>
            <a:ext cx="11666260" cy="5262979"/>
          </a:xfrm>
          <a:prstGeom prst="rect">
            <a:avLst/>
          </a:prstGeom>
          <a:noFill/>
        </p:spPr>
        <p:txBody>
          <a:bodyPr wrap="square" rtlCol="0">
            <a:spAutoFit/>
          </a:bodyPr>
          <a:lstStyle/>
          <a:p>
            <a:pPr algn="just"/>
            <a:r>
              <a:rPr lang="en-US" altLang="zh-CN" sz="2800" dirty="0">
                <a:latin typeface="Times New Roman" panose="02020603050405020304" pitchFamily="18" charset="0"/>
                <a:cs typeface="Times New Roman" panose="02020603050405020304" pitchFamily="18" charset="0"/>
              </a:rPr>
              <a:t>	We just get the label from previous step, but we will not just stop here.</a:t>
            </a:r>
          </a:p>
          <a:p>
            <a:pPr algn="just"/>
            <a:r>
              <a:rPr lang="en-US" altLang="zh-CN" sz="2800" dirty="0">
                <a:latin typeface="Times New Roman" panose="02020603050405020304" pitchFamily="18" charset="0"/>
                <a:cs typeface="Times New Roman" panose="02020603050405020304" pitchFamily="18" charset="0"/>
              </a:rPr>
              <a:t>	In</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order</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to</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let</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our</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program</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predict</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lane</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mark</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for</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any</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input</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data,</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we</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split</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our</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data</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set</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into</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roughly 2/3</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training</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data</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and</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1/3</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testing</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data, which split by our own, cut the whole road into two parts, and obviously make sense.</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We</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use</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the</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training</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data</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to</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train</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SVM</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model,</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then</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predict</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and</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evaluate</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the</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testing</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set.</a:t>
            </a:r>
            <a:r>
              <a:rPr lang="zh-CN" altLang="en-US" sz="2800" dirty="0">
                <a:latin typeface="Times New Roman" panose="02020603050405020304" pitchFamily="18" charset="0"/>
                <a:cs typeface="Times New Roman" panose="02020603050405020304" pitchFamily="18" charset="0"/>
              </a:rPr>
              <a:t> </a:t>
            </a:r>
            <a:endParaRPr lang="en-US" altLang="zh-CN" sz="2800" dirty="0">
              <a:latin typeface="Times New Roman" panose="02020603050405020304" pitchFamily="18" charset="0"/>
              <a:cs typeface="Times New Roman" panose="02020603050405020304" pitchFamily="18" charset="0"/>
            </a:endParaRPr>
          </a:p>
          <a:p>
            <a:pPr algn="just"/>
            <a:r>
              <a:rPr lang="en-US" altLang="zh-CN" sz="2800" dirty="0">
                <a:latin typeface="Times New Roman" panose="02020603050405020304" pitchFamily="18" charset="0"/>
                <a:cs typeface="Times New Roman" panose="02020603050405020304" pitchFamily="18" charset="0"/>
              </a:rPr>
              <a:t>It is easy to see that there are more than 99% of data been labelled not lane mark, so accuracy cannot tell us anything about our model. We use</a:t>
            </a:r>
          </a:p>
          <a:p>
            <a:pPr algn="ctr"/>
            <a:r>
              <a:rPr lang="en-US" altLang="zh-CN" sz="2800" dirty="0">
                <a:latin typeface="Times New Roman" panose="02020603050405020304" pitchFamily="18" charset="0"/>
                <a:ea typeface="Times New Roman" charset="0"/>
                <a:cs typeface="Times New Roman" panose="02020603050405020304" pitchFamily="18" charset="0"/>
              </a:rPr>
              <a:t>F1</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(2</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precision</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recall)</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(precision</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recall) </a:t>
            </a:r>
          </a:p>
          <a:p>
            <a:pPr algn="just"/>
            <a:r>
              <a:rPr lang="en-US" altLang="zh-CN" sz="2800" dirty="0">
                <a:latin typeface="Times New Roman" panose="02020603050405020304" pitchFamily="18" charset="0"/>
                <a:ea typeface="Times New Roman" charset="0"/>
                <a:cs typeface="Times New Roman" panose="02020603050405020304" pitchFamily="18" charset="0"/>
              </a:rPr>
              <a:t>as our score function, and our model</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get the score</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f1</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a:t>
            </a:r>
            <a:r>
              <a:rPr lang="zh-CN" altLang="en-US" sz="2800" dirty="0">
                <a:latin typeface="Times New Roman" panose="02020603050405020304" pitchFamily="18" charset="0"/>
                <a:ea typeface="Times New Roman" charset="0"/>
                <a:cs typeface="Times New Roman" panose="02020603050405020304" pitchFamily="18" charset="0"/>
              </a:rPr>
              <a:t> </a:t>
            </a:r>
            <a:r>
              <a:rPr lang="nb-NO" altLang="zh-CN" sz="2800" dirty="0">
                <a:latin typeface="Times New Roman" panose="02020603050405020304" pitchFamily="18" charset="0"/>
                <a:ea typeface="Times New Roman" charset="0"/>
                <a:cs typeface="Times New Roman" panose="02020603050405020304" pitchFamily="18" charset="0"/>
              </a:rPr>
              <a:t>0.988476, which is nearly perfect. </a:t>
            </a:r>
            <a:r>
              <a:rPr lang="en-US" altLang="zh-CN" sz="2800" dirty="0">
                <a:latin typeface="Times New Roman" panose="02020603050405020304" pitchFamily="18" charset="0"/>
                <a:ea typeface="Times New Roman" charset="0"/>
                <a:cs typeface="Times New Roman" panose="02020603050405020304" pitchFamily="18" charset="0"/>
              </a:rPr>
              <a:t>It</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proves</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that the</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performance</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of</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our</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model</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is</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remarkable,</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as</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result</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it</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can</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handle</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any</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given</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input</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data</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and</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successfully</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mark</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lane</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on</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road</a:t>
            </a:r>
            <a:r>
              <a:rPr lang="zh-CN" altLang="en-US" sz="2800" dirty="0">
                <a:latin typeface="Times New Roman" panose="02020603050405020304" pitchFamily="18" charset="0"/>
                <a:ea typeface="Times New Roman" charset="0"/>
                <a:cs typeface="Times New Roman" panose="02020603050405020304" pitchFamily="18" charset="0"/>
              </a:rPr>
              <a:t> </a:t>
            </a:r>
            <a:r>
              <a:rPr lang="en-US" altLang="zh-CN" sz="2800" dirty="0">
                <a:latin typeface="Times New Roman" panose="02020603050405020304" pitchFamily="18" charset="0"/>
                <a:ea typeface="Times New Roman" charset="0"/>
                <a:cs typeface="Times New Roman" panose="02020603050405020304" pitchFamily="18" charset="0"/>
              </a:rPr>
              <a:t>surface.</a:t>
            </a:r>
          </a:p>
        </p:txBody>
      </p:sp>
    </p:spTree>
    <p:extLst>
      <p:ext uri="{BB962C8B-B14F-4D97-AF65-F5344CB8AC3E}">
        <p14:creationId xmlns:p14="http://schemas.microsoft.com/office/powerpoint/2010/main" val="356314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622DBA6-4BF4-4F02-B794-AD3EC034F27C}"/>
              </a:ext>
            </a:extLst>
          </p:cNvPr>
          <p:cNvSpPr txBox="1"/>
          <p:nvPr/>
        </p:nvSpPr>
        <p:spPr>
          <a:xfrm>
            <a:off x="490194" y="301658"/>
            <a:ext cx="5137608" cy="646331"/>
          </a:xfrm>
          <a:prstGeom prst="rect">
            <a:avLst/>
          </a:prstGeom>
          <a:noFill/>
        </p:spPr>
        <p:txBody>
          <a:bodyPr wrap="square" rtlCol="0">
            <a:spAutoFit/>
          </a:bodyPr>
          <a:lstStyle/>
          <a:p>
            <a:r>
              <a:rPr lang="en-US" altLang="zh-CN" sz="3600" dirty="0"/>
              <a:t>3. Implement Details</a:t>
            </a:r>
            <a:endParaRPr lang="zh-CN" altLang="en-US" sz="3600" dirty="0"/>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913" y="1504606"/>
            <a:ext cx="10914894" cy="6548936"/>
          </a:xfrm>
          <a:prstGeom prst="rect">
            <a:avLst/>
          </a:prstGeom>
        </p:spPr>
      </p:pic>
      <p:sp>
        <p:nvSpPr>
          <p:cNvPr id="4" name="文本框 3"/>
          <p:cNvSpPr txBox="1"/>
          <p:nvPr/>
        </p:nvSpPr>
        <p:spPr>
          <a:xfrm>
            <a:off x="426804" y="1504606"/>
            <a:ext cx="11338391" cy="584775"/>
          </a:xfrm>
          <a:prstGeom prst="rect">
            <a:avLst/>
          </a:prstGeom>
          <a:noFill/>
        </p:spPr>
        <p:txBody>
          <a:bodyPr wrap="square" rtlCol="0">
            <a:spAutoFit/>
          </a:bodyPr>
          <a:lstStyle/>
          <a:p>
            <a:r>
              <a:rPr kumimoji="1" lang="en-US" altLang="zh-CN" sz="3200" dirty="0">
                <a:latin typeface="Times New Roman" charset="0"/>
                <a:ea typeface="Times New Roman" charset="0"/>
                <a:cs typeface="Times New Roman" charset="0"/>
              </a:rPr>
              <a:t>The</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result shows</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clear</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and</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sharp</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marked</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lane</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on</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testing</a:t>
            </a:r>
            <a:r>
              <a:rPr kumimoji="1" lang="zh-CN" altLang="en-US" sz="3200" dirty="0">
                <a:latin typeface="Times New Roman" charset="0"/>
                <a:ea typeface="Times New Roman" charset="0"/>
                <a:cs typeface="Times New Roman" charset="0"/>
              </a:rPr>
              <a:t> </a:t>
            </a:r>
            <a:r>
              <a:rPr kumimoji="1" lang="en-US" altLang="zh-CN" sz="3200" dirty="0">
                <a:latin typeface="Times New Roman" charset="0"/>
                <a:ea typeface="Times New Roman" charset="0"/>
                <a:cs typeface="Times New Roman" charset="0"/>
              </a:rPr>
              <a:t>data.</a:t>
            </a:r>
            <a:endParaRPr kumimoji="1" lang="zh-CN" altLang="en-US" sz="32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770788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956</TotalTime>
  <Words>550</Words>
  <Application>Microsoft Office PowerPoint</Application>
  <PresentationFormat>宽屏</PresentationFormat>
  <Paragraphs>49</Paragraphs>
  <Slides>13</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等线 Light</vt:lpstr>
      <vt:lpstr>Arial</vt:lpstr>
      <vt:lpstr>Times New Roman</vt:lpstr>
      <vt:lpstr>Office 主题​​</vt:lpstr>
      <vt:lpstr>CS513 Project Presentation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CS513 Homework 1 Presentation</dc:title>
  <dc:creator>孟钊 蔡</dc:creator>
  <cp:lastModifiedBy>孟钊 蔡</cp:lastModifiedBy>
  <cp:revision>62</cp:revision>
  <dcterms:created xsi:type="dcterms:W3CDTF">2019-02-15T22:19:38Z</dcterms:created>
  <dcterms:modified xsi:type="dcterms:W3CDTF">2019-05-04T07:30:41Z</dcterms:modified>
</cp:coreProperties>
</file>