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64" r:id="rId2"/>
  </p:sldMasterIdLst>
  <p:sldIdLst>
    <p:sldId id="256" r:id="rId3"/>
    <p:sldId id="257" r:id="rId4"/>
    <p:sldId id="261" r:id="rId5"/>
    <p:sldId id="263" r:id="rId6"/>
    <p:sldId id="264" r:id="rId7"/>
    <p:sldId id="265" r:id="rId8"/>
    <p:sldId id="260" r:id="rId9"/>
    <p:sldId id="268" r:id="rId10"/>
    <p:sldId id="316" r:id="rId11"/>
    <p:sldId id="269" r:id="rId12"/>
    <p:sldId id="270" r:id="rId13"/>
    <p:sldId id="271" r:id="rId14"/>
    <p:sldId id="367" r:id="rId15"/>
    <p:sldId id="322" r:id="rId16"/>
    <p:sldId id="368" r:id="rId17"/>
    <p:sldId id="369" r:id="rId18"/>
    <p:sldId id="330" r:id="rId19"/>
    <p:sldId id="331" r:id="rId20"/>
    <p:sldId id="333" r:id="rId21"/>
    <p:sldId id="334" r:id="rId22"/>
    <p:sldId id="292" r:id="rId23"/>
    <p:sldId id="295" r:id="rId24"/>
    <p:sldId id="296" r:id="rId25"/>
    <p:sldId id="337" r:id="rId26"/>
    <p:sldId id="338" r:id="rId27"/>
    <p:sldId id="336" r:id="rId28"/>
    <p:sldId id="284" r:id="rId29"/>
    <p:sldId id="347" r:id="rId30"/>
    <p:sldId id="348" r:id="rId31"/>
    <p:sldId id="285" r:id="rId32"/>
    <p:sldId id="354" r:id="rId33"/>
    <p:sldId id="372" r:id="rId34"/>
    <p:sldId id="355" r:id="rId35"/>
    <p:sldId id="299" r:id="rId36"/>
    <p:sldId id="30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DD47D3F-04A7-41AA-8F84-77917A6C5C11}">
          <p14:sldIdLst>
            <p14:sldId id="256"/>
            <p14:sldId id="257"/>
          </p14:sldIdLst>
        </p14:section>
        <p14:section name="网络基础" id="{3F0DD313-A07A-46BD-813C-37196098C383}">
          <p14:sldIdLst>
            <p14:sldId id="261"/>
            <p14:sldId id="263"/>
            <p14:sldId id="264"/>
            <p14:sldId id="265"/>
            <p14:sldId id="260"/>
          </p14:sldIdLst>
        </p14:section>
        <p14:section name="socket" id="{703C773D-9DD9-4610-8230-9DBF7B6CF58E}">
          <p14:sldIdLst>
            <p14:sldId id="268"/>
            <p14:sldId id="316"/>
            <p14:sldId id="269"/>
            <p14:sldId id="270"/>
            <p14:sldId id="271"/>
          </p14:sldIdLst>
        </p14:section>
        <p14:section name="udp编程" id="{DE0E2A7B-99E6-4D6A-B0DE-E1A7D62E206D}">
          <p14:sldIdLst>
            <p14:sldId id="367"/>
            <p14:sldId id="322"/>
            <p14:sldId id="368"/>
            <p14:sldId id="369"/>
          </p14:sldIdLst>
        </p14:section>
        <p14:section name="tftp" id="{A841DDF2-17DA-4D7F-A528-1963EBB6B936}">
          <p14:sldIdLst>
            <p14:sldId id="330"/>
            <p14:sldId id="331"/>
            <p14:sldId id="333"/>
            <p14:sldId id="334"/>
            <p14:sldId id="292"/>
            <p14:sldId id="295"/>
            <p14:sldId id="296"/>
          </p14:sldIdLst>
        </p14:section>
        <p14:section name="网络通信过程详解" id="{605AF42A-DD02-4657-AD45-CD1E766BE781}">
          <p14:sldIdLst>
            <p14:sldId id="337"/>
            <p14:sldId id="338"/>
            <p14:sldId id="336"/>
            <p14:sldId id="284"/>
            <p14:sldId id="347"/>
            <p14:sldId id="348"/>
            <p14:sldId id="285"/>
            <p14:sldId id="354"/>
          </p14:sldIdLst>
        </p14:section>
        <p14:section name="tcp编程" id="{CBDFBAD7-D68D-4D8F-9753-6181104B9E6A}">
          <p14:sldIdLst>
            <p14:sldId id="372"/>
            <p14:sldId id="355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9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3767781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59" y="1000109"/>
            <a:ext cx="11715832" cy="5073427"/>
          </a:xfrm>
        </p:spPr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89740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94939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866527"/>
          </a:xfrm>
        </p:spPr>
        <p:txBody>
          <a:bodyPr/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1424" y="2996952"/>
            <a:ext cx="8534400" cy="115212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单击以编辑母版副标题样式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423437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90459" y="1000109"/>
            <a:ext cx="11715832" cy="5073427"/>
          </a:xfrm>
        </p:spPr>
        <p:txBody>
          <a:bodyPr/>
          <a:lstStyle>
            <a:lvl1pPr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defRPr sz="2000"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defRPr sz="1800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defRPr sz="1600"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520394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206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8A367B-9B19-417B-8457-BD1E6F8835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1660D7-131E-49C2-9F6B-CB4EC731D5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593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n-ea"/>
          <a:ea typeface="+mn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E8A367B-9B19-417B-8457-BD1E6F8835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C1660D7-131E-49C2-9F6B-CB4EC731D5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3879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n-ea"/>
          <a:ea typeface="+mn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ea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ea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ea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ea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89AEC-0859-4EF2-B0DC-BACC86E4F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python-</a:t>
            </a:r>
            <a:r>
              <a:rPr lang="zh-CN" altLang="en-US" dirty="0"/>
              <a:t>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5846FC-C631-4C69-A995-BD2CE3C00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讲师</a:t>
            </a:r>
            <a:r>
              <a:rPr lang="zh-CN" altLang="en-US" dirty="0" smtClean="0"/>
              <a:t>：</a:t>
            </a:r>
            <a:r>
              <a:rPr lang="zh-CN" altLang="en-US" dirty="0"/>
              <a:t>尚</a:t>
            </a:r>
            <a:r>
              <a:rPr lang="zh-CN" altLang="en-US"/>
              <a:t>玉</a:t>
            </a:r>
            <a:r>
              <a:rPr lang="zh-CN" altLang="en-US" smtClean="0"/>
              <a:t>杰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38538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创建</a:t>
            </a:r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/>
              <a:t>Socket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import </a:t>
            </a:r>
            <a:r>
              <a:rPr lang="en-US" altLang="zh-CN" dirty="0" smtClean="0">
                <a:solidFill>
                  <a:srgbClr val="002060"/>
                </a:solidFill>
              </a:rPr>
              <a:t>socket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</a:t>
            </a:r>
            <a:r>
              <a:rPr lang="zh-CN" altLang="en-US" dirty="0" smtClean="0">
                <a:solidFill>
                  <a:srgbClr val="002060"/>
                </a:solidFill>
              </a:rPr>
              <a:t>导入套接字模块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s = </a:t>
            </a:r>
            <a:r>
              <a:rPr lang="en-US" altLang="zh-CN" dirty="0" err="1">
                <a:solidFill>
                  <a:srgbClr val="002060"/>
                </a:solidFill>
              </a:rPr>
              <a:t>socket.socket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socket.AF_INET</a:t>
            </a:r>
            <a:r>
              <a:rPr lang="en-US" altLang="zh-CN" dirty="0">
                <a:solidFill>
                  <a:srgbClr val="002060"/>
                </a:solidFill>
              </a:rPr>
              <a:t>, </a:t>
            </a:r>
            <a:r>
              <a:rPr lang="en-US" altLang="zh-CN" dirty="0" err="1">
                <a:solidFill>
                  <a:srgbClr val="002060"/>
                </a:solidFill>
              </a:rPr>
              <a:t>socket.SOCK_STREAM</a:t>
            </a:r>
            <a:r>
              <a:rPr lang="en-US" altLang="zh-CN" dirty="0" smtClean="0">
                <a:solidFill>
                  <a:srgbClr val="00206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002060"/>
                </a:solidFill>
              </a:rPr>
              <a:t>#s</a:t>
            </a:r>
            <a:r>
              <a:rPr lang="zh-CN" altLang="en-US" dirty="0" smtClean="0">
                <a:solidFill>
                  <a:srgbClr val="002060"/>
                </a:solidFill>
              </a:rPr>
              <a:t>此时是一个</a:t>
            </a:r>
            <a:r>
              <a:rPr lang="en-US" altLang="zh-CN" dirty="0" smtClean="0">
                <a:solidFill>
                  <a:srgbClr val="002060"/>
                </a:solidFill>
              </a:rPr>
              <a:t>socket</a:t>
            </a:r>
            <a:r>
              <a:rPr lang="zh-CN" altLang="en-US" dirty="0" smtClean="0">
                <a:solidFill>
                  <a:srgbClr val="002060"/>
                </a:solidFill>
              </a:rPr>
              <a:t>对象，拥有发送和接收网络数据的功能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altLang="zh-CN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dirty="0" smtClean="0"/>
              <a:t>该</a:t>
            </a:r>
            <a:r>
              <a:rPr lang="zh-CN" altLang="en-US" dirty="0"/>
              <a:t>函数带有两个</a:t>
            </a:r>
            <a:r>
              <a:rPr lang="zh-CN" altLang="en-US" dirty="0" smtClean="0"/>
              <a:t>参数</a:t>
            </a:r>
            <a:r>
              <a:rPr lang="zh-CN" altLang="en-US" dirty="0" smtClean="0">
                <a:sym typeface="Wingdings" panose="05000000000000000000" pitchFamily="2" charset="2"/>
              </a:rPr>
              <a:t>（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参数必须写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2"/>
            <a:r>
              <a:rPr lang="en-US" altLang="zh-CN" smtClean="0"/>
              <a:t>AF_INET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协议⽤</a:t>
            </a:r>
            <a:r>
              <a:rPr lang="zh-CN" altLang="en-US" dirty="0"/>
              <a:t>于 </a:t>
            </a:r>
            <a:r>
              <a:rPr lang="en-US" altLang="zh-CN" dirty="0"/>
              <a:t>Internet </a:t>
            </a:r>
            <a:r>
              <a:rPr lang="zh-CN" altLang="en-US" dirty="0"/>
              <a:t>进程间通信） </a:t>
            </a:r>
            <a:endParaRPr lang="en-US" altLang="zh-CN" dirty="0" smtClean="0"/>
          </a:p>
          <a:p>
            <a:pPr lvl="2"/>
            <a:r>
              <a:rPr lang="zh-CN" altLang="en-US" smtClean="0"/>
              <a:t>套</a:t>
            </a:r>
            <a:r>
              <a:rPr lang="zh-CN" altLang="en-US" dirty="0"/>
              <a:t>接字类型， 可以是 </a:t>
            </a:r>
            <a:r>
              <a:rPr lang="en-US" altLang="zh-CN" dirty="0">
                <a:solidFill>
                  <a:srgbClr val="FF0000"/>
                </a:solidFill>
              </a:rPr>
              <a:t>SOCK_STREAM</a:t>
            </a:r>
            <a:r>
              <a:rPr lang="zh-CN" altLang="en-US" dirty="0">
                <a:solidFill>
                  <a:srgbClr val="FF0000"/>
                </a:solidFill>
              </a:rPr>
              <a:t>（流式套接字</a:t>
            </a:r>
            <a:r>
              <a:rPr lang="zh-CN" altLang="en-US" dirty="0"/>
              <a:t>， </a:t>
            </a:r>
            <a:r>
              <a:rPr lang="zh-CN" altLang="en-US" dirty="0" smtClean="0"/>
              <a:t>⽤</a:t>
            </a:r>
            <a:r>
              <a:rPr lang="zh-CN" altLang="en-US" dirty="0"/>
              <a:t>于</a:t>
            </a:r>
            <a:br>
              <a:rPr lang="zh-CN" altLang="en-US" dirty="0"/>
            </a:br>
            <a:r>
              <a:rPr lang="en-US" altLang="zh-CN" dirty="0"/>
              <a:t>TCP </a:t>
            </a:r>
            <a:r>
              <a:rPr lang="zh-CN" altLang="en-US" dirty="0"/>
              <a:t>协议） 或者 </a:t>
            </a:r>
            <a:r>
              <a:rPr lang="en-US" altLang="zh-CN" dirty="0">
                <a:solidFill>
                  <a:srgbClr val="FF0000"/>
                </a:solidFill>
              </a:rPr>
              <a:t>SOCK_DGRAM</a:t>
            </a:r>
            <a:r>
              <a:rPr lang="zh-CN" altLang="en-US" dirty="0">
                <a:solidFill>
                  <a:srgbClr val="FF0000"/>
                </a:solidFill>
              </a:rPr>
              <a:t>（数据报套接字</a:t>
            </a:r>
            <a:r>
              <a:rPr lang="zh-CN" altLang="en-US" dirty="0"/>
              <a:t>， </a:t>
            </a:r>
            <a:r>
              <a:rPr lang="zh-CN" altLang="en-US" dirty="0" smtClean="0"/>
              <a:t>⽤</a:t>
            </a:r>
            <a:r>
              <a:rPr lang="zh-CN" altLang="en-US" dirty="0"/>
              <a:t>于 </a:t>
            </a:r>
            <a:r>
              <a:rPr lang="en-US" altLang="zh-CN" dirty="0"/>
              <a:t>UDP </a:t>
            </a:r>
            <a:r>
              <a:rPr lang="zh-CN" altLang="en-US" dirty="0"/>
              <a:t>协</a:t>
            </a:r>
            <a:br>
              <a:rPr lang="zh-CN" altLang="en-US" dirty="0"/>
            </a:br>
            <a:r>
              <a:rPr lang="zh-CN" altLang="en-US" dirty="0"/>
              <a:t>议） 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TCP</a:t>
            </a:r>
            <a:r>
              <a:rPr lang="zh-CN" altLang="en-US" dirty="0" smtClean="0"/>
              <a:t>慢但是稳定不会丢数据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UDP</a:t>
            </a:r>
            <a:r>
              <a:rPr lang="zh-CN" altLang="en-US" dirty="0" smtClean="0"/>
              <a:t>快但是可能会丢数据（黑客攻击）</a:t>
            </a:r>
            <a:endParaRPr lang="en-US" altLang="zh-CN" dirty="0" smtClean="0"/>
          </a:p>
          <a:p>
            <a:pPr lvl="1"/>
            <a:r>
              <a:rPr lang="zh-CN" altLang="en-US" dirty="0"/>
              <a:t>确定</a:t>
            </a:r>
            <a:r>
              <a:rPr lang="zh-CN" altLang="en-US" dirty="0" smtClean="0"/>
              <a:t>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地址端口号（</a:t>
            </a:r>
            <a:r>
              <a:rPr lang="en-US" altLang="zh-CN" dirty="0" smtClean="0"/>
              <a:t>ipv4</a:t>
            </a:r>
            <a:r>
              <a:rPr lang="zh-CN" altLang="en-US" dirty="0" smtClean="0"/>
              <a:t>协议），</a:t>
            </a:r>
            <a:r>
              <a:rPr lang="en-US" altLang="zh-CN" dirty="0" smtClean="0"/>
              <a:t>TCP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UDP</a:t>
            </a:r>
            <a:r>
              <a:rPr lang="zh-CN" altLang="en-US" dirty="0" smtClean="0"/>
              <a:t>协议之后，计算机之间可以进行通信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35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和</a:t>
            </a:r>
            <a:r>
              <a:rPr lang="en-US" altLang="zh-CN" dirty="0" err="1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UDP --- User Data Protocol</a:t>
            </a:r>
            <a:r>
              <a:rPr lang="zh-CN" altLang="en-US" b="1" dirty="0"/>
              <a:t>，用户</a:t>
            </a:r>
            <a:r>
              <a:rPr lang="zh-CN" altLang="en-US" b="1"/>
              <a:t>数据报</a:t>
            </a:r>
            <a:r>
              <a:rPr lang="zh-CN" altLang="en-US" b="1" smtClean="0"/>
              <a:t>协议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38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和</a:t>
            </a:r>
            <a:r>
              <a:rPr lang="en-US" altLang="zh-CN" dirty="0" err="1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TCP</a:t>
            </a:r>
            <a:r>
              <a:rPr lang="zh-CN" altLang="en-US" b="1" dirty="0"/>
              <a:t>（</a:t>
            </a:r>
            <a:r>
              <a:rPr lang="en-US" altLang="zh-CN" b="1" dirty="0"/>
              <a:t>Transmission Control Protocol</a:t>
            </a:r>
            <a:r>
              <a:rPr lang="zh-CN" altLang="en-US" b="1" dirty="0"/>
              <a:t>，</a:t>
            </a:r>
            <a:r>
              <a:rPr lang="zh-CN" altLang="en-US" b="1"/>
              <a:t>传输控制协议</a:t>
            </a:r>
            <a:r>
              <a:rPr lang="zh-CN" altLang="en-US" b="1" smtClean="0"/>
              <a:t>）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67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发送</a:t>
            </a:r>
            <a:r>
              <a:rPr lang="zh-CN" altLang="en-US" smtClean="0"/>
              <a:t>数据：为看到效果先安装“网络调试助手”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from socket import *</a:t>
            </a:r>
          </a:p>
          <a:p>
            <a:pPr marL="457200" lvl="1" indent="0">
              <a:buNone/>
            </a:pPr>
            <a:r>
              <a:rPr lang="en-US" altLang="zh-CN" sz="2400" smtClean="0">
                <a:solidFill>
                  <a:srgbClr val="0070C0"/>
                </a:solidFill>
              </a:rPr>
              <a:t>s </a:t>
            </a:r>
            <a:r>
              <a:rPr lang="en-US" altLang="zh-CN" sz="2400">
                <a:solidFill>
                  <a:srgbClr val="0070C0"/>
                </a:solidFill>
              </a:rPr>
              <a:t>= socket(AF_INET, SOCK_DGRAM)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创建套接字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addr = ('192.168.1.17', 8080</a:t>
            </a:r>
            <a:r>
              <a:rPr lang="en-US" altLang="zh-CN" sz="2400" smtClean="0">
                <a:solidFill>
                  <a:srgbClr val="0070C0"/>
                </a:solidFill>
              </a:rPr>
              <a:t>) </a:t>
            </a:r>
            <a:r>
              <a:rPr lang="en-US" altLang="zh-CN" sz="2400" smtClean="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准备接收方地址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data = input("</a:t>
            </a:r>
            <a:r>
              <a:rPr lang="zh-CN" altLang="en-US" sz="2400">
                <a:solidFill>
                  <a:srgbClr val="0070C0"/>
                </a:solidFill>
              </a:rPr>
              <a:t>请输入：</a:t>
            </a:r>
            <a:r>
              <a:rPr lang="en-US" altLang="zh-CN" sz="2400">
                <a:solidFill>
                  <a:srgbClr val="0070C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s.sendto(data.encode(),addr)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发送数据时</a:t>
            </a:r>
            <a:r>
              <a:rPr lang="zh-CN" altLang="en-US" sz="2400" smtClean="0">
                <a:solidFill>
                  <a:srgbClr val="00B050"/>
                </a:solidFill>
              </a:rPr>
              <a:t>，</a:t>
            </a:r>
            <a:r>
              <a:rPr lang="en-US" altLang="zh-CN" sz="2400" smtClean="0">
                <a:solidFill>
                  <a:srgbClr val="00B050"/>
                </a:solidFill>
              </a:rPr>
              <a:t>python3</a:t>
            </a:r>
            <a:r>
              <a:rPr lang="zh-CN" altLang="en-US" sz="2400" smtClean="0">
                <a:solidFill>
                  <a:srgbClr val="00B050"/>
                </a:solidFill>
              </a:rPr>
              <a:t>需要</a:t>
            </a:r>
            <a:r>
              <a:rPr lang="zh-CN" altLang="en-US" sz="2400">
                <a:solidFill>
                  <a:srgbClr val="00B050"/>
                </a:solidFill>
              </a:rPr>
              <a:t>将字符串转成</a:t>
            </a:r>
            <a:r>
              <a:rPr lang="en-US" altLang="zh-CN" sz="2400">
                <a:solidFill>
                  <a:srgbClr val="00B050"/>
                </a:solidFill>
              </a:rPr>
              <a:t>byte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#encode(‘utf-8’)# </a:t>
            </a:r>
            <a:r>
              <a:rPr lang="zh-CN" altLang="en-US" sz="2400">
                <a:solidFill>
                  <a:srgbClr val="00B050"/>
                </a:solidFill>
              </a:rPr>
              <a:t>用</a:t>
            </a:r>
            <a:r>
              <a:rPr lang="en-US" altLang="zh-CN" sz="2400">
                <a:solidFill>
                  <a:srgbClr val="00B050"/>
                </a:solidFill>
              </a:rPr>
              <a:t>utf-8</a:t>
            </a:r>
            <a:r>
              <a:rPr lang="zh-CN" altLang="en-US" sz="2400">
                <a:solidFill>
                  <a:srgbClr val="00B050"/>
                </a:solidFill>
              </a:rPr>
              <a:t>对数据进行编码，获得</a:t>
            </a:r>
            <a:r>
              <a:rPr lang="en-US" altLang="zh-CN" sz="2400">
                <a:solidFill>
                  <a:srgbClr val="00B050"/>
                </a:solidFill>
              </a:rPr>
              <a:t>bytes</a:t>
            </a:r>
            <a:r>
              <a:rPr lang="zh-CN" altLang="en-US" sz="2400">
                <a:solidFill>
                  <a:srgbClr val="00B050"/>
                </a:solidFill>
              </a:rPr>
              <a:t>类型对象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#decode</a:t>
            </a:r>
            <a:r>
              <a:rPr lang="zh-CN" altLang="en-US" sz="2400">
                <a:solidFill>
                  <a:srgbClr val="00B050"/>
                </a:solidFill>
              </a:rPr>
              <a:t>（）反过来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s.close()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55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发送</a:t>
            </a:r>
            <a:r>
              <a:rPr lang="zh-CN" altLang="en-US" smtClean="0"/>
              <a:t>数据给飞秋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800" smtClean="0"/>
              <a:t>飞秋使用：</a:t>
            </a:r>
            <a:r>
              <a:rPr lang="en-US" altLang="zh-CN" sz="1800" smtClean="0"/>
              <a:t>2425</a:t>
            </a:r>
            <a:r>
              <a:rPr lang="zh-CN" altLang="en-US" sz="1800" smtClean="0"/>
              <a:t>端口</a:t>
            </a:r>
            <a:endParaRPr lang="en-US" altLang="zh-CN" sz="1800" smtClean="0"/>
          </a:p>
          <a:p>
            <a:pPr marL="457200" lvl="1" indent="0">
              <a:buNone/>
            </a:pPr>
            <a:r>
              <a:rPr lang="zh-CN" altLang="en-US" sz="1800"/>
              <a:t>发送普通数据，飞秋不会响应，必须发送特殊格式的</a:t>
            </a:r>
            <a:r>
              <a:rPr lang="zh-CN" altLang="en-US" sz="1800" smtClean="0"/>
              <a:t>内容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dirty="0" smtClean="0"/>
              <a:t>1:123123</a:t>
            </a:r>
            <a:r>
              <a:rPr lang="en-US" altLang="zh-CN" dirty="0"/>
              <a:t>:</a:t>
            </a:r>
            <a:r>
              <a:rPr lang="zh-CN" altLang="en-US" dirty="0"/>
              <a:t>吴彦祖</a:t>
            </a:r>
            <a:r>
              <a:rPr lang="en-US" altLang="zh-CN" dirty="0"/>
              <a:t>:</a:t>
            </a:r>
            <a:r>
              <a:rPr lang="zh-CN" altLang="en-US" dirty="0"/>
              <a:t>吴彦祖</a:t>
            </a:r>
            <a:r>
              <a:rPr lang="en-US" altLang="zh-CN" dirty="0"/>
              <a:t>-pc:32:haha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zh-CN" altLang="en-US" sz="1800" dirty="0" smtClean="0">
                <a:solidFill>
                  <a:srgbClr val="FF0000"/>
                </a:solidFill>
              </a:rPr>
              <a:t>飞秋有自己的应用层协议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r>
              <a:rPr lang="en-US" altLang="zh-CN" sz="1800"/>
              <a:t>1</a:t>
            </a:r>
            <a:r>
              <a:rPr lang="zh-CN" altLang="en-US" sz="1800"/>
              <a:t>，表示版本</a:t>
            </a:r>
            <a:endParaRPr lang="en-US" altLang="zh-CN" sz="1800"/>
          </a:p>
          <a:p>
            <a:r>
              <a:rPr lang="zh-CN" altLang="en-US" sz="1800"/>
              <a:t>后面的数字发送的时间，随便写</a:t>
            </a:r>
            <a:endParaRPr lang="en-US" altLang="zh-CN" sz="1800"/>
          </a:p>
          <a:p>
            <a:r>
              <a:rPr lang="en-US" altLang="zh-CN" sz="1800"/>
              <a:t>32</a:t>
            </a:r>
            <a:r>
              <a:rPr lang="zh-CN" altLang="en-US" sz="1800"/>
              <a:t>代表发送</a:t>
            </a:r>
            <a:r>
              <a:rPr lang="zh-CN" altLang="en-US" sz="1800" smtClean="0"/>
              <a:t>消息</a:t>
            </a:r>
            <a:endParaRPr lang="en-US" altLang="zh-CN" sz="1800"/>
          </a:p>
          <a:p>
            <a:r>
              <a:rPr lang="zh-CN" altLang="en-US" sz="1800"/>
              <a:t>飞秋炸弹：循环不延时发消息（可能会造成卡死）</a:t>
            </a:r>
            <a:r>
              <a:rPr lang="en-US" altLang="zh-CN" sz="1800" dirty="0" smtClean="0">
                <a:solidFill>
                  <a:srgbClr val="FF0000"/>
                </a:solidFill>
              </a:rPr>
              <a:t/>
            </a:r>
            <a:br>
              <a:rPr lang="en-US" altLang="zh-CN" sz="1800" dirty="0" smtClean="0">
                <a:solidFill>
                  <a:srgbClr val="FF0000"/>
                </a:solidFill>
              </a:rPr>
            </a:b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sz="1800" dirty="0" smtClean="0">
                <a:solidFill>
                  <a:srgbClr val="FF0000"/>
                </a:solidFill>
              </a:rPr>
              <a:t>注意：</a:t>
            </a:r>
            <a:r>
              <a:rPr lang="en-US" altLang="zh-CN" sz="1800" dirty="0" smtClean="0">
                <a:solidFill>
                  <a:srgbClr val="FF0000"/>
                </a:solidFill>
              </a:rPr>
              <a:t>IP</a:t>
            </a:r>
            <a:r>
              <a:rPr lang="zh-CN" altLang="en-US" sz="1800" dirty="0" smtClean="0">
                <a:solidFill>
                  <a:srgbClr val="FF0000"/>
                </a:solidFill>
              </a:rPr>
              <a:t>和端口在网络通信中缺一不可，用到的协议也要匹配，例如飞秋用的是</a:t>
            </a:r>
            <a:r>
              <a:rPr lang="en-US" altLang="zh-CN" sz="1800" dirty="0" err="1" smtClean="0">
                <a:solidFill>
                  <a:srgbClr val="FF0000"/>
                </a:solidFill>
              </a:rPr>
              <a:t>udp</a:t>
            </a:r>
            <a:r>
              <a:rPr lang="zh-CN" altLang="en-US" sz="1800" dirty="0" smtClean="0">
                <a:solidFill>
                  <a:srgbClr val="FF0000"/>
                </a:solidFill>
              </a:rPr>
              <a:t>协议，使用</a:t>
            </a:r>
            <a:r>
              <a:rPr lang="en-US" altLang="zh-CN" sz="1800" dirty="0" smtClean="0">
                <a:solidFill>
                  <a:srgbClr val="FF0000"/>
                </a:solidFill>
              </a:rPr>
              <a:t>TCP</a:t>
            </a:r>
            <a:r>
              <a:rPr lang="zh-CN" altLang="en-US" sz="1800" dirty="0" smtClean="0">
                <a:solidFill>
                  <a:srgbClr val="FF0000"/>
                </a:solidFill>
              </a:rPr>
              <a:t>协议发数据是无效的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altLang="zh-CN" sz="1800" dirty="0" err="1" smtClean="0">
                <a:solidFill>
                  <a:srgbClr val="FF0000"/>
                </a:solidFill>
              </a:rPr>
              <a:t>udp</a:t>
            </a:r>
            <a:r>
              <a:rPr lang="zh-CN" altLang="en-US" sz="1800" dirty="0" smtClean="0">
                <a:solidFill>
                  <a:srgbClr val="FF0000"/>
                </a:solidFill>
              </a:rPr>
              <a:t>理解为写信（只有收件人地址），</a:t>
            </a:r>
            <a:r>
              <a:rPr lang="en-US" altLang="zh-CN" sz="1800" dirty="0" smtClean="0">
                <a:solidFill>
                  <a:srgbClr val="FF0000"/>
                </a:solidFill>
              </a:rPr>
              <a:t>TCP</a:t>
            </a:r>
            <a:r>
              <a:rPr lang="zh-CN" altLang="en-US" sz="1800" dirty="0" smtClean="0">
                <a:solidFill>
                  <a:srgbClr val="FF0000"/>
                </a:solidFill>
              </a:rPr>
              <a:t>理解为打电话（先拨号建立通路，需要通路</a:t>
            </a:r>
            <a:r>
              <a:rPr lang="zh-CN" altLang="en-US" sz="1800" smtClean="0">
                <a:solidFill>
                  <a:srgbClr val="FF0000"/>
                </a:solidFill>
              </a:rPr>
              <a:t>稳定）</a:t>
            </a:r>
            <a:r>
              <a:rPr lang="en-US" altLang="zh-CN" sz="1800" smtClean="0">
                <a:solidFill>
                  <a:srgbClr val="FF0000"/>
                </a:solidFill>
              </a:rPr>
              <a:t/>
            </a:r>
            <a:br>
              <a:rPr lang="en-US" altLang="zh-CN" sz="1800" smtClean="0">
                <a:solidFill>
                  <a:srgbClr val="FF0000"/>
                </a:solidFill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146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接收数据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from socket import *</a:t>
            </a:r>
          </a:p>
          <a:p>
            <a:pPr marL="457200" lvl="1" indent="0">
              <a:buNone/>
            </a:pPr>
            <a:r>
              <a:rPr lang="en-US" altLang="zh-CN" sz="2400" smtClean="0">
                <a:solidFill>
                  <a:srgbClr val="0070C0"/>
                </a:solidFill>
              </a:rPr>
              <a:t>s </a:t>
            </a:r>
            <a:r>
              <a:rPr lang="en-US" altLang="zh-CN" sz="2400">
                <a:solidFill>
                  <a:srgbClr val="0070C0"/>
                </a:solidFill>
              </a:rPr>
              <a:t>= socket(AF_INET, SOCK_DGRAM)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创建套接字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addr = ('192.168.1.17', 8080</a:t>
            </a:r>
            <a:r>
              <a:rPr lang="en-US" altLang="zh-CN" sz="2400" smtClean="0">
                <a:solidFill>
                  <a:srgbClr val="0070C0"/>
                </a:solidFill>
              </a:rPr>
              <a:t>) </a:t>
            </a:r>
            <a:r>
              <a:rPr lang="en-US" altLang="zh-CN" sz="2400" smtClean="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准备接收方地址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data = input("</a:t>
            </a:r>
            <a:r>
              <a:rPr lang="zh-CN" altLang="en-US" sz="2400">
                <a:solidFill>
                  <a:srgbClr val="0070C0"/>
                </a:solidFill>
              </a:rPr>
              <a:t>请输入：</a:t>
            </a:r>
            <a:r>
              <a:rPr lang="en-US" altLang="zh-CN" sz="2400">
                <a:solidFill>
                  <a:srgbClr val="0070C0"/>
                </a:solidFill>
              </a:rPr>
              <a:t>")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s.sendto(data.encode(),addr)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等待接收数据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redata = s.recvfrom(1024)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B050"/>
                </a:solidFill>
              </a:rPr>
              <a:t>#1024</a:t>
            </a:r>
            <a:r>
              <a:rPr lang="zh-CN" altLang="en-US" sz="2400">
                <a:solidFill>
                  <a:srgbClr val="00B050"/>
                </a:solidFill>
              </a:rPr>
              <a:t>表示本次接收的最大字节数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print(redata)</a:t>
            </a:r>
          </a:p>
          <a:p>
            <a:pPr marL="45720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s.close()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75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en-US" altLang="zh-CN" dirty="0" err="1"/>
              <a:t>udp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绑定</a:t>
            </a:r>
            <a:r>
              <a:rPr lang="zh-CN" altLang="en-US" smtClean="0"/>
              <a:t>信息</a:t>
            </a:r>
            <a:r>
              <a:rPr lang="zh-CN" altLang="en-US"/>
              <a:t>：让一个进程可以使用固定的端口</a:t>
            </a:r>
            <a:endParaRPr lang="en-US" altLang="zh-CN"/>
          </a:p>
          <a:p>
            <a:r>
              <a:rPr lang="zh-CN" altLang="en-US" smtClean="0"/>
              <a:t>一般情况下，发送方不绑定端口，接收方会绑定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from socket import *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 = socket(AF_INET, SOCK_DGRAM) </a:t>
            </a:r>
            <a:r>
              <a:rPr lang="en-US" altLang="zh-CN" sz="240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创建套接字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FF0000"/>
                </a:solidFill>
              </a:rPr>
              <a:t>s.bind(('', 8788</a:t>
            </a:r>
            <a:r>
              <a:rPr lang="en-US" altLang="zh-CN" sz="2400" smtClean="0">
                <a:solidFill>
                  <a:srgbClr val="FF0000"/>
                </a:solidFill>
              </a:rPr>
              <a:t>))   </a:t>
            </a:r>
            <a:r>
              <a:rPr lang="en-US" altLang="zh-CN" sz="2400" smtClean="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绑定一个端口，</a:t>
            </a:r>
            <a:r>
              <a:rPr lang="en-US" altLang="zh-CN" sz="2400">
                <a:solidFill>
                  <a:srgbClr val="00B050"/>
                </a:solidFill>
              </a:rPr>
              <a:t>ip</a:t>
            </a:r>
            <a:r>
              <a:rPr lang="zh-CN" altLang="en-US" sz="2400">
                <a:solidFill>
                  <a:srgbClr val="00B050"/>
                </a:solidFill>
              </a:rPr>
              <a:t>地址和端⼝号，</a:t>
            </a:r>
            <a:r>
              <a:rPr lang="en-US" altLang="zh-CN" sz="2400">
                <a:solidFill>
                  <a:srgbClr val="00B050"/>
                </a:solidFill>
              </a:rPr>
              <a:t>ip</a:t>
            </a:r>
            <a:r>
              <a:rPr lang="zh-CN" altLang="en-US" sz="2400">
                <a:solidFill>
                  <a:srgbClr val="00B050"/>
                </a:solidFill>
              </a:rPr>
              <a:t>⼀般不⽤写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addr = ('192.168.1.17', 8080</a:t>
            </a:r>
            <a:r>
              <a:rPr lang="en-US" altLang="zh-CN" sz="2400" smtClean="0">
                <a:solidFill>
                  <a:srgbClr val="0070C0"/>
                </a:solidFill>
              </a:rPr>
              <a:t>)   </a:t>
            </a:r>
            <a:r>
              <a:rPr lang="en-US" altLang="zh-CN" sz="2400" smtClean="0">
                <a:solidFill>
                  <a:srgbClr val="00B050"/>
                </a:solidFill>
              </a:rPr>
              <a:t>#</a:t>
            </a:r>
            <a:r>
              <a:rPr lang="zh-CN" altLang="en-US" sz="2400">
                <a:solidFill>
                  <a:srgbClr val="00B050"/>
                </a:solidFill>
              </a:rPr>
              <a:t>准备接收方地址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data = input("</a:t>
            </a:r>
            <a:r>
              <a:rPr lang="zh-CN" altLang="en-US" sz="2400">
                <a:solidFill>
                  <a:srgbClr val="0070C0"/>
                </a:solidFill>
              </a:rPr>
              <a:t>请输入：</a:t>
            </a:r>
            <a:r>
              <a:rPr lang="en-US" altLang="zh-CN" sz="2400">
                <a:solidFill>
                  <a:srgbClr val="0070C0"/>
                </a:solidFill>
              </a:rPr>
              <a:t>")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s.sendto(data.encode(),addr)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redata = s.recvfrom(1024</a:t>
            </a:r>
            <a:r>
              <a:rPr lang="en-US" altLang="zh-CN" sz="2400" smtClean="0">
                <a:solidFill>
                  <a:srgbClr val="0070C0"/>
                </a:solidFill>
              </a:rPr>
              <a:t>) </a:t>
            </a:r>
            <a:r>
              <a:rPr lang="en-US" altLang="zh-CN" sz="2400">
                <a:solidFill>
                  <a:srgbClr val="00B050"/>
                </a:solidFill>
              </a:rPr>
              <a:t>#1024</a:t>
            </a:r>
            <a:r>
              <a:rPr lang="zh-CN" altLang="en-US" sz="2400">
                <a:solidFill>
                  <a:srgbClr val="00B050"/>
                </a:solidFill>
              </a:rPr>
              <a:t>表示本次接收的最⼤字节</a:t>
            </a:r>
            <a:r>
              <a:rPr lang="zh-CN" altLang="en-US" sz="2400" smtClean="0">
                <a:solidFill>
                  <a:srgbClr val="00B050"/>
                </a:solidFill>
              </a:rPr>
              <a:t>数</a:t>
            </a:r>
            <a:endParaRPr lang="en-US" altLang="zh-CN" sz="2400">
              <a:solidFill>
                <a:srgbClr val="00B050"/>
              </a:solidFill>
            </a:endParaRP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print(redata)</a:t>
            </a:r>
          </a:p>
          <a:p>
            <a:pPr marL="400050" lvl="1" indent="0">
              <a:buNone/>
            </a:pPr>
            <a:r>
              <a:rPr lang="en-US" altLang="zh-CN" sz="2400">
                <a:solidFill>
                  <a:srgbClr val="0070C0"/>
                </a:solidFill>
              </a:rPr>
              <a:t>s.close()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81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FC0B-8AA7-489B-8D00-383B16378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8165-C665-4A84-802D-6DB82BE0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TFTP</a:t>
            </a:r>
            <a:r>
              <a:rPr lang="zh-CN" altLang="en-US"/>
              <a:t>（</a:t>
            </a:r>
            <a:r>
              <a:rPr lang="en-US" altLang="zh-CN"/>
              <a:t>Trivial File Transfer Protocol,</a:t>
            </a:r>
            <a:r>
              <a:rPr lang="zh-CN" altLang="en-US"/>
              <a:t>简单⽂件传输协议</a:t>
            </a:r>
            <a:r>
              <a:rPr lang="zh-CN" altLang="en-US" smtClean="0"/>
              <a:t>）</a:t>
            </a:r>
            <a:endParaRPr lang="en-US" altLang="zh-CN"/>
          </a:p>
          <a:p>
            <a:r>
              <a:rPr lang="zh-CN" altLang="en-US" smtClean="0"/>
              <a:t>使用这个协议，就可以实现简单文件的下载</a:t>
            </a:r>
            <a:r>
              <a:rPr lang="zh-CN" altLang="en-US"/>
              <a:t/>
            </a:r>
            <a:br>
              <a:rPr lang="zh-CN" altLang="en-US"/>
            </a:br>
            <a:r>
              <a:rPr lang="en-US" altLang="zh-CN" smtClean="0"/>
              <a:t>tftp</a:t>
            </a:r>
            <a:r>
              <a:rPr lang="zh-CN" altLang="en-US" smtClean="0"/>
              <a:t>端</a:t>
            </a:r>
            <a:r>
              <a:rPr lang="zh-CN" altLang="en-US"/>
              <a:t>⼝号为</a:t>
            </a:r>
            <a:r>
              <a:rPr lang="en-US" altLang="zh-CN" smtClean="0"/>
              <a:t>69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5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FC0B-8AA7-489B-8D00-383B16378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8165-C665-4A84-802D-6DB82BE0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实现</a:t>
            </a:r>
            <a:r>
              <a:rPr lang="en-US" altLang="zh-CN" smtClean="0"/>
              <a:t>TFTP</a:t>
            </a:r>
            <a:r>
              <a:rPr lang="zh-CN" altLang="en-US" dirty="0" smtClean="0"/>
              <a:t>下载</a:t>
            </a:r>
            <a:r>
              <a:rPr lang="zh-CN" altLang="en-US" smtClean="0"/>
              <a:t>器：</a:t>
            </a:r>
            <a:endParaRPr lang="en-US" altLang="zh-CN" smtClean="0"/>
          </a:p>
          <a:p>
            <a:pPr lvl="1"/>
            <a:r>
              <a:rPr lang="zh-CN" altLang="en-US" smtClean="0"/>
              <a:t>下载：从服务器上将一个文件复制到本机上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下载的过程：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在本地创建一个空文件</a:t>
            </a:r>
            <a:r>
              <a:rPr lang="zh-CN" altLang="en-US" dirty="0" smtClean="0"/>
              <a:t>（与要下载的文件同名）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向里面写数据</a:t>
            </a:r>
            <a:r>
              <a:rPr lang="zh-CN" altLang="en-US" dirty="0" smtClean="0"/>
              <a:t>（接收到一点就向空文件里写一点）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关闭</a:t>
            </a:r>
            <a:r>
              <a:rPr lang="zh-CN" altLang="en-US" dirty="0" smtClean="0"/>
              <a:t>（接受完所有数据关闭文件）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01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" r="56024" b="-127"/>
          <a:stretch/>
        </p:blipFill>
        <p:spPr>
          <a:xfrm>
            <a:off x="2831951" y="887977"/>
            <a:ext cx="5024162" cy="53572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E84FC0B-8AA7-489B-8D00-383B16378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8165-C665-4A84-802D-6DB82BE0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左箭头 5"/>
          <p:cNvSpPr/>
          <p:nvPr/>
        </p:nvSpPr>
        <p:spPr>
          <a:xfrm>
            <a:off x="7856113" y="1378040"/>
            <a:ext cx="3412901" cy="5666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服务器查找是否有该文件</a:t>
            </a:r>
            <a:endParaRPr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721219" y="2353651"/>
            <a:ext cx="2807594" cy="41699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告诉</a:t>
            </a:r>
            <a:r>
              <a:rPr lang="zh-CN" altLang="en-US" dirty="0" smtClean="0"/>
              <a:t>服务器是否收到</a:t>
            </a:r>
            <a:endParaRPr lang="zh-CN" altLang="en-US" dirty="0"/>
          </a:p>
        </p:txBody>
      </p:sp>
      <p:sp>
        <p:nvSpPr>
          <p:cNvPr id="8" name="左箭头 7"/>
          <p:cNvSpPr/>
          <p:nvPr/>
        </p:nvSpPr>
        <p:spPr>
          <a:xfrm>
            <a:off x="7861837" y="2116399"/>
            <a:ext cx="1365160" cy="474505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随机端口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 flipH="1">
            <a:off x="9226997" y="3566601"/>
            <a:ext cx="1680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注意：服务器的</a:t>
            </a:r>
            <a:r>
              <a:rPr lang="en-US" altLang="zh-CN" smtClean="0"/>
              <a:t>69</a:t>
            </a:r>
            <a:r>
              <a:rPr lang="zh-CN" altLang="en-US" smtClean="0"/>
              <a:t>端口只用来接收读写请求，</a:t>
            </a:r>
            <a:r>
              <a:rPr lang="en-US" altLang="zh-CN" smtClean="0"/>
              <a:t>ack</a:t>
            </a:r>
            <a:r>
              <a:rPr lang="zh-CN" altLang="en-US" smtClean="0"/>
              <a:t>包不要发到</a:t>
            </a:r>
            <a:r>
              <a:rPr lang="en-US" altLang="zh-CN" smtClean="0"/>
              <a:t>69</a:t>
            </a:r>
            <a:r>
              <a:rPr lang="zh-CN" altLang="en-US" smtClean="0"/>
              <a:t>端口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63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B4D43-EFC3-45ED-9FEB-7ED17DD7F6B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E6F17-BFB3-4522-B455-5B20B7FF7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网络基础</a:t>
            </a:r>
            <a:endParaRPr lang="en-US" altLang="zh-CN" dirty="0"/>
          </a:p>
          <a:p>
            <a:r>
              <a:rPr lang="en-US" altLang="zh-CN" dirty="0"/>
              <a:t>socket-</a:t>
            </a:r>
            <a:r>
              <a:rPr lang="en-US" altLang="zh-CN" dirty="0" err="1"/>
              <a:t>udp</a:t>
            </a:r>
            <a:endParaRPr lang="en-US" altLang="zh-CN" dirty="0"/>
          </a:p>
          <a:p>
            <a:r>
              <a:rPr lang="en-US" altLang="zh-CN" dirty="0"/>
              <a:t>socket-</a:t>
            </a:r>
            <a:r>
              <a:rPr lang="en-US" altLang="zh-CN" dirty="0" err="1"/>
              <a:t>tcp</a:t>
            </a:r>
            <a:endParaRPr lang="en-US" altLang="zh-CN" dirty="0"/>
          </a:p>
          <a:p>
            <a:r>
              <a:rPr lang="zh-CN" altLang="en-US" smtClean="0"/>
              <a:t>并发</a:t>
            </a:r>
            <a:r>
              <a:rPr lang="zh-CN" altLang="en-US" dirty="0"/>
              <a:t>网络服务器</a:t>
            </a:r>
          </a:p>
        </p:txBody>
      </p:sp>
    </p:spTree>
    <p:extLst>
      <p:ext uri="{BB962C8B-B14F-4D97-AF65-F5344CB8AC3E}">
        <p14:creationId xmlns:p14="http://schemas.microsoft.com/office/powerpoint/2010/main" val="11828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FC0B-8AA7-489B-8D00-383B16378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smtClean="0"/>
              <a:t>TFTP</a:t>
            </a:r>
            <a:r>
              <a:rPr lang="zh-CN" altLang="en-US" smtClean="0"/>
              <a:t>格式要求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8165-C665-4A84-802D-6DB82BE0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798D13-EA28-4EF8-A078-BA49A181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51" y="1876895"/>
            <a:ext cx="7303622" cy="4282486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2717442" y="1000109"/>
            <a:ext cx="1571223" cy="86732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r>
              <a:rPr lang="zh-CN" altLang="en-US" dirty="0" smtClean="0"/>
              <a:t>下载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2</a:t>
            </a:r>
            <a:r>
              <a:rPr lang="zh-CN" altLang="en-US" dirty="0" smtClean="0"/>
              <a:t>上传</a:t>
            </a:r>
            <a:endParaRPr lang="zh-CN" altLang="en-US" dirty="0"/>
          </a:p>
        </p:txBody>
      </p:sp>
      <p:sp>
        <p:nvSpPr>
          <p:cNvPr id="10" name="下箭头 9"/>
          <p:cNvSpPr/>
          <p:nvPr/>
        </p:nvSpPr>
        <p:spPr>
          <a:xfrm>
            <a:off x="5849732" y="914264"/>
            <a:ext cx="1931831" cy="96263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octet</a:t>
            </a:r>
            <a:br>
              <a:rPr lang="en-US" altLang="zh-CN" dirty="0" smtClean="0"/>
            </a:br>
            <a:r>
              <a:rPr lang="zh-CN" altLang="en-US" dirty="0" smtClean="0"/>
              <a:t>传输格式固定</a:t>
            </a:r>
            <a:endParaRPr lang="zh-CN" altLang="en-US" dirty="0"/>
          </a:p>
        </p:txBody>
      </p:sp>
      <p:sp>
        <p:nvSpPr>
          <p:cNvPr id="11" name="左箭头 10"/>
          <p:cNvSpPr/>
          <p:nvPr/>
        </p:nvSpPr>
        <p:spPr>
          <a:xfrm>
            <a:off x="9429773" y="2699694"/>
            <a:ext cx="2476518" cy="1202604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每次发送文件中的</a:t>
            </a:r>
            <a:r>
              <a:rPr lang="en-US" altLang="zh-CN" dirty="0" smtClean="0"/>
              <a:t>512</a:t>
            </a:r>
            <a:r>
              <a:rPr lang="zh-CN" altLang="en-US" dirty="0" smtClean="0"/>
              <a:t>个字节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618186" y="4018138"/>
            <a:ext cx="1661375" cy="48939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确认包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8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4FC0B-8AA7-489B-8D00-383B16378B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TFTP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68165-C665-4A84-802D-6DB82BE0E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zh-CN" altLang="en-US" dirty="0"/>
              <a:t>客户端接收到的数据⼩于</a:t>
            </a:r>
            <a:r>
              <a:rPr lang="en-US" altLang="zh-CN" dirty="0"/>
              <a:t>516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字节操作码</a:t>
            </a:r>
            <a:r>
              <a:rPr lang="en-US" altLang="zh-CN" dirty="0"/>
              <a:t>+2</a:t>
            </a:r>
            <a:r>
              <a:rPr lang="zh-CN" altLang="en-US" dirty="0"/>
              <a:t>个字节的序号</a:t>
            </a:r>
            <a:r>
              <a:rPr lang="en-US" altLang="zh-CN" dirty="0"/>
              <a:t>+512</a:t>
            </a:r>
            <a:r>
              <a:rPr lang="zh-CN" altLang="en-US" dirty="0"/>
              <a:t>字节数据） 时， 就意味着服务器发送完毕了 </a:t>
            </a:r>
            <a:r>
              <a:rPr lang="zh-CN" altLang="en-US" dirty="0" smtClean="0"/>
              <a:t>（如果恰好最后一次数据长度为</a:t>
            </a:r>
            <a:r>
              <a:rPr lang="en-US" altLang="zh-CN" dirty="0" smtClean="0"/>
              <a:t>516</a:t>
            </a:r>
            <a:r>
              <a:rPr lang="zh-CN" altLang="en-US" dirty="0" smtClean="0"/>
              <a:t>，会再发一个长度为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的数据包）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构造下载请求</a:t>
            </a:r>
            <a:r>
              <a:rPr lang="zh-CN" altLang="en-US" smtClean="0"/>
              <a:t>数据：“</a:t>
            </a:r>
            <a:r>
              <a:rPr lang="en-US" altLang="zh-CN" smtClean="0"/>
              <a:t>1test.jpg0octet0</a:t>
            </a:r>
            <a:r>
              <a:rPr lang="zh-CN" altLang="en-US" smtClean="0"/>
              <a:t>”</a:t>
            </a:r>
            <a:endParaRPr lang="en-US" altLang="zh-CN" dirty="0" smtClean="0"/>
          </a:p>
          <a:p>
            <a:pPr lvl="1"/>
            <a:r>
              <a:rPr lang="en-US" altLang="zh-CN" dirty="0"/>
              <a:t>import </a:t>
            </a:r>
            <a:r>
              <a:rPr lang="en-US" altLang="zh-CN" dirty="0" err="1"/>
              <a:t>struct</a:t>
            </a:r>
            <a:endParaRPr lang="en-US" altLang="zh-CN" dirty="0"/>
          </a:p>
          <a:p>
            <a:pPr lvl="1"/>
            <a:r>
              <a:rPr lang="en-US" altLang="zh-CN" dirty="0" err="1"/>
              <a:t>cmb_buf</a:t>
            </a:r>
            <a:r>
              <a:rPr lang="en-US" altLang="zh-CN" dirty="0"/>
              <a:t> = </a:t>
            </a:r>
            <a:r>
              <a:rPr lang="en-US" altLang="zh-CN" dirty="0" err="1"/>
              <a:t>struct.pack</a:t>
            </a:r>
            <a:r>
              <a:rPr lang="en-US" altLang="zh-CN" dirty="0" smtClean="0"/>
              <a:t>(“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r>
              <a:rPr lang="en-US" altLang="zh-CN" smtClean="0">
                <a:solidFill>
                  <a:srgbClr val="FF0000"/>
                </a:solidFill>
              </a:rPr>
              <a:t>H8sb5sb</a:t>
            </a:r>
            <a:r>
              <a:rPr lang="en-US" altLang="zh-CN" smtClean="0"/>
              <a:t>”,1,b“test.jpg</a:t>
            </a:r>
            <a:r>
              <a:rPr lang="en-US" altLang="zh-CN" dirty="0" smtClean="0"/>
              <a:t>”,0,b“octet”,</a:t>
            </a:r>
            <a:r>
              <a:rPr lang="en-US" altLang="zh-CN" dirty="0"/>
              <a:t>0</a:t>
            </a:r>
            <a:r>
              <a:rPr lang="en-US" altLang="zh-CN" dirty="0" smtClean="0"/>
              <a:t>)</a:t>
            </a:r>
            <a:br>
              <a:rPr lang="en-US" altLang="zh-CN" dirty="0" smtClean="0"/>
            </a:br>
            <a:r>
              <a:rPr lang="zh-CN" altLang="en-US" dirty="0">
                <a:solidFill>
                  <a:srgbClr val="FF0000"/>
                </a:solidFill>
              </a:rPr>
              <a:t>如何保证操作码（</a:t>
            </a:r>
            <a:r>
              <a:rPr lang="en-US" altLang="zh-CN" dirty="0">
                <a:solidFill>
                  <a:srgbClr val="FF0000"/>
                </a:solidFill>
              </a:rPr>
              <a:t>1/2/3/4/5</a:t>
            </a:r>
            <a:r>
              <a:rPr lang="zh-CN" altLang="en-US" dirty="0">
                <a:solidFill>
                  <a:srgbClr val="FF0000"/>
                </a:solidFill>
              </a:rPr>
              <a:t>）占两</a:t>
            </a:r>
            <a:r>
              <a:rPr lang="zh-CN" altLang="en-US">
                <a:solidFill>
                  <a:srgbClr val="FF0000"/>
                </a:solidFill>
              </a:rPr>
              <a:t>个</a:t>
            </a:r>
            <a:r>
              <a:rPr lang="zh-CN" altLang="en-US" smtClean="0">
                <a:solidFill>
                  <a:srgbClr val="FF0000"/>
                </a:solidFill>
              </a:rPr>
              <a:t>字节？</a:t>
            </a:r>
            <a:r>
              <a:rPr lang="zh-CN" altLang="en-US" dirty="0">
                <a:solidFill>
                  <a:srgbClr val="FF0000"/>
                </a:solidFill>
              </a:rPr>
              <a:t>如何保证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占一个字节？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#</a:t>
            </a:r>
            <a:r>
              <a:rPr lang="en-US" altLang="zh-CN" dirty="0">
                <a:solidFill>
                  <a:srgbClr val="FF0000"/>
                </a:solidFill>
              </a:rPr>
              <a:t>!</a:t>
            </a:r>
            <a:r>
              <a:rPr lang="en-US" altLang="zh-CN" dirty="0" smtClean="0">
                <a:solidFill>
                  <a:srgbClr val="FF0000"/>
                </a:solidFill>
              </a:rPr>
              <a:t>H8sb5sb: </a:t>
            </a:r>
            <a:r>
              <a:rPr lang="en-US" altLang="zh-CN" dirty="0" smtClean="0"/>
              <a:t>! </a:t>
            </a:r>
            <a:r>
              <a:rPr lang="zh-CN" altLang="en-US" dirty="0" smtClean="0"/>
              <a:t>表示按照</a:t>
            </a:r>
            <a:r>
              <a:rPr lang="zh-CN" altLang="en-US" dirty="0" smtClean="0">
                <a:solidFill>
                  <a:srgbClr val="FF0000"/>
                </a:solidFill>
              </a:rPr>
              <a:t>网络传输数据要求</a:t>
            </a:r>
            <a:r>
              <a:rPr lang="zh-CN" altLang="en-US" smtClean="0">
                <a:solidFill>
                  <a:srgbClr val="FF0000"/>
                </a:solidFill>
              </a:rPr>
              <a:t>的形式</a:t>
            </a:r>
            <a:r>
              <a:rPr lang="zh-CN" altLang="en-US" smtClean="0"/>
              <a:t>来</a:t>
            </a:r>
            <a:r>
              <a:rPr lang="zh-CN" altLang="en-US" dirty="0" smtClean="0"/>
              <a:t>组织数据（占位的格式）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H </a:t>
            </a:r>
            <a:r>
              <a:rPr lang="zh-CN" altLang="en-US" dirty="0" smtClean="0"/>
              <a:t>表示将后面的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替换成占两个字节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8s </a:t>
            </a:r>
            <a:r>
              <a:rPr lang="zh-CN" altLang="en-US" dirty="0" smtClean="0"/>
              <a:t>相当于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ssssssss</a:t>
            </a:r>
            <a:r>
              <a:rPr lang="zh-CN" altLang="en-US" dirty="0" smtClean="0"/>
              <a:t>）占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个字节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b </a:t>
            </a:r>
            <a:r>
              <a:rPr lang="zh-CN" altLang="en-US" dirty="0" smtClean="0"/>
              <a:t>占一个字节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809225-287E-496A-9453-8A74DAB99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5" y="2947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3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5CFC-D093-46C1-BEB1-169377F7C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模块使用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2E082-2276-49FE-8E77-A84676D60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struct</a:t>
            </a:r>
            <a:r>
              <a:rPr lang="zh-CN" altLang="en-US" dirty="0">
                <a:solidFill>
                  <a:srgbClr val="FF0000"/>
                </a:solidFill>
              </a:rPr>
              <a:t>模块</a:t>
            </a:r>
            <a:r>
              <a:rPr lang="zh-CN" altLang="en-US" dirty="0" smtClean="0">
                <a:solidFill>
                  <a:srgbClr val="FF0000"/>
                </a:solidFill>
              </a:rPr>
              <a:t>可以按照</a:t>
            </a:r>
            <a:r>
              <a:rPr lang="zh-CN" altLang="en-US" dirty="0">
                <a:solidFill>
                  <a:srgbClr val="FF0000"/>
                </a:solidFill>
              </a:rPr>
              <a:t>指定格式将</a:t>
            </a:r>
            <a:r>
              <a:rPr lang="en-US" altLang="zh-CN" dirty="0">
                <a:solidFill>
                  <a:srgbClr val="FF0000"/>
                </a:solidFill>
              </a:rPr>
              <a:t>Python</a:t>
            </a:r>
            <a:r>
              <a:rPr lang="zh-CN" altLang="en-US" dirty="0">
                <a:solidFill>
                  <a:srgbClr val="FF0000"/>
                </a:solidFill>
              </a:rPr>
              <a:t>数据转换为字符串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该字符串为字节流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struct</a:t>
            </a:r>
            <a:r>
              <a:rPr lang="zh-CN" altLang="en-US" dirty="0"/>
              <a:t>模块中最重要的三个函数是</a:t>
            </a:r>
            <a:r>
              <a:rPr lang="en-US" altLang="zh-CN" dirty="0"/>
              <a:t>pack(), unpack(), </a:t>
            </a:r>
            <a:r>
              <a:rPr lang="en-US" altLang="zh-CN" dirty="0" err="1"/>
              <a:t>calcsize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# </a:t>
            </a:r>
            <a:r>
              <a:rPr lang="zh-CN" altLang="en-US" dirty="0"/>
              <a:t>按照给定的格式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</a:t>
            </a:r>
            <a:r>
              <a:rPr lang="zh-CN" altLang="en-US" dirty="0"/>
              <a:t>，把数据封装成字符串</a:t>
            </a:r>
            <a:r>
              <a:rPr lang="en-US" altLang="zh-CN" dirty="0"/>
              <a:t>(</a:t>
            </a:r>
            <a:r>
              <a:rPr lang="zh-CN" altLang="en-US" dirty="0"/>
              <a:t>实际上是类似于</a:t>
            </a:r>
            <a:r>
              <a:rPr lang="en-US" altLang="zh-CN" dirty="0"/>
              <a:t>c</a:t>
            </a:r>
            <a:r>
              <a:rPr lang="zh-CN" altLang="en-US" dirty="0"/>
              <a:t>结构体的字节流</a:t>
            </a:r>
            <a:r>
              <a:rPr lang="en-US" altLang="zh-CN" dirty="0"/>
              <a:t>)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pack(</a:t>
            </a:r>
            <a:r>
              <a:rPr lang="en-US" altLang="zh-CN" dirty="0" err="1"/>
              <a:t>fmt</a:t>
            </a:r>
            <a:r>
              <a:rPr lang="en-US" altLang="zh-CN" dirty="0"/>
              <a:t>, v1, v2, ...) </a:t>
            </a:r>
          </a:p>
          <a:p>
            <a:pPr lvl="1"/>
            <a:r>
              <a:rPr lang="en-US" altLang="zh-CN" dirty="0"/>
              <a:t># </a:t>
            </a:r>
            <a:r>
              <a:rPr lang="zh-CN" altLang="en-US" dirty="0"/>
              <a:t>按照给定的格式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</a:t>
            </a:r>
            <a:r>
              <a:rPr lang="zh-CN" altLang="en-US" dirty="0"/>
              <a:t>解析字节流</a:t>
            </a:r>
            <a:r>
              <a:rPr lang="en-US" altLang="zh-CN" dirty="0"/>
              <a:t>string</a:t>
            </a:r>
            <a:r>
              <a:rPr lang="zh-CN" altLang="en-US" dirty="0"/>
              <a:t>，返回解析出来</a:t>
            </a:r>
            <a:r>
              <a:rPr lang="zh-CN" altLang="en-US" dirty="0" smtClean="0"/>
              <a:t>的</a:t>
            </a:r>
            <a:r>
              <a:rPr lang="zh-CN" altLang="en-US" dirty="0"/>
              <a:t>元组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unpack(</a:t>
            </a:r>
            <a:r>
              <a:rPr lang="en-US" altLang="zh-CN" dirty="0" err="1"/>
              <a:t>fmt</a:t>
            </a:r>
            <a:r>
              <a:rPr lang="en-US" altLang="zh-CN" dirty="0"/>
              <a:t>, string) </a:t>
            </a:r>
          </a:p>
          <a:p>
            <a:pPr lvl="1"/>
            <a:r>
              <a:rPr lang="en-US" altLang="zh-CN" dirty="0"/>
              <a:t># </a:t>
            </a:r>
            <a:r>
              <a:rPr lang="zh-CN" altLang="en-US" dirty="0"/>
              <a:t>计算给定的格式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/>
              <a:t>)</a:t>
            </a:r>
            <a:r>
              <a:rPr lang="zh-CN" altLang="en-US" dirty="0"/>
              <a:t>占用多少字节的内存</a:t>
            </a:r>
            <a:br>
              <a:rPr lang="zh-CN" altLang="en-US" dirty="0"/>
            </a:br>
            <a:r>
              <a:rPr lang="en-US" altLang="zh-CN" dirty="0" err="1"/>
              <a:t>calcsize</a:t>
            </a:r>
            <a:r>
              <a:rPr lang="en-US" altLang="zh-CN" dirty="0"/>
              <a:t>(</a:t>
            </a:r>
            <a:r>
              <a:rPr lang="en-US" altLang="zh-CN" dirty="0" err="1"/>
              <a:t>fmt</a:t>
            </a:r>
            <a:r>
              <a:rPr lang="en-US" altLang="zh-CN" dirty="0" smtClean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smtClean="0"/>
              <a:t>struct.pack</a:t>
            </a:r>
            <a:r>
              <a:rPr lang="en-US" altLang="zh-CN" dirty="0"/>
              <a:t>("!HH",4,p_num)</a:t>
            </a:r>
          </a:p>
          <a:p>
            <a:r>
              <a:rPr lang="en-US" altLang="zh-CN" dirty="0" err="1"/>
              <a:t>cmdTuple</a:t>
            </a:r>
            <a:r>
              <a:rPr lang="en-US" altLang="zh-CN" dirty="0"/>
              <a:t> = </a:t>
            </a:r>
            <a:r>
              <a:rPr lang="en-US" altLang="zh-CN" dirty="0" err="1"/>
              <a:t>struct.unpack</a:t>
            </a:r>
            <a:r>
              <a:rPr lang="en-US" altLang="zh-CN" dirty="0"/>
              <a:t>("!HH", </a:t>
            </a:r>
            <a:r>
              <a:rPr lang="en-US" altLang="zh-CN" dirty="0" err="1"/>
              <a:t>recvData</a:t>
            </a:r>
            <a:r>
              <a:rPr lang="en-US" altLang="zh-CN" dirty="0"/>
              <a:t>[:4])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22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75CFC-D093-46C1-BEB1-169377F7C9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struct</a:t>
            </a:r>
            <a:r>
              <a:rPr lang="zh-CN" altLang="en-US" dirty="0"/>
              <a:t>模块使用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B09652A5-F9DF-4D95-A285-2A60AD5A2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193588"/>
              </p:ext>
            </p:extLst>
          </p:nvPr>
        </p:nvGraphicFramePr>
        <p:xfrm>
          <a:off x="463638" y="897299"/>
          <a:ext cx="8518690" cy="5307859"/>
        </p:xfrm>
        <a:graphic>
          <a:graphicData uri="http://schemas.openxmlformats.org/drawingml/2006/table">
            <a:tbl>
              <a:tblPr/>
              <a:tblGrid>
                <a:gridCol w="2109868">
                  <a:extLst>
                    <a:ext uri="{9D8B030D-6E8A-4147-A177-3AD203B41FA5}">
                      <a16:colId xmlns:a16="http://schemas.microsoft.com/office/drawing/2014/main" val="1731309644"/>
                    </a:ext>
                  </a:extLst>
                </a:gridCol>
                <a:gridCol w="2136274">
                  <a:extLst>
                    <a:ext uri="{9D8B030D-6E8A-4147-A177-3AD203B41FA5}">
                      <a16:colId xmlns:a16="http://schemas.microsoft.com/office/drawing/2014/main" val="1223504472"/>
                    </a:ext>
                  </a:extLst>
                </a:gridCol>
                <a:gridCol w="2154658">
                  <a:extLst>
                    <a:ext uri="{9D8B030D-6E8A-4147-A177-3AD203B41FA5}">
                      <a16:colId xmlns:a16="http://schemas.microsoft.com/office/drawing/2014/main" val="3786530355"/>
                    </a:ext>
                  </a:extLst>
                </a:gridCol>
                <a:gridCol w="2117890">
                  <a:extLst>
                    <a:ext uri="{9D8B030D-6E8A-4147-A177-3AD203B41FA5}">
                      <a16:colId xmlns:a16="http://schemas.microsoft.com/office/drawing/2014/main" val="1015781245"/>
                    </a:ext>
                  </a:extLst>
                </a:gridCol>
              </a:tblGrid>
              <a:tr h="267034"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636363"/>
                          </a:solidFill>
                          <a:effectLst/>
                        </a:rPr>
                        <a:t>FORMAT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636363"/>
                          </a:solidFill>
                          <a:effectLst/>
                        </a:rPr>
                        <a:t>C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636363"/>
                          </a:solidFill>
                          <a:effectLst/>
                        </a:rPr>
                        <a:t>PYTHON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solidFill>
                            <a:srgbClr val="636363"/>
                          </a:solidFill>
                          <a:effectLst/>
                        </a:rPr>
                        <a:t>STANDARD SIZE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324971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pad byte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no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243901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string of length 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16849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44707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2720298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?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_Bool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bool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01252"/>
                  </a:ext>
                </a:extLst>
              </a:tr>
              <a:tr h="370099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4720186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2030406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rgbClr val="757575"/>
                          </a:solidFill>
                          <a:effectLst/>
                        </a:rPr>
                        <a:t>int</a:t>
                      </a:r>
                      <a:endParaRPr lang="en-US" sz="1800" dirty="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4706778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879723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5757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8951033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089158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long </a:t>
                      </a:r>
                      <a:r>
                        <a:rPr lang="en-US" sz="1800" dirty="0" err="1">
                          <a:solidFill>
                            <a:srgbClr val="757575"/>
                          </a:solidFill>
                          <a:effectLst/>
                        </a:rPr>
                        <a:t>long</a:t>
                      </a:r>
                      <a:endParaRPr lang="en-US" sz="1800" dirty="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124975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Q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unsigned long long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36959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f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362283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double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float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>
                          <a:solidFill>
                            <a:srgbClr val="757575"/>
                          </a:solidFill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897694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char[]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61234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char[]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string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19682"/>
                  </a:ext>
                </a:extLst>
              </a:tr>
              <a:tr h="267034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P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757575"/>
                          </a:solidFill>
                          <a:effectLst/>
                        </a:rPr>
                        <a:t>void *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757575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1800">
                        <a:solidFill>
                          <a:srgbClr val="757575"/>
                        </a:solidFill>
                        <a:effectLst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306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0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 err="1" smtClean="0"/>
              <a:t>udp</a:t>
            </a:r>
            <a:r>
              <a:rPr lang="zh-CN" altLang="en-US" dirty="0" smtClean="0"/>
              <a:t>广 播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65599" y="851579"/>
            <a:ext cx="1365161" cy="7340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广播方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65600" y="2381838"/>
            <a:ext cx="1365161" cy="669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90550" y="4851372"/>
            <a:ext cx="1609859" cy="109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243253" y="4851372"/>
            <a:ext cx="1609859" cy="109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95956" y="4864251"/>
            <a:ext cx="1609859" cy="109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148659" y="4864251"/>
            <a:ext cx="1609859" cy="109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337847" y="4864251"/>
            <a:ext cx="1609859" cy="10947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接收方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253803" y="3051540"/>
            <a:ext cx="3111798" cy="179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6" idx="0"/>
          </p:cNvCxnSpPr>
          <p:nvPr/>
        </p:nvCxnSpPr>
        <p:spPr>
          <a:xfrm flipH="1">
            <a:off x="4095480" y="3051540"/>
            <a:ext cx="1612965" cy="179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7" idx="0"/>
          </p:cNvCxnSpPr>
          <p:nvPr/>
        </p:nvCxnSpPr>
        <p:spPr>
          <a:xfrm flipH="1">
            <a:off x="6048183" y="3033793"/>
            <a:ext cx="11321" cy="181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8" idx="0"/>
          </p:cNvCxnSpPr>
          <p:nvPr/>
        </p:nvCxnSpPr>
        <p:spPr>
          <a:xfrm>
            <a:off x="6336291" y="3064419"/>
            <a:ext cx="1664595" cy="179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9" idx="0"/>
          </p:cNvCxnSpPr>
          <p:nvPr/>
        </p:nvCxnSpPr>
        <p:spPr>
          <a:xfrm>
            <a:off x="6744417" y="3064419"/>
            <a:ext cx="3209172" cy="17998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下箭头 28"/>
          <p:cNvSpPr/>
          <p:nvPr/>
        </p:nvSpPr>
        <p:spPr>
          <a:xfrm>
            <a:off x="5798593" y="1572796"/>
            <a:ext cx="499172" cy="809042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1" name="右箭头 30"/>
          <p:cNvSpPr/>
          <p:nvPr/>
        </p:nvSpPr>
        <p:spPr>
          <a:xfrm flipH="1">
            <a:off x="6853112" y="2445915"/>
            <a:ext cx="3612526" cy="54154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交换机如果接收到广播地址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07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 err="1" smtClean="0"/>
              <a:t>udp</a:t>
            </a:r>
            <a:r>
              <a:rPr lang="zh-CN" altLang="en-US" dirty="0"/>
              <a:t>广播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smtClean="0"/>
              <a:t>s </a:t>
            </a:r>
            <a:r>
              <a:rPr lang="en-US" altLang="zh-CN" sz="2000" dirty="0"/>
              <a:t>= </a:t>
            </a:r>
            <a:r>
              <a:rPr lang="en-US" altLang="zh-CN" sz="2000" dirty="0" err="1"/>
              <a:t>socket.socket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socket.AF_INET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socket.SOCK_DGRAM</a:t>
            </a:r>
            <a:r>
              <a:rPr lang="en-US" altLang="zh-CN" sz="2000" dirty="0"/>
              <a:t>)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002060"/>
                </a:solidFill>
              </a:rPr>
              <a:t>#</a:t>
            </a:r>
            <a:r>
              <a:rPr lang="zh-CN" altLang="en-US" sz="2000" dirty="0">
                <a:solidFill>
                  <a:srgbClr val="002060"/>
                </a:solidFill>
              </a:rPr>
              <a:t>对这个需要发送广播数据的套接字进行修改</a:t>
            </a:r>
            <a:r>
              <a:rPr lang="zh-CN" altLang="en-US" sz="2000" dirty="0" smtClean="0">
                <a:solidFill>
                  <a:srgbClr val="002060"/>
                </a:solidFill>
              </a:rPr>
              <a:t>设置</a:t>
            </a:r>
            <a:r>
              <a:rPr lang="zh-CN" altLang="en-US" sz="2000" dirty="0">
                <a:solidFill>
                  <a:srgbClr val="002060"/>
                </a:solidFill>
              </a:rPr>
              <a:t>，</a:t>
            </a:r>
            <a:r>
              <a:rPr lang="zh-CN" altLang="en-US" sz="2000" dirty="0" smtClean="0">
                <a:solidFill>
                  <a:srgbClr val="002060"/>
                </a:solidFill>
              </a:rPr>
              <a:t>否则</a:t>
            </a:r>
            <a:r>
              <a:rPr lang="zh-CN" altLang="en-US" sz="2000" dirty="0">
                <a:solidFill>
                  <a:srgbClr val="002060"/>
                </a:solidFill>
              </a:rPr>
              <a:t>不能发送广播</a:t>
            </a:r>
            <a:r>
              <a:rPr lang="zh-CN" altLang="en-US" sz="2000" dirty="0" smtClean="0">
                <a:solidFill>
                  <a:srgbClr val="002060"/>
                </a:solidFill>
              </a:rPr>
              <a:t>数据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zh-CN" sz="2000" dirty="0" err="1" smtClean="0">
                <a:solidFill>
                  <a:srgbClr val="002060"/>
                </a:solidFill>
              </a:rPr>
              <a:t>s.setsockopt</a:t>
            </a:r>
            <a:r>
              <a:rPr lang="en-US" altLang="zh-CN" sz="2000" dirty="0" smtClean="0">
                <a:solidFill>
                  <a:srgbClr val="002060"/>
                </a:solidFill>
              </a:rPr>
              <a:t>(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socket.SOL_SOCKET</a:t>
            </a:r>
            <a:r>
              <a:rPr lang="en-US" altLang="zh-CN" sz="2000" dirty="0" smtClean="0">
                <a:solidFill>
                  <a:srgbClr val="002060"/>
                </a:solidFill>
              </a:rPr>
              <a:t>, </a:t>
            </a:r>
            <a:r>
              <a:rPr lang="en-US" altLang="zh-CN" sz="2000" dirty="0" err="1" smtClean="0">
                <a:solidFill>
                  <a:srgbClr val="002060"/>
                </a:solidFill>
              </a:rPr>
              <a:t>socket.SO_BROADCAST</a:t>
            </a:r>
            <a:r>
              <a:rPr lang="en-US" altLang="zh-CN" sz="2000" dirty="0" smtClean="0">
                <a:solidFill>
                  <a:srgbClr val="002060"/>
                </a:solidFill>
              </a:rPr>
              <a:t>, 1) </a:t>
            </a:r>
            <a:r>
              <a:rPr lang="en-US" altLang="zh-CN" sz="2000" dirty="0" smtClean="0">
                <a:solidFill>
                  <a:srgbClr val="FF0000"/>
                </a:solidFill>
              </a:rPr>
              <a:t>#</a:t>
            </a:r>
            <a:r>
              <a:rPr lang="zh-CN" altLang="en-US" sz="2000" dirty="0" smtClean="0">
                <a:solidFill>
                  <a:srgbClr val="FF0000"/>
                </a:solidFill>
              </a:rPr>
              <a:t>允许</a:t>
            </a:r>
            <a:r>
              <a:rPr lang="en-US" altLang="zh-CN" sz="2000" dirty="0" smtClean="0">
                <a:solidFill>
                  <a:srgbClr val="FF0000"/>
                </a:solidFill>
              </a:rPr>
              <a:t>s</a:t>
            </a:r>
            <a:r>
              <a:rPr lang="zh-CN" altLang="en-US" sz="2000" dirty="0" smtClean="0">
                <a:solidFill>
                  <a:srgbClr val="FF0000"/>
                </a:solidFill>
              </a:rPr>
              <a:t>发送广播数据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52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04713-B89B-425E-9DBB-DDC5C9CA8C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Packet Tracer </a:t>
            </a:r>
            <a:r>
              <a:rPr lang="zh-CN" altLang="en-US" b="0" dirty="0"/>
              <a:t>介绍</a:t>
            </a:r>
            <a:r>
              <a:rPr lang="en-US" altLang="zh-CN" dirty="0"/>
              <a:t>&amp;</a:t>
            </a:r>
            <a:r>
              <a:rPr lang="zh-CN" altLang="en-US" b="0" dirty="0"/>
              <a:t>安装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2A6495-1E2F-413E-8CF2-2778FC72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Packet Tracer </a:t>
            </a:r>
            <a:r>
              <a:rPr lang="zh-CN" altLang="en-US" dirty="0"/>
              <a:t>是由</a:t>
            </a:r>
            <a:r>
              <a:rPr lang="en-US" altLang="zh-CN" dirty="0"/>
              <a:t>Cisco(</a:t>
            </a:r>
            <a:r>
              <a:rPr lang="zh-CN" altLang="en-US" dirty="0"/>
              <a:t>思科</a:t>
            </a:r>
            <a:r>
              <a:rPr lang="en-US" altLang="zh-CN" dirty="0"/>
              <a:t>)</a:t>
            </a:r>
            <a:r>
              <a:rPr lang="zh-CN" altLang="en-US" dirty="0"/>
              <a:t>公司发布的⼀个辅助学习⼯具，为学习思科⽹络课程的初学者去设计、 配置、 排除⽹络故障提供了</a:t>
            </a:r>
            <a:r>
              <a:rPr lang="zh-CN" altLang="en-US" dirty="0">
                <a:solidFill>
                  <a:srgbClr val="FF0000"/>
                </a:solidFill>
              </a:rPr>
              <a:t>⽹络</a:t>
            </a:r>
            <a:r>
              <a:rPr lang="zh-CN" altLang="en-US">
                <a:solidFill>
                  <a:srgbClr val="FF0000"/>
                </a:solidFill>
              </a:rPr>
              <a:t>模拟</a:t>
            </a:r>
            <a:r>
              <a:rPr lang="zh-CN" altLang="en-US" smtClean="0">
                <a:solidFill>
                  <a:srgbClr val="FF0000"/>
                </a:solidFill>
              </a:rPr>
              <a:t>环境（不用买硬件）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/>
              <a:t>可以</a:t>
            </a:r>
            <a:r>
              <a:rPr lang="zh-CN" altLang="en-US" dirty="0" smtClean="0"/>
              <a:t>提供数据包在网络中行进的详细处理过程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观察网络实时运行情况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 smtClean="0"/>
              <a:t>（辅助学习网络通信过程）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B2A7B8-7770-4173-9768-D9BD81B99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29" y="2283295"/>
            <a:ext cx="4894844" cy="396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9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0BC2-5D3E-45E6-94F1-8F7001A649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台电脑连网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22FD4-3222-4464-AE33-7682529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添加两台电脑</a:t>
            </a:r>
            <a:endParaRPr lang="en-US" altLang="zh-CN" dirty="0"/>
          </a:p>
          <a:p>
            <a:r>
              <a:rPr lang="zh-CN" altLang="en-US" dirty="0"/>
              <a:t>连接</a:t>
            </a:r>
            <a:endParaRPr lang="en-US" altLang="zh-CN" dirty="0"/>
          </a:p>
          <a:p>
            <a:r>
              <a:rPr lang="zh-CN" altLang="en-US" dirty="0"/>
              <a:t>设置网络</a:t>
            </a:r>
            <a:endParaRPr lang="en-US" altLang="zh-CN" dirty="0"/>
          </a:p>
          <a:p>
            <a:r>
              <a:rPr lang="en-US" altLang="zh-CN" dirty="0"/>
              <a:t>ping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9D0F4-3C10-4A03-A7F6-9EB5CD9D7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428" y="2676619"/>
            <a:ext cx="4257143" cy="1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27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0BC2-5D3E-45E6-94F1-8F7001A649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台电脑连网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032" y="1815340"/>
            <a:ext cx="5634126" cy="4429885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>
            <a:off x="3863662" y="1313019"/>
            <a:ext cx="25758" cy="78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202288" y="3068270"/>
            <a:ext cx="1236372" cy="321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12125" y="3802071"/>
            <a:ext cx="2408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单击终端设备，分别设置两台终端的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和子网掩码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FF0000"/>
                </a:solidFill>
              </a:rPr>
              <a:t>子网</a:t>
            </a:r>
            <a:r>
              <a:rPr lang="zh-CN" altLang="en-US" dirty="0" smtClean="0">
                <a:solidFill>
                  <a:srgbClr val="FF0000"/>
                </a:solidFill>
              </a:rPr>
              <a:t>掩码：与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成对出现，进行按位与操作后可以得到当前的网络号（哪类</a:t>
            </a:r>
            <a:r>
              <a:rPr lang="en-US" altLang="zh-CN" dirty="0" smtClean="0">
                <a:solidFill>
                  <a:srgbClr val="FF0000"/>
                </a:solidFill>
              </a:rPr>
              <a:t>IP</a:t>
            </a:r>
            <a:r>
              <a:rPr lang="zh-CN" altLang="en-US" dirty="0" smtClean="0">
                <a:solidFill>
                  <a:srgbClr val="FF0000"/>
                </a:solidFill>
              </a:rPr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88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660" y="1382401"/>
            <a:ext cx="6219825" cy="4914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E8C0BC2-5D3E-45E6-94F1-8F7001A649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台电脑连网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4572000" y="850167"/>
            <a:ext cx="25758" cy="78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753082" y="958227"/>
            <a:ext cx="31862" cy="1105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99244" y="1197735"/>
            <a:ext cx="2408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再单击其中一台终端，尝试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地址能否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（换一个网段还能否</a:t>
            </a:r>
            <a:r>
              <a:rPr lang="en-US" altLang="zh-CN" dirty="0" smtClean="0"/>
              <a:t>ping</a:t>
            </a:r>
            <a:r>
              <a:rPr lang="zh-CN" altLang="en-US" dirty="0" smtClean="0"/>
              <a:t>通？）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3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5854-282C-486B-8266-687417A19F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smtClean="0"/>
              <a:t>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88F17-D766-4627-A524-208D2D8A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6DBF94-4E7D-4C8A-976A-D9DBA37B5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2" y="1152009"/>
            <a:ext cx="9923806" cy="47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0BC2-5D3E-45E6-94F1-8F7001A649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通过集线器连网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22FD4-3222-4464-AE33-7682529B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添加三台电脑</a:t>
            </a:r>
            <a:endParaRPr lang="en-US" altLang="zh-CN" dirty="0"/>
          </a:p>
          <a:p>
            <a:r>
              <a:rPr lang="zh-CN" altLang="en-US" dirty="0"/>
              <a:t>添加</a:t>
            </a:r>
            <a:r>
              <a:rPr lang="zh-CN" altLang="en-US" dirty="0" smtClean="0"/>
              <a:t>集线器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z="1800" dirty="0" smtClean="0"/>
              <a:t>（为什么不能连到之前的通路上？）</a:t>
            </a:r>
            <a:endParaRPr lang="en-US" altLang="zh-CN" dirty="0"/>
          </a:p>
          <a:p>
            <a:r>
              <a:rPr lang="zh-CN" altLang="en-US" dirty="0"/>
              <a:t>连网</a:t>
            </a:r>
            <a:endParaRPr lang="en-US" altLang="zh-CN" dirty="0"/>
          </a:p>
          <a:p>
            <a:r>
              <a:rPr lang="zh-CN" altLang="en-US" dirty="0"/>
              <a:t>设置网络</a:t>
            </a:r>
            <a:endParaRPr lang="en-US" altLang="zh-CN" dirty="0"/>
          </a:p>
          <a:p>
            <a:r>
              <a:rPr lang="en-US" altLang="zh-CN" dirty="0"/>
              <a:t>ping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8FAC515-D09C-4F3C-8E71-469F6AFA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56" y="2172293"/>
            <a:ext cx="3695238" cy="245714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962918" y="1983346"/>
            <a:ext cx="489397" cy="51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555346" y="1725769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集线器</a:t>
            </a:r>
            <a:r>
              <a:rPr lang="zh-CN" altLang="en-US" dirty="0" smtClean="0"/>
              <a:t>类似于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扩展口：用来链接多台电脑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5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C0BC2-5D3E-45E6-94F1-8F7001A649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通过路由器连网</a:t>
            </a:r>
          </a:p>
        </p:txBody>
      </p:sp>
      <p:sp>
        <p:nvSpPr>
          <p:cNvPr id="5" name="矩形 4"/>
          <p:cNvSpPr/>
          <p:nvPr/>
        </p:nvSpPr>
        <p:spPr>
          <a:xfrm>
            <a:off x="296214" y="1249249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192.168.1.1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96214" y="2014755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192.168.1.2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96214" y="2838215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192.168.1.3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29773" y="2606391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192.168.2.1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429772" y="3364484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192.168.2.2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29771" y="4122577"/>
            <a:ext cx="1957589" cy="373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终端</a:t>
            </a:r>
            <a:r>
              <a:rPr lang="en-US" altLang="zh-CN" dirty="0" smtClean="0"/>
              <a:t>192.168.2.3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271235" y="1764406"/>
            <a:ext cx="862884" cy="841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7647905" y="3130235"/>
            <a:ext cx="862884" cy="84198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交换机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4906850" y="3551227"/>
            <a:ext cx="1120462" cy="591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路由器</a:t>
            </a:r>
            <a:endParaRPr lang="zh-CN" altLang="en-US" dirty="0"/>
          </a:p>
        </p:txBody>
      </p:sp>
      <p:sp>
        <p:nvSpPr>
          <p:cNvPr id="16" name="圆角矩形 15"/>
          <p:cNvSpPr/>
          <p:nvPr/>
        </p:nvSpPr>
        <p:spPr>
          <a:xfrm>
            <a:off x="4527606" y="3551227"/>
            <a:ext cx="374560" cy="591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网卡</a:t>
            </a:r>
            <a:endParaRPr lang="zh-CN" altLang="en-US" dirty="0"/>
          </a:p>
        </p:txBody>
      </p:sp>
      <p:sp>
        <p:nvSpPr>
          <p:cNvPr id="18" name="圆角矩形 17"/>
          <p:cNvSpPr/>
          <p:nvPr/>
        </p:nvSpPr>
        <p:spPr>
          <a:xfrm>
            <a:off x="6027312" y="3551226"/>
            <a:ext cx="374560" cy="59109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网卡</a:t>
            </a:r>
            <a:endParaRPr lang="zh-CN" altLang="en-US" dirty="0"/>
          </a:p>
        </p:txBody>
      </p:sp>
      <p:cxnSp>
        <p:nvCxnSpPr>
          <p:cNvPr id="20" name="直接连接符 19"/>
          <p:cNvCxnSpPr>
            <a:stCxn id="5" idx="3"/>
            <a:endCxn id="11" idx="2"/>
          </p:cNvCxnSpPr>
          <p:nvPr/>
        </p:nvCxnSpPr>
        <p:spPr>
          <a:xfrm>
            <a:off x="2253803" y="1435994"/>
            <a:ext cx="1017432" cy="7494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6" idx="3"/>
            <a:endCxn id="11" idx="2"/>
          </p:cNvCxnSpPr>
          <p:nvPr/>
        </p:nvCxnSpPr>
        <p:spPr>
          <a:xfrm flipV="1">
            <a:off x="2253803" y="2185399"/>
            <a:ext cx="1017432" cy="1610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7" idx="3"/>
            <a:endCxn id="11" idx="2"/>
          </p:cNvCxnSpPr>
          <p:nvPr/>
        </p:nvCxnSpPr>
        <p:spPr>
          <a:xfrm flipV="1">
            <a:off x="2253803" y="2185399"/>
            <a:ext cx="1017432" cy="83956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6"/>
            <a:endCxn id="13" idx="2"/>
          </p:cNvCxnSpPr>
          <p:nvPr/>
        </p:nvCxnSpPr>
        <p:spPr>
          <a:xfrm>
            <a:off x="4134119" y="2185399"/>
            <a:ext cx="3513786" cy="136582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6"/>
            <a:endCxn id="10" idx="1"/>
          </p:cNvCxnSpPr>
          <p:nvPr/>
        </p:nvCxnSpPr>
        <p:spPr>
          <a:xfrm>
            <a:off x="8510789" y="3551228"/>
            <a:ext cx="918982" cy="758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3" idx="6"/>
            <a:endCxn id="9" idx="1"/>
          </p:cNvCxnSpPr>
          <p:nvPr/>
        </p:nvCxnSpPr>
        <p:spPr>
          <a:xfrm>
            <a:off x="8510789" y="3551228"/>
            <a:ext cx="91898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3" idx="6"/>
            <a:endCxn id="8" idx="1"/>
          </p:cNvCxnSpPr>
          <p:nvPr/>
        </p:nvCxnSpPr>
        <p:spPr>
          <a:xfrm flipV="1">
            <a:off x="8510789" y="2793136"/>
            <a:ext cx="918984" cy="75809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8" idx="3"/>
            <a:endCxn id="13" idx="2"/>
          </p:cNvCxnSpPr>
          <p:nvPr/>
        </p:nvCxnSpPr>
        <p:spPr>
          <a:xfrm flipV="1">
            <a:off x="6401872" y="3551228"/>
            <a:ext cx="1246033" cy="29554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1" idx="4"/>
            <a:endCxn id="16" idx="1"/>
          </p:cNvCxnSpPr>
          <p:nvPr/>
        </p:nvCxnSpPr>
        <p:spPr>
          <a:xfrm>
            <a:off x="3702677" y="2606391"/>
            <a:ext cx="824929" cy="124038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5446590" y="2485623"/>
            <a:ext cx="175721" cy="539336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5323217" y="2605181"/>
            <a:ext cx="433639" cy="288212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142399" y="4885204"/>
            <a:ext cx="7391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同一个局域网当中的终端之间进行通讯的基础是处于同一个网段中，一个路由器至少有两个网卡，能够</a:t>
            </a:r>
            <a:r>
              <a:rPr lang="zh-CN" altLang="en-US" dirty="0" smtClean="0">
                <a:solidFill>
                  <a:srgbClr val="FF0000"/>
                </a:solidFill>
              </a:rPr>
              <a:t>链接不同网段的网络使之</a:t>
            </a:r>
            <a:r>
              <a:rPr lang="zh-CN" altLang="en-US" smtClean="0">
                <a:solidFill>
                  <a:srgbClr val="FF0000"/>
                </a:solidFill>
              </a:rPr>
              <a:t>可以</a:t>
            </a:r>
            <a:r>
              <a:rPr lang="zh-CN" altLang="en-US" smtClean="0">
                <a:solidFill>
                  <a:srgbClr val="FF0000"/>
                </a:solidFill>
              </a:rPr>
              <a:t>通信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  <p:sp>
        <p:nvSpPr>
          <p:cNvPr id="58" name="右箭头 57"/>
          <p:cNvSpPr/>
          <p:nvPr/>
        </p:nvSpPr>
        <p:spPr>
          <a:xfrm>
            <a:off x="2788862" y="3815429"/>
            <a:ext cx="1658497" cy="4609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192.168.1.X</a:t>
            </a:r>
            <a:endParaRPr lang="zh-CN" altLang="en-US" dirty="0"/>
          </a:p>
        </p:txBody>
      </p:sp>
      <p:sp>
        <p:nvSpPr>
          <p:cNvPr id="59" name="右箭头 58"/>
          <p:cNvSpPr/>
          <p:nvPr/>
        </p:nvSpPr>
        <p:spPr>
          <a:xfrm flipH="1">
            <a:off x="6466198" y="3913353"/>
            <a:ext cx="1635249" cy="46090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192.168.2.X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56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/>
              <a:t>TCP</a:t>
            </a:r>
            <a:r>
              <a:rPr lang="zh-CN" altLang="en-US" smtClean="0"/>
              <a:t>：传输控制协议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TCP</a:t>
            </a:r>
            <a:r>
              <a:rPr lang="zh-CN" altLang="en-US" dirty="0" smtClean="0"/>
              <a:t>通信模型：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C00000"/>
                </a:solidFill>
              </a:rPr>
              <a:t>在通信之前</a:t>
            </a:r>
            <a:r>
              <a:rPr lang="zh-CN" altLang="en-US" dirty="0" smtClean="0"/>
              <a:t>，必须</a:t>
            </a:r>
            <a:r>
              <a:rPr lang="zh-CN" altLang="en-US" dirty="0" smtClean="0">
                <a:solidFill>
                  <a:srgbClr val="C00000"/>
                </a:solidFill>
              </a:rPr>
              <a:t>先等待</a:t>
            </a:r>
            <a:r>
              <a:rPr lang="zh-CN" altLang="en-US" dirty="0" smtClean="0"/>
              <a:t>建立链接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7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286E-C549-46C9-BF14-773BDE2113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 smtClean="0"/>
              <a:t>TCP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987FAF-BC33-446B-B42B-DF47994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29" y="886460"/>
            <a:ext cx="3825511" cy="5363216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flipH="1">
            <a:off x="7778838" y="2065326"/>
            <a:ext cx="2369714" cy="528033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设置最大连接数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7" name="左箭头 6"/>
          <p:cNvSpPr/>
          <p:nvPr/>
        </p:nvSpPr>
        <p:spPr>
          <a:xfrm>
            <a:off x="7778838" y="2622587"/>
            <a:ext cx="2369714" cy="386366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等待接受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socket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连接</a:t>
            </a:r>
          </a:p>
        </p:txBody>
      </p:sp>
      <p:sp>
        <p:nvSpPr>
          <p:cNvPr id="8" name="右箭头 7"/>
          <p:cNvSpPr/>
          <p:nvPr/>
        </p:nvSpPr>
        <p:spPr>
          <a:xfrm>
            <a:off x="2884869" y="3220958"/>
            <a:ext cx="1519706" cy="34711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连接、拨打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73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1A2B-AE00-43CE-ACE8-EEF538FC0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的三次握手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0D8C235-C577-4805-9550-42F053449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35" t="-237" r="2631" b="1733"/>
          <a:stretch/>
        </p:blipFill>
        <p:spPr>
          <a:xfrm>
            <a:off x="1596980" y="1229386"/>
            <a:ext cx="8976575" cy="53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7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C1A2B-AE00-43CE-ACE8-EEF538FC06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的四次挥手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B93F16-25DD-44DC-B404-84FF6FC68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40" y="1297266"/>
            <a:ext cx="8810197" cy="46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5854-282C-486B-8266-687417A19F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网络基础</a:t>
            </a:r>
            <a:r>
              <a:rPr lang="en-US" altLang="zh-CN" dirty="0"/>
              <a:t>-IP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88F17-D766-4627-A524-208D2D8A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私有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：本地局域网上的</a:t>
            </a:r>
            <a:r>
              <a:rPr lang="en-US" altLang="zh-CN" b="1" dirty="0" smtClean="0"/>
              <a:t>IP</a:t>
            </a:r>
            <a:r>
              <a:rPr lang="zh-CN" altLang="en-US" b="1" dirty="0" smtClean="0"/>
              <a:t>，</a:t>
            </a:r>
            <a:r>
              <a:rPr lang="zh-CN" altLang="en-US" dirty="0"/>
              <a:t>专门为组织机构内部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smtClean="0"/>
              <a:t>10.0.0.0</a:t>
            </a:r>
            <a:r>
              <a:rPr lang="zh-CN" altLang="en-US" dirty="0"/>
              <a:t>～</a:t>
            </a:r>
            <a:r>
              <a:rPr lang="en-US" altLang="zh-CN" dirty="0"/>
              <a:t>10.255.255.255</a:t>
            </a:r>
          </a:p>
          <a:p>
            <a:pPr lvl="1"/>
            <a:r>
              <a:rPr lang="en-US" altLang="zh-CN" dirty="0"/>
              <a:t>172.16.0.0</a:t>
            </a:r>
            <a:r>
              <a:rPr lang="zh-CN" altLang="en-US" dirty="0"/>
              <a:t>～</a:t>
            </a:r>
            <a:r>
              <a:rPr lang="en-US" altLang="zh-CN" dirty="0"/>
              <a:t>172.31.255.255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192.168.0.0</a:t>
            </a:r>
            <a:r>
              <a:rPr lang="zh-CN" altLang="en-US" dirty="0"/>
              <a:t>～</a:t>
            </a:r>
            <a:r>
              <a:rPr lang="en-US" altLang="zh-CN" dirty="0"/>
              <a:t>192.168.255.255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lvl="1"/>
            <a:r>
              <a:rPr lang="zh-CN" altLang="en-US" smtClean="0"/>
              <a:t>公有</a:t>
            </a:r>
            <a:r>
              <a:rPr lang="en-US" altLang="zh-CN" dirty="0" smtClean="0"/>
              <a:t>IP</a:t>
            </a:r>
            <a:r>
              <a:rPr lang="zh-CN" altLang="en-US" dirty="0" smtClean="0"/>
              <a:t>：</a:t>
            </a:r>
            <a:r>
              <a:rPr lang="zh-CN" altLang="en-US" smtClean="0"/>
              <a:t>全球访问</a:t>
            </a:r>
            <a:endParaRPr lang="en-US" altLang="zh-CN" smtClean="0"/>
          </a:p>
          <a:p>
            <a:pPr lvl="1"/>
            <a:endParaRPr lang="en-US" altLang="zh-CN"/>
          </a:p>
          <a:p>
            <a:pPr lvl="1"/>
            <a:endParaRPr lang="en-US" altLang="zh-CN" dirty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127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1~127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255</a:t>
            </a:r>
            <a:r>
              <a:rPr lang="zh-CN" altLang="en-US" dirty="0" smtClean="0"/>
              <a:t>． </a:t>
            </a:r>
            <a:r>
              <a:rPr lang="en-US" altLang="zh-CN" dirty="0" smtClean="0"/>
              <a:t>255</a:t>
            </a:r>
            <a:r>
              <a:rPr lang="zh-CN" altLang="en-US" dirty="0" smtClean="0"/>
              <a:t>⽤于</a:t>
            </a:r>
            <a:r>
              <a:rPr lang="zh-CN" altLang="en-US" smtClean="0"/>
              <a:t>回路测试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5854-282C-486B-8266-687417A19F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网络基础</a:t>
            </a:r>
            <a:r>
              <a:rPr lang="en-US" altLang="zh-CN" dirty="0"/>
              <a:t>-IP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88F17-D766-4627-A524-208D2D8A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⼦⽹</a:t>
            </a:r>
            <a:r>
              <a:rPr lang="zh-CN" altLang="en-US" smtClean="0"/>
              <a:t>掩码：区分网络号和主机号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8650A-45D4-40D8-911F-431BA0173E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网络基础</a:t>
            </a:r>
            <a:r>
              <a:rPr lang="en-US" altLang="zh-CN" dirty="0"/>
              <a:t>-</a:t>
            </a:r>
            <a:r>
              <a:rPr lang="zh-CN" altLang="en-US" dirty="0"/>
              <a:t>端口号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87F9C2-1534-49A8-B5C7-B6D877318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端口号：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用来</a:t>
            </a:r>
            <a:r>
              <a:rPr lang="zh-CN" altLang="en-US" dirty="0">
                <a:solidFill>
                  <a:srgbClr val="FF0000"/>
                </a:solidFill>
              </a:rPr>
              <a:t>标记区分</a:t>
            </a:r>
            <a:r>
              <a:rPr lang="zh-CN" altLang="en-US" dirty="0" smtClean="0">
                <a:solidFill>
                  <a:srgbClr val="FF0000"/>
                </a:solidFill>
              </a:rPr>
              <a:t>进程</a:t>
            </a:r>
            <a:endParaRPr lang="en-US" altLang="zh-CN" dirty="0" smtClean="0"/>
          </a:p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" r="56605" b="43929"/>
          <a:stretch/>
        </p:blipFill>
        <p:spPr>
          <a:xfrm>
            <a:off x="901519" y="1737996"/>
            <a:ext cx="7456869" cy="449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4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D5854-282C-486B-8266-687417A19F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zh-CN" altLang="en-US" dirty="0"/>
              <a:t>网络基础</a:t>
            </a:r>
            <a:r>
              <a:rPr lang="en-US" altLang="zh-CN" dirty="0"/>
              <a:t>-</a:t>
            </a:r>
            <a:r>
              <a:rPr lang="zh-CN" altLang="en-US" dirty="0"/>
              <a:t>协议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BBF50-B8DA-4754-9C79-3572048D4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根据</a:t>
            </a:r>
            <a:r>
              <a:rPr lang="en-US" altLang="zh-CN" sz="2000" dirty="0" smtClean="0"/>
              <a:t>TCP/IP</a:t>
            </a:r>
            <a:r>
              <a:rPr lang="zh-CN" altLang="en-US" sz="2000" dirty="0" smtClean="0"/>
              <a:t>协议簇功能的不同，将它分为了</a:t>
            </a:r>
            <a:r>
              <a:rPr lang="zh-CN" altLang="en-US" sz="2000" smtClean="0"/>
              <a:t>几种层次</a:t>
            </a:r>
            <a:endParaRPr lang="en-US" altLang="zh-CN" sz="2000" dirty="0" smtClean="0"/>
          </a:p>
          <a:p>
            <a:pPr lvl="1"/>
            <a:r>
              <a:rPr lang="zh-CN" altLang="en-US" sz="1800" dirty="0" smtClean="0">
                <a:solidFill>
                  <a:srgbClr val="002060"/>
                </a:solidFill>
              </a:rPr>
              <a:t>网络接口层（链路层）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00B050"/>
                </a:solidFill>
              </a:rPr>
              <a:t>网络层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传输</a:t>
            </a:r>
            <a:r>
              <a:rPr lang="zh-CN" altLang="en-US" sz="1800" dirty="0" smtClean="0">
                <a:solidFill>
                  <a:srgbClr val="FF0000"/>
                </a:solidFill>
              </a:rPr>
              <a:t>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应用层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/>
            <a:endParaRPr lang="en-US" altLang="zh-CN" sz="1800" dirty="0" smtClean="0"/>
          </a:p>
          <a:p>
            <a:pPr lvl="1"/>
            <a:r>
              <a:rPr lang="zh-CN" altLang="en-US" sz="1800" dirty="0" smtClean="0">
                <a:solidFill>
                  <a:srgbClr val="002060"/>
                </a:solidFill>
              </a:rPr>
              <a:t>物理层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002060"/>
                </a:solidFill>
              </a:rPr>
              <a:t>数据链路层</a:t>
            </a:r>
            <a:endParaRPr lang="en-US" altLang="zh-CN" sz="1800" dirty="0" smtClean="0">
              <a:solidFill>
                <a:srgbClr val="00206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00B050"/>
                </a:solidFill>
              </a:rPr>
              <a:t>网络层</a:t>
            </a:r>
            <a:endParaRPr lang="en-US" altLang="zh-CN" sz="1800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sz="1800" dirty="0">
                <a:solidFill>
                  <a:srgbClr val="FF0000"/>
                </a:solidFill>
              </a:rPr>
              <a:t>传输</a:t>
            </a:r>
            <a:r>
              <a:rPr lang="zh-CN" altLang="en-US" sz="1800" dirty="0" smtClean="0">
                <a:solidFill>
                  <a:srgbClr val="FF0000"/>
                </a:solidFill>
              </a:rPr>
              <a:t>层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会话层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7030A0"/>
                </a:solidFill>
              </a:rPr>
              <a:t>表示层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lvl="1"/>
            <a:r>
              <a:rPr lang="zh-CN" altLang="en-US" sz="1800" smtClean="0">
                <a:solidFill>
                  <a:srgbClr val="7030A0"/>
                </a:solidFill>
              </a:rPr>
              <a:t>应用层</a:t>
            </a:r>
            <a:endParaRPr lang="en-US" altLang="zh-CN" sz="1800" dirty="0" smtClean="0">
              <a:solidFill>
                <a:srgbClr val="7030A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1C52A5-735D-4593-93F5-D28304764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871" y="1463036"/>
            <a:ext cx="587552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7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CF3-1F52-4EC7-82B5-782A1EC3B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4E1F6-7945-4890-A254-72681C25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1000109"/>
            <a:ext cx="11715832" cy="5073427"/>
          </a:xfrm>
        </p:spPr>
        <p:txBody>
          <a:bodyPr/>
          <a:lstStyle/>
          <a:p>
            <a:r>
              <a:rPr lang="en-US" altLang="zh-CN" dirty="0" smtClean="0"/>
              <a:t>socket:</a:t>
            </a:r>
            <a:r>
              <a:rPr lang="zh-CN" altLang="en-US" dirty="0" smtClean="0">
                <a:solidFill>
                  <a:srgbClr val="FF0000"/>
                </a:solidFill>
              </a:rPr>
              <a:t>通过网络完成进程间通信</a:t>
            </a:r>
            <a:r>
              <a:rPr lang="zh-CN" altLang="en-US" smtClean="0">
                <a:solidFill>
                  <a:srgbClr val="FF0000"/>
                </a:solidFill>
              </a:rPr>
              <a:t>的方式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pic>
        <p:nvPicPr>
          <p:cNvPr id="2050" name="Picture 2" descr="https://gss0.bdstatic.com/-4o3dSag_xI4khGkpoWK1HF6hhy/baike/c0%3Dbaike80%2C5%2C5%2C80%2C26/sign=2225b8644fed2e73e8e48e7ee668caee/a2cc7cd98d1001e92d5e43efbd0e7bec55e797eb.jpg">
            <a:extLst>
              <a:ext uri="{FF2B5EF4-FFF2-40B4-BE49-F238E27FC236}">
                <a16:creationId xmlns:a16="http://schemas.microsoft.com/office/drawing/2014/main" id="{A54B27FB-CABC-4BE7-BB32-63AF9A45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179" y="1785800"/>
            <a:ext cx="6310537" cy="4177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7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CF3-1F52-4EC7-82B5-782A1EC3BC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429773" cy="857232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编程</a:t>
            </a:r>
            <a:r>
              <a:rPr lang="en-US" altLang="zh-CN" dirty="0"/>
              <a:t>-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C4E1F6-7945-4890-A254-72681C25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59" y="1000109"/>
            <a:ext cx="11715832" cy="5073427"/>
          </a:xfrm>
        </p:spPr>
        <p:txBody>
          <a:bodyPr/>
          <a:lstStyle/>
          <a:p>
            <a:r>
              <a:rPr lang="en-US" altLang="zh-CN" dirty="0"/>
              <a:t>Socket</a:t>
            </a:r>
            <a:r>
              <a:rPr lang="zh-CN" altLang="en-US" dirty="0"/>
              <a:t>本质是</a:t>
            </a:r>
            <a:r>
              <a:rPr lang="zh-CN" altLang="en-US" dirty="0">
                <a:solidFill>
                  <a:srgbClr val="FF0000"/>
                </a:solidFill>
              </a:rPr>
              <a:t>编程接口</a:t>
            </a:r>
            <a:r>
              <a:rPr lang="en-US" altLang="zh-CN" dirty="0">
                <a:solidFill>
                  <a:srgbClr val="FF0000"/>
                </a:solidFill>
              </a:rPr>
              <a:t>(API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： </a:t>
            </a:r>
            <a:r>
              <a:rPr lang="en-US" altLang="zh-CN" dirty="0"/>
              <a:t>Socket </a:t>
            </a:r>
            <a:r>
              <a:rPr lang="zh-CN" altLang="en-US" dirty="0"/>
              <a:t>是对 </a:t>
            </a:r>
            <a:r>
              <a:rPr lang="en-US" altLang="zh-CN" dirty="0"/>
              <a:t>TCP/IP </a:t>
            </a:r>
            <a:r>
              <a:rPr lang="zh-CN" altLang="en-US" dirty="0"/>
              <a:t>协议</a:t>
            </a:r>
            <a:r>
              <a:rPr lang="zh-CN" altLang="en-US"/>
              <a:t>的</a:t>
            </a:r>
            <a:r>
              <a:rPr lang="zh-CN" altLang="en-US" smtClean="0"/>
              <a:t>封装</a:t>
            </a:r>
            <a:endParaRPr lang="en-US" altLang="zh-CN" smtClean="0"/>
          </a:p>
          <a:p>
            <a:endParaRPr lang="en-US" altLang="zh-CN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套</a:t>
            </a:r>
            <a:r>
              <a:rPr lang="zh-CN" altLang="en-US" dirty="0"/>
              <a:t>接字之间的连接过程可以分为</a:t>
            </a:r>
            <a:r>
              <a:rPr lang="zh-CN" altLang="en-US" dirty="0">
                <a:solidFill>
                  <a:srgbClr val="FF0000"/>
                </a:solidFill>
              </a:rPr>
              <a:t>三个步骤</a:t>
            </a:r>
            <a:r>
              <a:rPr lang="zh-CN" altLang="en-US" dirty="0"/>
              <a:t>：服务器监听</a:t>
            </a:r>
            <a:r>
              <a:rPr lang="zh-CN" altLang="en-US" dirty="0" smtClean="0"/>
              <a:t>，客户端</a:t>
            </a:r>
            <a:r>
              <a:rPr lang="zh-CN" altLang="en-US" dirty="0"/>
              <a:t>请求，连接</a:t>
            </a:r>
            <a:r>
              <a:rPr lang="zh-CN" altLang="en-US" dirty="0" smtClean="0"/>
              <a:t>确认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0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-3 MySQL数据库.ppt [兼容模式]" id="{A7BC7CCE-5C50-4587-BCB0-CED613B59B84}" vid="{B7F5FEB6-E2C4-4FB7-8105-14D5F065A21D}"/>
    </a:ext>
  </a:extLst>
</a:theme>
</file>

<file path=ppt/theme/theme2.xml><?xml version="1.0" encoding="utf-8"?>
<a:theme xmlns:a="http://schemas.openxmlformats.org/drawingml/2006/main" name="1_ppt新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-3 MySQL数据库.ppt [兼容模式]" id="{A7BC7CCE-5C50-4587-BCB0-CED613B59B84}" vid="{B7F5FEB6-E2C4-4FB7-8105-14D5F065A2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20320</TotalTime>
  <Words>1251</Words>
  <Application>Microsoft Office PowerPoint</Application>
  <PresentationFormat>宽屏</PresentationFormat>
  <Paragraphs>280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0" baseType="lpstr">
      <vt:lpstr>宋体</vt:lpstr>
      <vt:lpstr>Arial</vt:lpstr>
      <vt:lpstr>Wingdings</vt:lpstr>
      <vt:lpstr>ppt新模板</vt:lpstr>
      <vt:lpstr>1_ppt新模板</vt:lpstr>
      <vt:lpstr>python-网络</vt:lpstr>
      <vt:lpstr>目录</vt:lpstr>
      <vt:lpstr>IP地址</vt:lpstr>
      <vt:lpstr>网络基础-IP地址</vt:lpstr>
      <vt:lpstr>网络基础-IP地址</vt:lpstr>
      <vt:lpstr>网络基础-端口号</vt:lpstr>
      <vt:lpstr>网络基础-协议</vt:lpstr>
      <vt:lpstr>Socket编程-简介</vt:lpstr>
      <vt:lpstr>Socket编程-简介</vt:lpstr>
      <vt:lpstr>Socket编程-创建Socket</vt:lpstr>
      <vt:lpstr>Socket编程-udp和tcp</vt:lpstr>
      <vt:lpstr>Socket编程-udp和tcp</vt:lpstr>
      <vt:lpstr>Socket编程-udp编程</vt:lpstr>
      <vt:lpstr>Socket编程-udp编程</vt:lpstr>
      <vt:lpstr>Socket编程-udp编程</vt:lpstr>
      <vt:lpstr>Socket编程-udp编程</vt:lpstr>
      <vt:lpstr>TFTP介绍</vt:lpstr>
      <vt:lpstr>TFTP介绍</vt:lpstr>
      <vt:lpstr>TFTP介绍</vt:lpstr>
      <vt:lpstr>TFTP格式要求</vt:lpstr>
      <vt:lpstr>TFTP介绍</vt:lpstr>
      <vt:lpstr>struct模块使用</vt:lpstr>
      <vt:lpstr>struct模块使用</vt:lpstr>
      <vt:lpstr>udp广 播</vt:lpstr>
      <vt:lpstr>udp广播</vt:lpstr>
      <vt:lpstr>Packet Tracer 介绍&amp;安装 </vt:lpstr>
      <vt:lpstr>2台电脑连网</vt:lpstr>
      <vt:lpstr>2台电脑连网</vt:lpstr>
      <vt:lpstr>2台电脑连网</vt:lpstr>
      <vt:lpstr>通过集线器连网</vt:lpstr>
      <vt:lpstr>通过路由器连网</vt:lpstr>
      <vt:lpstr>TCP</vt:lpstr>
      <vt:lpstr>TCP</vt:lpstr>
      <vt:lpstr>TCP的三次握手</vt:lpstr>
      <vt:lpstr>TCP的四次挥手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python-多进程和多线程</dc:title>
  <dc:creator>尚玉杰</dc:creator>
  <cp:lastModifiedBy>尚玉杰</cp:lastModifiedBy>
  <cp:revision>338</cp:revision>
  <dcterms:created xsi:type="dcterms:W3CDTF">2017-08-21T06:09:48Z</dcterms:created>
  <dcterms:modified xsi:type="dcterms:W3CDTF">2018-09-13T16:12:39Z</dcterms:modified>
</cp:coreProperties>
</file>