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</a:t>
            </a:r>
            <a:r>
              <a:t>、在最前面增加</a:t>
            </a:r>
            <a:r>
              <a:t>”</a:t>
            </a:r>
            <a:r>
              <a:t>订单审核</a:t>
            </a:r>
            <a:r>
              <a:t>”</a:t>
            </a:r>
          </a:p>
          <a:p>
            <a:pPr/>
            <a:r>
              <a:t>2</a:t>
            </a:r>
            <a:r>
              <a:t>、删除</a:t>
            </a:r>
            <a:r>
              <a:t>“</a:t>
            </a:r>
            <a:r>
              <a:t>订单管理</a:t>
            </a:r>
            <a:r>
              <a:t>&gt;&gt;</a:t>
            </a:r>
            <a:r>
              <a:t>订单审核</a:t>
            </a:r>
            <a:r>
              <a:t>”</a:t>
            </a:r>
          </a:p>
          <a:p>
            <a:pPr/>
            <a:r>
              <a:t>3</a:t>
            </a:r>
            <a:r>
              <a:t>、</a:t>
            </a:r>
            <a:r>
              <a:t>“</a:t>
            </a:r>
            <a:r>
              <a:t>手机号码 </a:t>
            </a:r>
            <a:r>
              <a:t>– </a:t>
            </a:r>
            <a:r>
              <a:t>状态 </a:t>
            </a:r>
            <a:r>
              <a:t>– </a:t>
            </a:r>
            <a:r>
              <a:t>查询</a:t>
            </a:r>
            <a:r>
              <a:t>”</a:t>
            </a:r>
            <a:r>
              <a:t>整个都不要</a:t>
            </a:r>
          </a:p>
          <a:p>
            <a:pPr/>
            <a:r>
              <a:t>3</a:t>
            </a:r>
            <a:r>
              <a:t>、待审核订单逐行显示，依次顺序</a:t>
            </a:r>
            <a:r>
              <a:t>: </a:t>
            </a:r>
            <a:r>
              <a:t>订单编号、下单时间、兑换人姓名、证件类型、证件号码、联系手机、买卖类型、币种、金额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订单编号、订单状态、兑换类型、兑换金额（</a:t>
            </a:r>
            <a:r>
              <a:t>XXX</a:t>
            </a:r>
            <a:r>
              <a:t>外币币种）、兑换人姓名、证件类型、证件号、取钞网点、渠道、下单时间</a:t>
            </a:r>
          </a:p>
          <a:p>
            <a:pPr/>
            <a:r>
              <a:t>需要增加的内容项：</a:t>
            </a:r>
            <a:r>
              <a:rPr>
                <a:solidFill>
                  <a:srgbClr val="FF0000"/>
                </a:solidFill>
              </a:rPr>
              <a:t>取钞日期</a:t>
            </a:r>
            <a:endParaRPr>
              <a:solidFill>
                <a:srgbClr val="FF0000"/>
              </a:solidFill>
            </a:endParaRPr>
          </a:p>
          <a:p>
            <a:pPr>
              <a:defRPr>
                <a:solidFill>
                  <a:srgbClr val="FF0000"/>
                </a:solidFill>
              </a:defRPr>
            </a:pPr>
            <a:r>
              <a:t>需要删掉的内容项：供应商、联系手机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查询条件（可单选或多选）：下单日期、取钞网点、取钞日期、买卖类型、外币币种、订单状态（不包括待审核）、兑换人名字、兑换人证件号码。</a:t>
            </a:r>
          </a:p>
          <a:p>
            <a:pPr/>
            <a:r>
              <a:t>查询结果逐行显示：订单编号、兑换人姓名、证件类型、证件号码</a:t>
            </a:r>
            <a:r>
              <a:rPr strike="sngStrike"/>
              <a:t>、联系手机</a:t>
            </a:r>
            <a:r>
              <a:t>、兑换方式、外币币种、兑换金额、取钞网点、取钞日期、下单日期、订单状态；</a:t>
            </a:r>
          </a:p>
          <a:p>
            <a:pPr/>
            <a:r>
              <a:t>“</a:t>
            </a:r>
            <a:r>
              <a:t>操作</a:t>
            </a:r>
            <a:r>
              <a:t>/</a:t>
            </a:r>
            <a:r>
              <a:t>详情</a:t>
            </a:r>
            <a:r>
              <a:t>”</a:t>
            </a:r>
            <a:r>
              <a:t>删除。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整个不要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/>
            <a:r>
              <a:t>单击此处编辑母版副标题样式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/>
            <a:r>
              <a:t>单击此处编辑母版文本样式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/>
            <a:r>
              <a:t>单击此处编辑母版文本样式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/>
            <a:r>
              <a:t>单击此处编辑母版文本样式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单击此处编辑母版标题样式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大象汇率供应商系统</a:t>
            </a:r>
          </a:p>
        </p:txBody>
      </p:sp>
      <p:sp>
        <p:nvSpPr>
          <p:cNvPr id="113" name="Shape 11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400"/>
            </a:lvl1pPr>
          </a:lstStyle>
          <a:p>
            <a:pPr/>
            <a:r>
              <a:t>界面原型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登陆</a:t>
            </a:r>
          </a:p>
        </p:txBody>
      </p:sp>
      <p:sp>
        <p:nvSpPr>
          <p:cNvPr id="116" name="Shape 116"/>
          <p:cNvSpPr/>
          <p:nvPr/>
        </p:nvSpPr>
        <p:spPr>
          <a:xfrm>
            <a:off x="107503" y="1412775"/>
            <a:ext cx="8784978" cy="53285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7" name="Shape 117"/>
          <p:cNvSpPr/>
          <p:nvPr/>
        </p:nvSpPr>
        <p:spPr>
          <a:xfrm>
            <a:off x="2051719" y="3199559"/>
            <a:ext cx="194421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r>
              <a:t>用户名</a:t>
            </a:r>
            <a:r>
              <a:t>:</a:t>
            </a:r>
          </a:p>
        </p:txBody>
      </p:sp>
      <p:sp>
        <p:nvSpPr>
          <p:cNvPr id="118" name="Shape 118"/>
          <p:cNvSpPr/>
          <p:nvPr/>
        </p:nvSpPr>
        <p:spPr>
          <a:xfrm>
            <a:off x="3655910" y="3115997"/>
            <a:ext cx="2952329" cy="57606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Shape 119"/>
          <p:cNvSpPr/>
          <p:nvPr/>
        </p:nvSpPr>
        <p:spPr>
          <a:xfrm>
            <a:off x="2051719" y="3919639"/>
            <a:ext cx="194421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r>
              <a:t>密码</a:t>
            </a:r>
            <a:r>
              <a:t>:</a:t>
            </a:r>
          </a:p>
        </p:txBody>
      </p:sp>
      <p:sp>
        <p:nvSpPr>
          <p:cNvPr id="120" name="Shape 120"/>
          <p:cNvSpPr/>
          <p:nvPr/>
        </p:nvSpPr>
        <p:spPr>
          <a:xfrm>
            <a:off x="3655910" y="3836077"/>
            <a:ext cx="2952329" cy="57606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23" name="Group 123"/>
          <p:cNvGrpSpPr/>
          <p:nvPr/>
        </p:nvGrpSpPr>
        <p:grpSpPr>
          <a:xfrm>
            <a:off x="3419871" y="5060212"/>
            <a:ext cx="1712203" cy="648073"/>
            <a:chOff x="0" y="0"/>
            <a:chExt cx="1712202" cy="648072"/>
          </a:xfrm>
        </p:grpSpPr>
        <p:sp>
          <p:nvSpPr>
            <p:cNvPr id="121" name="Shape 121"/>
            <p:cNvSpPr/>
            <p:nvPr/>
          </p:nvSpPr>
          <p:spPr>
            <a:xfrm>
              <a:off x="0" y="0"/>
              <a:ext cx="1712203" cy="64807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1636" y="138616"/>
              <a:ext cx="16489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登录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订单审核</a:t>
            </a:r>
          </a:p>
        </p:txBody>
      </p:sp>
      <p:sp>
        <p:nvSpPr>
          <p:cNvPr id="126" name="Shape 126"/>
          <p:cNvSpPr/>
          <p:nvPr/>
        </p:nvSpPr>
        <p:spPr>
          <a:xfrm>
            <a:off x="96929" y="1470920"/>
            <a:ext cx="8784977" cy="53285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27" name="Shape 127"/>
          <p:cNvSpPr/>
          <p:nvPr/>
        </p:nvSpPr>
        <p:spPr>
          <a:xfrm>
            <a:off x="323528" y="1547500"/>
            <a:ext cx="547260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大象汇率</a:t>
            </a:r>
            <a:r>
              <a:rPr strike="sngStrike"/>
              <a:t>后台</a:t>
            </a:r>
            <a:r>
              <a:rPr>
                <a:solidFill>
                  <a:srgbClr val="FF0000"/>
                </a:solidFill>
              </a:rPr>
              <a:t>供应商</a:t>
            </a:r>
            <a:r>
              <a:t>管理系统</a:t>
            </a:r>
          </a:p>
        </p:txBody>
      </p:sp>
      <p:sp>
        <p:nvSpPr>
          <p:cNvPr id="128" name="Shape 128"/>
          <p:cNvSpPr/>
          <p:nvPr/>
        </p:nvSpPr>
        <p:spPr>
          <a:xfrm>
            <a:off x="107503" y="2204864"/>
            <a:ext cx="8784978" cy="3600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131" name="Group 131"/>
          <p:cNvGrpSpPr/>
          <p:nvPr/>
        </p:nvGrpSpPr>
        <p:grpSpPr>
          <a:xfrm>
            <a:off x="107503" y="2180414"/>
            <a:ext cx="1707046" cy="408941"/>
            <a:chOff x="0" y="0"/>
            <a:chExt cx="1707044" cy="408940"/>
          </a:xfrm>
        </p:grpSpPr>
        <p:sp>
          <p:nvSpPr>
            <p:cNvPr id="129" name="Shape 129"/>
            <p:cNvSpPr/>
            <p:nvPr/>
          </p:nvSpPr>
          <p:spPr>
            <a:xfrm>
              <a:off x="0" y="24450"/>
              <a:ext cx="1707045" cy="36004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" name="Shape 130"/>
            <p:cNvSpPr/>
            <p:nvPr/>
          </p:nvSpPr>
          <p:spPr>
            <a:xfrm>
              <a:off x="0" y="0"/>
              <a:ext cx="1707045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订单审核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1871700" y="2180414"/>
            <a:ext cx="1707045" cy="408941"/>
            <a:chOff x="0" y="0"/>
            <a:chExt cx="1707044" cy="408940"/>
          </a:xfrm>
        </p:grpSpPr>
        <p:sp>
          <p:nvSpPr>
            <p:cNvPr id="132" name="Shape 132"/>
            <p:cNvSpPr/>
            <p:nvPr/>
          </p:nvSpPr>
          <p:spPr>
            <a:xfrm>
              <a:off x="0" y="24450"/>
              <a:ext cx="1707045" cy="36004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" name="Shape 133"/>
            <p:cNvSpPr/>
            <p:nvPr/>
          </p:nvSpPr>
          <p:spPr>
            <a:xfrm>
              <a:off x="0" y="0"/>
              <a:ext cx="1707045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订单管理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3635895" y="2170541"/>
            <a:ext cx="1707045" cy="408941"/>
            <a:chOff x="0" y="0"/>
            <a:chExt cx="1707044" cy="408940"/>
          </a:xfrm>
        </p:grpSpPr>
        <p:sp>
          <p:nvSpPr>
            <p:cNvPr id="135" name="Shape 135"/>
            <p:cNvSpPr/>
            <p:nvPr/>
          </p:nvSpPr>
          <p:spPr>
            <a:xfrm>
              <a:off x="0" y="24450"/>
              <a:ext cx="1707045" cy="36004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" name="Shape 136"/>
            <p:cNvSpPr/>
            <p:nvPr/>
          </p:nvSpPr>
          <p:spPr>
            <a:xfrm>
              <a:off x="0" y="0"/>
              <a:ext cx="1707045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门店管理</a:t>
              </a:r>
            </a:p>
          </p:txBody>
        </p:sp>
      </p:grpSp>
      <p:graphicFrame>
        <p:nvGraphicFramePr>
          <p:cNvPr id="138" name="Table 138"/>
          <p:cNvGraphicFramePr/>
          <p:nvPr/>
        </p:nvGraphicFramePr>
        <p:xfrm>
          <a:off x="611554" y="3094856"/>
          <a:ext cx="7920892" cy="18542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80099"/>
                <a:gridCol w="880099"/>
                <a:gridCol w="880099"/>
                <a:gridCol w="880099"/>
                <a:gridCol w="880099"/>
                <a:gridCol w="880099"/>
                <a:gridCol w="880099"/>
                <a:gridCol w="880099"/>
                <a:gridCol w="880099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订单编号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兑换人姓名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证件类型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证件号码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联系手机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渠道来源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兑换方式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兑换金额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操作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 u="sng"/>
                      </a:pPr>
                      <a:r>
                        <a:t>审核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 u="sng"/>
                      </a:pPr>
                      <a:r>
                        <a:t>审核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 u="sng"/>
                      </a:pPr>
                      <a:r>
                        <a:t>审核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 u="sng"/>
                      </a:pPr>
                      <a:r>
                        <a:t>审核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grpSp>
        <p:nvGrpSpPr>
          <p:cNvPr id="141" name="Group 141"/>
          <p:cNvGrpSpPr/>
          <p:nvPr/>
        </p:nvGrpSpPr>
        <p:grpSpPr>
          <a:xfrm>
            <a:off x="5385235" y="2180414"/>
            <a:ext cx="1707046" cy="408941"/>
            <a:chOff x="0" y="0"/>
            <a:chExt cx="1707044" cy="408940"/>
          </a:xfrm>
        </p:grpSpPr>
        <p:sp>
          <p:nvSpPr>
            <p:cNvPr id="139" name="Shape 139"/>
            <p:cNvSpPr/>
            <p:nvPr/>
          </p:nvSpPr>
          <p:spPr>
            <a:xfrm>
              <a:off x="0" y="24450"/>
              <a:ext cx="1707045" cy="36004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" name="Shape 140"/>
            <p:cNvSpPr/>
            <p:nvPr/>
          </p:nvSpPr>
          <p:spPr>
            <a:xfrm>
              <a:off x="0" y="0"/>
              <a:ext cx="1707045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汇率管理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订单详情审核</a:t>
            </a:r>
          </a:p>
        </p:txBody>
      </p:sp>
      <p:sp>
        <p:nvSpPr>
          <p:cNvPr id="146" name="Shape 146"/>
          <p:cNvSpPr/>
          <p:nvPr/>
        </p:nvSpPr>
        <p:spPr>
          <a:xfrm>
            <a:off x="107503" y="1470920"/>
            <a:ext cx="8784978" cy="53285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7" name="Shape 147"/>
          <p:cNvSpPr/>
          <p:nvPr/>
        </p:nvSpPr>
        <p:spPr>
          <a:xfrm>
            <a:off x="323528" y="1547500"/>
            <a:ext cx="547260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大象汇率</a:t>
            </a:r>
            <a:r>
              <a:rPr strike="sngStrike"/>
              <a:t>后台</a:t>
            </a:r>
            <a:r>
              <a:rPr>
                <a:solidFill>
                  <a:srgbClr val="FF0000"/>
                </a:solidFill>
              </a:rPr>
              <a:t>供应商</a:t>
            </a:r>
            <a:r>
              <a:t>管理系统</a:t>
            </a:r>
          </a:p>
        </p:txBody>
      </p:sp>
      <p:sp>
        <p:nvSpPr>
          <p:cNvPr id="148" name="Shape 148"/>
          <p:cNvSpPr/>
          <p:nvPr/>
        </p:nvSpPr>
        <p:spPr>
          <a:xfrm>
            <a:off x="107503" y="2204864"/>
            <a:ext cx="8784978" cy="3600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aphicFrame>
        <p:nvGraphicFramePr>
          <p:cNvPr id="149" name="Table 149"/>
          <p:cNvGraphicFramePr/>
          <p:nvPr/>
        </p:nvGraphicFramePr>
        <p:xfrm>
          <a:off x="1259632" y="2996955"/>
          <a:ext cx="6624736" cy="23222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656184"/>
                <a:gridCol w="1656184"/>
                <a:gridCol w="1656184"/>
                <a:gridCol w="1656184"/>
              </a:tblGrid>
              <a:tr h="3870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订单编号</a:t>
                      </a:r>
                      <a:r>
                        <a:t>: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XXXXXXXXX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订单状态</a:t>
                      </a:r>
                      <a:r>
                        <a:t>: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兑换方式</a:t>
                      </a:r>
                      <a:r>
                        <a:t>: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兑换金额</a:t>
                      </a:r>
                      <a:r>
                        <a:t>: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XXXX</a:t>
                      </a:r>
                      <a:r>
                        <a:t>美金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兑换人</a:t>
                      </a:r>
                      <a:r>
                        <a:t>: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联系手机</a:t>
                      </a:r>
                      <a:r>
                        <a:t>: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证件类型</a:t>
                      </a:r>
                      <a:r>
                        <a:t>: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证件号码</a:t>
                      </a:r>
                      <a:r>
                        <a:t>: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供应商</a:t>
                      </a:r>
                      <a:r>
                        <a:t>: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取钞门店</a:t>
                      </a:r>
                      <a:r>
                        <a:t>: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渠道</a:t>
                      </a:r>
                      <a:r>
                        <a:t>: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下单时间</a:t>
                      </a:r>
                      <a:r>
                        <a:t>: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</a:tr>
            </a:tbl>
          </a:graphicData>
        </a:graphic>
      </p:graphicFrame>
      <p:grpSp>
        <p:nvGrpSpPr>
          <p:cNvPr id="152" name="Group 152"/>
          <p:cNvGrpSpPr/>
          <p:nvPr/>
        </p:nvGrpSpPr>
        <p:grpSpPr>
          <a:xfrm>
            <a:off x="2222554" y="6159903"/>
            <a:ext cx="1005334" cy="370841"/>
            <a:chOff x="0" y="0"/>
            <a:chExt cx="1005333" cy="370840"/>
          </a:xfrm>
        </p:grpSpPr>
        <p:sp>
          <p:nvSpPr>
            <p:cNvPr id="150" name="Shape 150"/>
            <p:cNvSpPr/>
            <p:nvPr/>
          </p:nvSpPr>
          <p:spPr>
            <a:xfrm>
              <a:off x="0" y="5400"/>
              <a:ext cx="1005334" cy="36004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" name="Shape 151"/>
            <p:cNvSpPr/>
            <p:nvPr/>
          </p:nvSpPr>
          <p:spPr>
            <a:xfrm>
              <a:off x="0" y="0"/>
              <a:ext cx="100533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返回</a:t>
              </a:r>
            </a:p>
          </p:txBody>
        </p:sp>
      </p:grpSp>
      <p:sp>
        <p:nvSpPr>
          <p:cNvPr id="153" name="Shape 153"/>
          <p:cNvSpPr/>
          <p:nvPr/>
        </p:nvSpPr>
        <p:spPr>
          <a:xfrm>
            <a:off x="4055290" y="5584147"/>
            <a:ext cx="1596830" cy="359258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Shape 154"/>
          <p:cNvSpPr/>
          <p:nvPr/>
        </p:nvSpPr>
        <p:spPr>
          <a:xfrm rot="10800000">
            <a:off x="5314668" y="5641761"/>
            <a:ext cx="308696" cy="216026"/>
          </a:xfrm>
          <a:prstGeom prst="triangle">
            <a:avLst/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57" name="Group 157"/>
          <p:cNvGrpSpPr/>
          <p:nvPr/>
        </p:nvGrpSpPr>
        <p:grpSpPr>
          <a:xfrm>
            <a:off x="3578743" y="6159903"/>
            <a:ext cx="1005334" cy="370841"/>
            <a:chOff x="0" y="0"/>
            <a:chExt cx="1005333" cy="370840"/>
          </a:xfrm>
        </p:grpSpPr>
        <p:sp>
          <p:nvSpPr>
            <p:cNvPr id="155" name="Shape 155"/>
            <p:cNvSpPr/>
            <p:nvPr/>
          </p:nvSpPr>
          <p:spPr>
            <a:xfrm>
              <a:off x="0" y="5400"/>
              <a:ext cx="1005334" cy="36004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0"/>
              <a:ext cx="100533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提交</a:t>
              </a:r>
            </a:p>
          </p:txBody>
        </p:sp>
      </p:grpSp>
      <p:sp>
        <p:nvSpPr>
          <p:cNvPr id="158" name="Shape 158"/>
          <p:cNvSpPr/>
          <p:nvPr/>
        </p:nvSpPr>
        <p:spPr>
          <a:xfrm>
            <a:off x="2307778" y="5626956"/>
            <a:ext cx="247998" cy="2736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59" name="Shape 159"/>
          <p:cNvSpPr/>
          <p:nvPr/>
        </p:nvSpPr>
        <p:spPr>
          <a:xfrm>
            <a:off x="926410" y="5567014"/>
            <a:ext cx="11253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审核结果</a:t>
            </a:r>
            <a:r>
              <a:t>:</a:t>
            </a:r>
          </a:p>
        </p:txBody>
      </p:sp>
      <p:sp>
        <p:nvSpPr>
          <p:cNvPr id="160" name="Shape 160"/>
          <p:cNvSpPr/>
          <p:nvPr/>
        </p:nvSpPr>
        <p:spPr>
          <a:xfrm>
            <a:off x="2500933" y="5594498"/>
            <a:ext cx="68263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同意</a:t>
            </a:r>
          </a:p>
        </p:txBody>
      </p:sp>
      <p:sp>
        <p:nvSpPr>
          <p:cNvPr id="161" name="Shape 161"/>
          <p:cNvSpPr/>
          <p:nvPr/>
        </p:nvSpPr>
        <p:spPr>
          <a:xfrm>
            <a:off x="3173667" y="5626956"/>
            <a:ext cx="247998" cy="2736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62" name="Shape 162"/>
          <p:cNvSpPr/>
          <p:nvPr/>
        </p:nvSpPr>
        <p:spPr>
          <a:xfrm>
            <a:off x="3421665" y="5594498"/>
            <a:ext cx="68263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拒绝</a:t>
            </a:r>
          </a:p>
        </p:txBody>
      </p:sp>
      <p:sp>
        <p:nvSpPr>
          <p:cNvPr id="163" name="Shape 163"/>
          <p:cNvSpPr/>
          <p:nvPr/>
        </p:nvSpPr>
        <p:spPr>
          <a:xfrm>
            <a:off x="4152210" y="5594498"/>
            <a:ext cx="10801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拒绝原因</a:t>
            </a:r>
          </a:p>
        </p:txBody>
      </p:sp>
      <p:grpSp>
        <p:nvGrpSpPr>
          <p:cNvPr id="166" name="Group 166"/>
          <p:cNvGrpSpPr/>
          <p:nvPr/>
        </p:nvGrpSpPr>
        <p:grpSpPr>
          <a:xfrm>
            <a:off x="107503" y="2180414"/>
            <a:ext cx="1707046" cy="408941"/>
            <a:chOff x="0" y="0"/>
            <a:chExt cx="1707044" cy="408940"/>
          </a:xfrm>
        </p:grpSpPr>
        <p:sp>
          <p:nvSpPr>
            <p:cNvPr id="164" name="Shape 164"/>
            <p:cNvSpPr/>
            <p:nvPr/>
          </p:nvSpPr>
          <p:spPr>
            <a:xfrm>
              <a:off x="0" y="24450"/>
              <a:ext cx="1707045" cy="36004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1707045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订单审核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1871700" y="2180414"/>
            <a:ext cx="1707045" cy="408941"/>
            <a:chOff x="0" y="0"/>
            <a:chExt cx="1707044" cy="408940"/>
          </a:xfrm>
        </p:grpSpPr>
        <p:sp>
          <p:nvSpPr>
            <p:cNvPr id="167" name="Shape 167"/>
            <p:cNvSpPr/>
            <p:nvPr/>
          </p:nvSpPr>
          <p:spPr>
            <a:xfrm>
              <a:off x="0" y="24450"/>
              <a:ext cx="1707045" cy="36004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" name="Shape 168"/>
            <p:cNvSpPr/>
            <p:nvPr/>
          </p:nvSpPr>
          <p:spPr>
            <a:xfrm>
              <a:off x="0" y="0"/>
              <a:ext cx="1707045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订单管理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3635895" y="2170541"/>
            <a:ext cx="1707045" cy="408941"/>
            <a:chOff x="0" y="0"/>
            <a:chExt cx="1707044" cy="408940"/>
          </a:xfrm>
        </p:grpSpPr>
        <p:sp>
          <p:nvSpPr>
            <p:cNvPr id="170" name="Shape 170"/>
            <p:cNvSpPr/>
            <p:nvPr/>
          </p:nvSpPr>
          <p:spPr>
            <a:xfrm>
              <a:off x="0" y="24450"/>
              <a:ext cx="1707045" cy="36004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" name="Shape 171"/>
            <p:cNvSpPr/>
            <p:nvPr/>
          </p:nvSpPr>
          <p:spPr>
            <a:xfrm>
              <a:off x="0" y="0"/>
              <a:ext cx="1707045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门店管理</a:t>
              </a:r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5385235" y="2180414"/>
            <a:ext cx="1707046" cy="408941"/>
            <a:chOff x="0" y="0"/>
            <a:chExt cx="1707044" cy="408940"/>
          </a:xfrm>
        </p:grpSpPr>
        <p:sp>
          <p:nvSpPr>
            <p:cNvPr id="173" name="Shape 173"/>
            <p:cNvSpPr/>
            <p:nvPr/>
          </p:nvSpPr>
          <p:spPr>
            <a:xfrm>
              <a:off x="0" y="24450"/>
              <a:ext cx="1707045" cy="36004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" name="Shape 174"/>
            <p:cNvSpPr/>
            <p:nvPr/>
          </p:nvSpPr>
          <p:spPr>
            <a:xfrm>
              <a:off x="0" y="0"/>
              <a:ext cx="1707045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汇率管理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订单查询</a:t>
            </a:r>
          </a:p>
        </p:txBody>
      </p:sp>
      <p:sp>
        <p:nvSpPr>
          <p:cNvPr id="180" name="Shape 180"/>
          <p:cNvSpPr/>
          <p:nvPr/>
        </p:nvSpPr>
        <p:spPr>
          <a:xfrm>
            <a:off x="107503" y="1470920"/>
            <a:ext cx="8784978" cy="53285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81" name="Shape 181"/>
          <p:cNvSpPr/>
          <p:nvPr/>
        </p:nvSpPr>
        <p:spPr>
          <a:xfrm>
            <a:off x="323528" y="1547500"/>
            <a:ext cx="547260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大象汇率</a:t>
            </a:r>
            <a:r>
              <a:rPr strike="sngStrike"/>
              <a:t>后台</a:t>
            </a:r>
            <a:r>
              <a:rPr>
                <a:solidFill>
                  <a:srgbClr val="FF0000"/>
                </a:solidFill>
              </a:rPr>
              <a:t>供应商</a:t>
            </a:r>
            <a:r>
              <a:t>管理系统</a:t>
            </a:r>
          </a:p>
        </p:txBody>
      </p:sp>
      <p:sp>
        <p:nvSpPr>
          <p:cNvPr id="182" name="Shape 182"/>
          <p:cNvSpPr/>
          <p:nvPr/>
        </p:nvSpPr>
        <p:spPr>
          <a:xfrm>
            <a:off x="107503" y="2204864"/>
            <a:ext cx="8784978" cy="3600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83" name="Shape 183"/>
          <p:cNvSpPr/>
          <p:nvPr/>
        </p:nvSpPr>
        <p:spPr>
          <a:xfrm>
            <a:off x="323527" y="3256279"/>
            <a:ext cx="90694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400"/>
            </a:pPr>
            <a:r>
              <a:t>手机号码</a:t>
            </a:r>
            <a:r>
              <a:t>:</a:t>
            </a:r>
          </a:p>
        </p:txBody>
      </p:sp>
      <p:sp>
        <p:nvSpPr>
          <p:cNvPr id="184" name="Shape 184"/>
          <p:cNvSpPr/>
          <p:nvPr/>
        </p:nvSpPr>
        <p:spPr>
          <a:xfrm>
            <a:off x="1244611" y="3227317"/>
            <a:ext cx="1295638" cy="359258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87" name="Group 187"/>
          <p:cNvGrpSpPr/>
          <p:nvPr/>
        </p:nvGrpSpPr>
        <p:grpSpPr>
          <a:xfrm>
            <a:off x="7366692" y="3191579"/>
            <a:ext cx="1005334" cy="370841"/>
            <a:chOff x="0" y="0"/>
            <a:chExt cx="1005333" cy="370840"/>
          </a:xfrm>
        </p:grpSpPr>
        <p:sp>
          <p:nvSpPr>
            <p:cNvPr id="185" name="Shape 185"/>
            <p:cNvSpPr/>
            <p:nvPr/>
          </p:nvSpPr>
          <p:spPr>
            <a:xfrm>
              <a:off x="0" y="5400"/>
              <a:ext cx="1005334" cy="36004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Shape 186"/>
            <p:cNvSpPr/>
            <p:nvPr/>
          </p:nvSpPr>
          <p:spPr>
            <a:xfrm>
              <a:off x="0" y="0"/>
              <a:ext cx="100533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查询</a:t>
              </a:r>
            </a:p>
          </p:txBody>
        </p:sp>
      </p:grpSp>
      <p:graphicFrame>
        <p:nvGraphicFramePr>
          <p:cNvPr id="188" name="Table 188"/>
          <p:cNvGraphicFramePr/>
          <p:nvPr/>
        </p:nvGraphicFramePr>
        <p:xfrm>
          <a:off x="132934" y="3933056"/>
          <a:ext cx="8615530" cy="18542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61553"/>
                <a:gridCol w="861553"/>
                <a:gridCol w="861553"/>
                <a:gridCol w="861553"/>
                <a:gridCol w="861553"/>
                <a:gridCol w="861553"/>
                <a:gridCol w="861553"/>
                <a:gridCol w="861553"/>
                <a:gridCol w="861553"/>
                <a:gridCol w="861553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订单编号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兑换人姓名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证件类型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证件号码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联系手机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渠道来源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兑换方式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兑换金额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状态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操作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 u="sng"/>
                      </a:pPr>
                      <a:r>
                        <a:t>详情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 u="sng"/>
                      </a:pPr>
                      <a:r>
                        <a:t>详情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 u="sng"/>
                      </a:pPr>
                      <a:r>
                        <a:t>详情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 u="sng"/>
                      </a:pPr>
                      <a:r>
                        <a:t>详情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sp>
        <p:nvSpPr>
          <p:cNvPr id="189" name="Shape 189"/>
          <p:cNvSpPr/>
          <p:nvPr/>
        </p:nvSpPr>
        <p:spPr>
          <a:xfrm>
            <a:off x="4211960" y="5867979"/>
            <a:ext cx="436249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400"/>
            </a:pPr>
            <a:r>
              <a:t>共</a:t>
            </a:r>
            <a:r>
              <a:t>XX</a:t>
            </a:r>
            <a:r>
              <a:t>条记录，首页 上一页 下一页 尾页</a:t>
            </a:r>
          </a:p>
        </p:txBody>
      </p:sp>
      <p:sp>
        <p:nvSpPr>
          <p:cNvPr id="190" name="Shape 190"/>
          <p:cNvSpPr/>
          <p:nvPr/>
        </p:nvSpPr>
        <p:spPr>
          <a:xfrm>
            <a:off x="2828399" y="3224869"/>
            <a:ext cx="90694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400"/>
            </a:pPr>
            <a:r>
              <a:t>门店</a:t>
            </a:r>
            <a:r>
              <a:t>:</a:t>
            </a:r>
          </a:p>
        </p:txBody>
      </p:sp>
      <p:sp>
        <p:nvSpPr>
          <p:cNvPr id="191" name="Shape 191"/>
          <p:cNvSpPr/>
          <p:nvPr/>
        </p:nvSpPr>
        <p:spPr>
          <a:xfrm>
            <a:off x="3635895" y="3227316"/>
            <a:ext cx="1295637" cy="359258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Shape 192"/>
          <p:cNvSpPr/>
          <p:nvPr/>
        </p:nvSpPr>
        <p:spPr>
          <a:xfrm rot="10800000">
            <a:off x="4575463" y="3320986"/>
            <a:ext cx="308696" cy="216026"/>
          </a:xfrm>
          <a:prstGeom prst="triangle">
            <a:avLst/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5071988" y="3232880"/>
            <a:ext cx="90694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400"/>
            </a:pPr>
            <a:r>
              <a:t>币种</a:t>
            </a:r>
            <a:r>
              <a:t>:</a:t>
            </a:r>
          </a:p>
        </p:txBody>
      </p:sp>
      <p:sp>
        <p:nvSpPr>
          <p:cNvPr id="194" name="Shape 194"/>
          <p:cNvSpPr/>
          <p:nvPr/>
        </p:nvSpPr>
        <p:spPr>
          <a:xfrm>
            <a:off x="5879486" y="3235327"/>
            <a:ext cx="1295637" cy="359258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Shape 195"/>
          <p:cNvSpPr/>
          <p:nvPr/>
        </p:nvSpPr>
        <p:spPr>
          <a:xfrm rot="10800000">
            <a:off x="6819054" y="3328997"/>
            <a:ext cx="308696" cy="216026"/>
          </a:xfrm>
          <a:prstGeom prst="triangle">
            <a:avLst/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98" name="Group 198"/>
          <p:cNvGrpSpPr/>
          <p:nvPr/>
        </p:nvGrpSpPr>
        <p:grpSpPr>
          <a:xfrm>
            <a:off x="107503" y="2180414"/>
            <a:ext cx="1707046" cy="408941"/>
            <a:chOff x="0" y="0"/>
            <a:chExt cx="1707044" cy="408940"/>
          </a:xfrm>
        </p:grpSpPr>
        <p:sp>
          <p:nvSpPr>
            <p:cNvPr id="196" name="Shape 196"/>
            <p:cNvSpPr/>
            <p:nvPr/>
          </p:nvSpPr>
          <p:spPr>
            <a:xfrm>
              <a:off x="0" y="24450"/>
              <a:ext cx="1707045" cy="36004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" name="Shape 197"/>
            <p:cNvSpPr/>
            <p:nvPr/>
          </p:nvSpPr>
          <p:spPr>
            <a:xfrm>
              <a:off x="0" y="0"/>
              <a:ext cx="1707045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订单审核</a:t>
              </a:r>
            </a:p>
          </p:txBody>
        </p:sp>
      </p:grpSp>
      <p:grpSp>
        <p:nvGrpSpPr>
          <p:cNvPr id="201" name="Group 201"/>
          <p:cNvGrpSpPr/>
          <p:nvPr/>
        </p:nvGrpSpPr>
        <p:grpSpPr>
          <a:xfrm>
            <a:off x="1871700" y="2180414"/>
            <a:ext cx="1707045" cy="408941"/>
            <a:chOff x="0" y="0"/>
            <a:chExt cx="1707044" cy="408940"/>
          </a:xfrm>
        </p:grpSpPr>
        <p:sp>
          <p:nvSpPr>
            <p:cNvPr id="199" name="Shape 199"/>
            <p:cNvSpPr/>
            <p:nvPr/>
          </p:nvSpPr>
          <p:spPr>
            <a:xfrm>
              <a:off x="0" y="24450"/>
              <a:ext cx="1707045" cy="36004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" name="Shape 200"/>
            <p:cNvSpPr/>
            <p:nvPr/>
          </p:nvSpPr>
          <p:spPr>
            <a:xfrm>
              <a:off x="0" y="0"/>
              <a:ext cx="1707045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订单管理</a:t>
              </a:r>
            </a:p>
          </p:txBody>
        </p:sp>
      </p:grpSp>
      <p:grpSp>
        <p:nvGrpSpPr>
          <p:cNvPr id="204" name="Group 204"/>
          <p:cNvGrpSpPr/>
          <p:nvPr/>
        </p:nvGrpSpPr>
        <p:grpSpPr>
          <a:xfrm>
            <a:off x="3635895" y="2170541"/>
            <a:ext cx="1707045" cy="408941"/>
            <a:chOff x="0" y="0"/>
            <a:chExt cx="1707044" cy="408940"/>
          </a:xfrm>
        </p:grpSpPr>
        <p:sp>
          <p:nvSpPr>
            <p:cNvPr id="202" name="Shape 202"/>
            <p:cNvSpPr/>
            <p:nvPr/>
          </p:nvSpPr>
          <p:spPr>
            <a:xfrm>
              <a:off x="0" y="24450"/>
              <a:ext cx="1707045" cy="36004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3" name="Shape 203"/>
            <p:cNvSpPr/>
            <p:nvPr/>
          </p:nvSpPr>
          <p:spPr>
            <a:xfrm>
              <a:off x="0" y="0"/>
              <a:ext cx="1707045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门店管理</a:t>
              </a:r>
            </a:p>
          </p:txBody>
        </p:sp>
      </p:grpSp>
      <p:grpSp>
        <p:nvGrpSpPr>
          <p:cNvPr id="207" name="Group 207"/>
          <p:cNvGrpSpPr/>
          <p:nvPr/>
        </p:nvGrpSpPr>
        <p:grpSpPr>
          <a:xfrm>
            <a:off x="5385235" y="2180414"/>
            <a:ext cx="1707046" cy="408941"/>
            <a:chOff x="0" y="0"/>
            <a:chExt cx="1707044" cy="408940"/>
          </a:xfrm>
        </p:grpSpPr>
        <p:sp>
          <p:nvSpPr>
            <p:cNvPr id="205" name="Shape 205"/>
            <p:cNvSpPr/>
            <p:nvPr/>
          </p:nvSpPr>
          <p:spPr>
            <a:xfrm>
              <a:off x="0" y="24450"/>
              <a:ext cx="1707045" cy="36004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" name="Shape 206"/>
            <p:cNvSpPr/>
            <p:nvPr/>
          </p:nvSpPr>
          <p:spPr>
            <a:xfrm>
              <a:off x="0" y="0"/>
              <a:ext cx="1707045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汇率管理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订单查询详情</a:t>
            </a:r>
          </a:p>
        </p:txBody>
      </p:sp>
      <p:sp>
        <p:nvSpPr>
          <p:cNvPr id="212" name="Shape 212"/>
          <p:cNvSpPr/>
          <p:nvPr/>
        </p:nvSpPr>
        <p:spPr>
          <a:xfrm>
            <a:off x="107503" y="1470920"/>
            <a:ext cx="8784978" cy="53285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13" name="Shape 213"/>
          <p:cNvSpPr/>
          <p:nvPr/>
        </p:nvSpPr>
        <p:spPr>
          <a:xfrm>
            <a:off x="323528" y="1547500"/>
            <a:ext cx="547260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大象汇率</a:t>
            </a:r>
            <a:r>
              <a:rPr strike="sngStrike"/>
              <a:t>后台</a:t>
            </a:r>
            <a:r>
              <a:rPr>
                <a:solidFill>
                  <a:srgbClr val="FF0000"/>
                </a:solidFill>
              </a:rPr>
              <a:t>供应商</a:t>
            </a:r>
            <a:r>
              <a:t>管理系统</a:t>
            </a:r>
          </a:p>
        </p:txBody>
      </p:sp>
      <p:sp>
        <p:nvSpPr>
          <p:cNvPr id="214" name="Shape 214"/>
          <p:cNvSpPr/>
          <p:nvPr/>
        </p:nvSpPr>
        <p:spPr>
          <a:xfrm>
            <a:off x="107503" y="2204864"/>
            <a:ext cx="8784978" cy="3600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217" name="Group 217"/>
          <p:cNvGrpSpPr/>
          <p:nvPr/>
        </p:nvGrpSpPr>
        <p:grpSpPr>
          <a:xfrm>
            <a:off x="107503" y="2180414"/>
            <a:ext cx="1707046" cy="408941"/>
            <a:chOff x="0" y="0"/>
            <a:chExt cx="1707044" cy="408940"/>
          </a:xfrm>
        </p:grpSpPr>
        <p:sp>
          <p:nvSpPr>
            <p:cNvPr id="215" name="Shape 215"/>
            <p:cNvSpPr/>
            <p:nvPr/>
          </p:nvSpPr>
          <p:spPr>
            <a:xfrm>
              <a:off x="0" y="24450"/>
              <a:ext cx="1707045" cy="36004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" name="Shape 216"/>
            <p:cNvSpPr/>
            <p:nvPr/>
          </p:nvSpPr>
          <p:spPr>
            <a:xfrm>
              <a:off x="0" y="0"/>
              <a:ext cx="1707045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订单管理</a:t>
              </a:r>
            </a:p>
          </p:txBody>
        </p:sp>
      </p:grpSp>
      <p:grpSp>
        <p:nvGrpSpPr>
          <p:cNvPr id="220" name="Group 220"/>
          <p:cNvGrpSpPr/>
          <p:nvPr/>
        </p:nvGrpSpPr>
        <p:grpSpPr>
          <a:xfrm>
            <a:off x="1871700" y="2180414"/>
            <a:ext cx="1707045" cy="408941"/>
            <a:chOff x="0" y="0"/>
            <a:chExt cx="1707044" cy="408940"/>
          </a:xfrm>
        </p:grpSpPr>
        <p:sp>
          <p:nvSpPr>
            <p:cNvPr id="218" name="Shape 218"/>
            <p:cNvSpPr/>
            <p:nvPr/>
          </p:nvSpPr>
          <p:spPr>
            <a:xfrm>
              <a:off x="0" y="24450"/>
              <a:ext cx="1707045" cy="36004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" name="Shape 219"/>
            <p:cNvSpPr/>
            <p:nvPr/>
          </p:nvSpPr>
          <p:spPr>
            <a:xfrm>
              <a:off x="0" y="0"/>
              <a:ext cx="1707045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门店管理</a:t>
              </a:r>
            </a:p>
          </p:txBody>
        </p:sp>
      </p:grpSp>
      <p:grpSp>
        <p:nvGrpSpPr>
          <p:cNvPr id="223" name="Group 223"/>
          <p:cNvGrpSpPr/>
          <p:nvPr/>
        </p:nvGrpSpPr>
        <p:grpSpPr>
          <a:xfrm>
            <a:off x="3635895" y="2170541"/>
            <a:ext cx="1707045" cy="408941"/>
            <a:chOff x="0" y="0"/>
            <a:chExt cx="1707044" cy="408940"/>
          </a:xfrm>
        </p:grpSpPr>
        <p:sp>
          <p:nvSpPr>
            <p:cNvPr id="221" name="Shape 221"/>
            <p:cNvSpPr/>
            <p:nvPr/>
          </p:nvSpPr>
          <p:spPr>
            <a:xfrm>
              <a:off x="0" y="24450"/>
              <a:ext cx="1707045" cy="36004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" name="Shape 222"/>
            <p:cNvSpPr/>
            <p:nvPr/>
          </p:nvSpPr>
          <p:spPr>
            <a:xfrm>
              <a:off x="0" y="0"/>
              <a:ext cx="1707045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汇率管理</a:t>
              </a:r>
            </a:p>
          </p:txBody>
        </p:sp>
      </p:grpSp>
      <p:sp>
        <p:nvSpPr>
          <p:cNvPr id="224" name="Shape 224"/>
          <p:cNvSpPr/>
          <p:nvPr/>
        </p:nvSpPr>
        <p:spPr>
          <a:xfrm>
            <a:off x="132933" y="2555032"/>
            <a:ext cx="259229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订单管理</a:t>
            </a:r>
            <a:r>
              <a:t>&gt;&gt;</a:t>
            </a:r>
            <a:r>
              <a:t>订单明细</a:t>
            </a:r>
          </a:p>
        </p:txBody>
      </p:sp>
      <p:graphicFrame>
        <p:nvGraphicFramePr>
          <p:cNvPr id="225" name="Table 225"/>
          <p:cNvGraphicFramePr/>
          <p:nvPr/>
        </p:nvGraphicFramePr>
        <p:xfrm>
          <a:off x="1259632" y="2996955"/>
          <a:ext cx="6624736" cy="23222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656184"/>
                <a:gridCol w="1656184"/>
                <a:gridCol w="1656184"/>
                <a:gridCol w="1656184"/>
              </a:tblGrid>
              <a:tr h="3870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订单编号</a:t>
                      </a:r>
                      <a:r>
                        <a:t>: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XXXXXXXXX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订单状态</a:t>
                      </a:r>
                      <a:r>
                        <a:t>: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兑换方式</a:t>
                      </a:r>
                      <a:r>
                        <a:t>: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兑换金额</a:t>
                      </a:r>
                      <a:r>
                        <a:t>: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XXXX</a:t>
                      </a:r>
                      <a:r>
                        <a:t>美金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兑换人</a:t>
                      </a:r>
                      <a:r>
                        <a:t>: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联系手机</a:t>
                      </a:r>
                      <a:r>
                        <a:t>: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证件类型</a:t>
                      </a:r>
                      <a:r>
                        <a:t>: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证件号码</a:t>
                      </a:r>
                      <a:r>
                        <a:t>: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供应商</a:t>
                      </a:r>
                      <a:r>
                        <a:t>: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取钞门店</a:t>
                      </a:r>
                      <a:r>
                        <a:t>: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渠道</a:t>
                      </a:r>
                      <a:r>
                        <a:t>: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t>下单时间</a:t>
                      </a:r>
                      <a:r>
                        <a:t>: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</a:tr>
            </a:tbl>
          </a:graphicData>
        </a:graphic>
      </p:graphicFrame>
      <p:grpSp>
        <p:nvGrpSpPr>
          <p:cNvPr id="228" name="Group 228"/>
          <p:cNvGrpSpPr/>
          <p:nvPr/>
        </p:nvGrpSpPr>
        <p:grpSpPr>
          <a:xfrm>
            <a:off x="3484085" y="6159903"/>
            <a:ext cx="1005334" cy="370841"/>
            <a:chOff x="0" y="0"/>
            <a:chExt cx="1005333" cy="370840"/>
          </a:xfrm>
        </p:grpSpPr>
        <p:sp>
          <p:nvSpPr>
            <p:cNvPr id="226" name="Shape 226"/>
            <p:cNvSpPr/>
            <p:nvPr/>
          </p:nvSpPr>
          <p:spPr>
            <a:xfrm>
              <a:off x="0" y="5400"/>
              <a:ext cx="1005334" cy="36004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Shape 227"/>
            <p:cNvSpPr/>
            <p:nvPr/>
          </p:nvSpPr>
          <p:spPr>
            <a:xfrm>
              <a:off x="0" y="0"/>
              <a:ext cx="100533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返回</a:t>
              </a:r>
            </a:p>
          </p:txBody>
        </p:sp>
      </p:grpSp>
      <p:sp>
        <p:nvSpPr>
          <p:cNvPr id="229" name="Shape 229"/>
          <p:cNvSpPr/>
          <p:nvPr/>
        </p:nvSpPr>
        <p:spPr>
          <a:xfrm>
            <a:off x="926410" y="5567014"/>
            <a:ext cx="11253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审核结果</a:t>
            </a:r>
            <a:r>
              <a:t>:</a:t>
            </a:r>
          </a:p>
        </p:txBody>
      </p:sp>
      <p:sp>
        <p:nvSpPr>
          <p:cNvPr id="230" name="Shape 230"/>
          <p:cNvSpPr/>
          <p:nvPr/>
        </p:nvSpPr>
        <p:spPr>
          <a:xfrm>
            <a:off x="2159617" y="5594498"/>
            <a:ext cx="68263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同意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供应商管理（汇率管理）</a:t>
            </a:r>
          </a:p>
        </p:txBody>
      </p:sp>
      <p:sp>
        <p:nvSpPr>
          <p:cNvPr id="235" name="Shape 235"/>
          <p:cNvSpPr/>
          <p:nvPr/>
        </p:nvSpPr>
        <p:spPr>
          <a:xfrm>
            <a:off x="107503" y="1470920"/>
            <a:ext cx="8784978" cy="53285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36" name="Shape 236"/>
          <p:cNvSpPr/>
          <p:nvPr/>
        </p:nvSpPr>
        <p:spPr>
          <a:xfrm>
            <a:off x="323528" y="1547500"/>
            <a:ext cx="547260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大象汇率</a:t>
            </a:r>
            <a:r>
              <a:rPr strike="sngStrike"/>
              <a:t>后台</a:t>
            </a:r>
            <a:r>
              <a:rPr>
                <a:solidFill>
                  <a:srgbClr val="FF0000"/>
                </a:solidFill>
              </a:rPr>
              <a:t>供应商</a:t>
            </a:r>
            <a:r>
              <a:t>管理系统</a:t>
            </a:r>
          </a:p>
        </p:txBody>
      </p:sp>
      <p:sp>
        <p:nvSpPr>
          <p:cNvPr id="237" name="Shape 237"/>
          <p:cNvSpPr/>
          <p:nvPr/>
        </p:nvSpPr>
        <p:spPr>
          <a:xfrm>
            <a:off x="107503" y="2204864"/>
            <a:ext cx="8784978" cy="3600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38" name="Shape 238"/>
          <p:cNvSpPr/>
          <p:nvPr/>
        </p:nvSpPr>
        <p:spPr>
          <a:xfrm>
            <a:off x="539551" y="3059668"/>
            <a:ext cx="2952330" cy="415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汇率模板下载</a:t>
            </a:r>
            <a:r>
              <a:t>:</a:t>
            </a:r>
            <a:r>
              <a:rPr u="sng"/>
              <a:t>点击下载</a:t>
            </a:r>
          </a:p>
        </p:txBody>
      </p:sp>
      <p:sp>
        <p:nvSpPr>
          <p:cNvPr id="239" name="Shape 239"/>
          <p:cNvSpPr/>
          <p:nvPr/>
        </p:nvSpPr>
        <p:spPr>
          <a:xfrm>
            <a:off x="516262" y="3573016"/>
            <a:ext cx="295233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汇率文件上传</a:t>
            </a:r>
            <a:r>
              <a:t>:</a:t>
            </a:r>
          </a:p>
        </p:txBody>
      </p:sp>
      <p:grpSp>
        <p:nvGrpSpPr>
          <p:cNvPr id="242" name="Group 242"/>
          <p:cNvGrpSpPr/>
          <p:nvPr/>
        </p:nvGrpSpPr>
        <p:grpSpPr>
          <a:xfrm>
            <a:off x="2123727" y="3567616"/>
            <a:ext cx="1005334" cy="370841"/>
            <a:chOff x="0" y="0"/>
            <a:chExt cx="1005333" cy="370840"/>
          </a:xfrm>
        </p:grpSpPr>
        <p:sp>
          <p:nvSpPr>
            <p:cNvPr id="240" name="Shape 240"/>
            <p:cNvSpPr/>
            <p:nvPr/>
          </p:nvSpPr>
          <p:spPr>
            <a:xfrm>
              <a:off x="0" y="5400"/>
              <a:ext cx="1005334" cy="36004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1" name="Shape 241"/>
            <p:cNvSpPr/>
            <p:nvPr/>
          </p:nvSpPr>
          <p:spPr>
            <a:xfrm>
              <a:off x="0" y="0"/>
              <a:ext cx="100533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选择文件</a:t>
              </a:r>
            </a:p>
          </p:txBody>
        </p:sp>
      </p:grpSp>
      <p:grpSp>
        <p:nvGrpSpPr>
          <p:cNvPr id="245" name="Group 245"/>
          <p:cNvGrpSpPr/>
          <p:nvPr/>
        </p:nvGrpSpPr>
        <p:grpSpPr>
          <a:xfrm>
            <a:off x="107503" y="2180414"/>
            <a:ext cx="1707046" cy="408941"/>
            <a:chOff x="0" y="0"/>
            <a:chExt cx="1707044" cy="408940"/>
          </a:xfrm>
        </p:grpSpPr>
        <p:sp>
          <p:nvSpPr>
            <p:cNvPr id="243" name="Shape 243"/>
            <p:cNvSpPr/>
            <p:nvPr/>
          </p:nvSpPr>
          <p:spPr>
            <a:xfrm>
              <a:off x="0" y="24450"/>
              <a:ext cx="1707045" cy="36004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4" name="Shape 244"/>
            <p:cNvSpPr/>
            <p:nvPr/>
          </p:nvSpPr>
          <p:spPr>
            <a:xfrm>
              <a:off x="0" y="0"/>
              <a:ext cx="1707045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订单审核</a:t>
              </a:r>
            </a:p>
          </p:txBody>
        </p:sp>
      </p:grpSp>
      <p:grpSp>
        <p:nvGrpSpPr>
          <p:cNvPr id="248" name="Group 248"/>
          <p:cNvGrpSpPr/>
          <p:nvPr/>
        </p:nvGrpSpPr>
        <p:grpSpPr>
          <a:xfrm>
            <a:off x="1871700" y="2180414"/>
            <a:ext cx="1707045" cy="408941"/>
            <a:chOff x="0" y="0"/>
            <a:chExt cx="1707044" cy="408940"/>
          </a:xfrm>
        </p:grpSpPr>
        <p:sp>
          <p:nvSpPr>
            <p:cNvPr id="246" name="Shape 246"/>
            <p:cNvSpPr/>
            <p:nvPr/>
          </p:nvSpPr>
          <p:spPr>
            <a:xfrm>
              <a:off x="0" y="24450"/>
              <a:ext cx="1707045" cy="36004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" name="Shape 247"/>
            <p:cNvSpPr/>
            <p:nvPr/>
          </p:nvSpPr>
          <p:spPr>
            <a:xfrm>
              <a:off x="0" y="0"/>
              <a:ext cx="1707045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订单管理</a:t>
              </a:r>
            </a:p>
          </p:txBody>
        </p:sp>
      </p:grpSp>
      <p:grpSp>
        <p:nvGrpSpPr>
          <p:cNvPr id="251" name="Group 251"/>
          <p:cNvGrpSpPr/>
          <p:nvPr/>
        </p:nvGrpSpPr>
        <p:grpSpPr>
          <a:xfrm>
            <a:off x="3635895" y="2170541"/>
            <a:ext cx="1707045" cy="408941"/>
            <a:chOff x="0" y="0"/>
            <a:chExt cx="1707044" cy="408940"/>
          </a:xfrm>
        </p:grpSpPr>
        <p:sp>
          <p:nvSpPr>
            <p:cNvPr id="249" name="Shape 249"/>
            <p:cNvSpPr/>
            <p:nvPr/>
          </p:nvSpPr>
          <p:spPr>
            <a:xfrm>
              <a:off x="0" y="24450"/>
              <a:ext cx="1707045" cy="36004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Shape 250"/>
            <p:cNvSpPr/>
            <p:nvPr/>
          </p:nvSpPr>
          <p:spPr>
            <a:xfrm>
              <a:off x="0" y="0"/>
              <a:ext cx="1707045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门店管理</a:t>
              </a:r>
            </a:p>
          </p:txBody>
        </p:sp>
      </p:grpSp>
      <p:grpSp>
        <p:nvGrpSpPr>
          <p:cNvPr id="254" name="Group 254"/>
          <p:cNvGrpSpPr/>
          <p:nvPr/>
        </p:nvGrpSpPr>
        <p:grpSpPr>
          <a:xfrm>
            <a:off x="5385235" y="2180414"/>
            <a:ext cx="1707046" cy="408941"/>
            <a:chOff x="0" y="0"/>
            <a:chExt cx="1707044" cy="408940"/>
          </a:xfrm>
        </p:grpSpPr>
        <p:sp>
          <p:nvSpPr>
            <p:cNvPr id="252" name="Shape 252"/>
            <p:cNvSpPr/>
            <p:nvPr/>
          </p:nvSpPr>
          <p:spPr>
            <a:xfrm>
              <a:off x="0" y="24450"/>
              <a:ext cx="1707045" cy="36004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0" y="0"/>
              <a:ext cx="1707045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汇率管理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