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6858000" cx="9144000"/>
  <p:notesSz cx="6858000" cy="9144000"/>
  <p:embeddedFontLst>
    <p:embeddedFont>
      <p:font typeface="Roboto Slab"/>
      <p:regular r:id="rId8"/>
      <p:bold r:id="rId9"/>
    </p:embeddedFon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Slab-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goal is to maximize revenue for each specific event. We optimize ticket prices with respect to the event’s popularity.</a:t>
            </a:r>
          </a:p>
          <a:p>
            <a:pPr lvl="0">
              <a:spcBef>
                <a:spcPts val="0"/>
              </a:spcBef>
              <a:buNone/>
            </a:pPr>
            <a:r>
              <a:rPr lang="en"/>
              <a:t>For events that are popular, we could increase its unit price by a percentage to increase the total revenue without losing the demand.</a:t>
            </a:r>
          </a:p>
          <a:p>
            <a:pPr lvl="0">
              <a:spcBef>
                <a:spcPts val="0"/>
              </a:spcBef>
              <a:buNone/>
            </a:pPr>
            <a:r>
              <a:rPr lang="en"/>
              <a:t>For events that are not as popular, we could decrease its unit price by a little bit to boost ticket sale.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how do we quantify popularity? We define the term time span, to specify the time it takes for an event to sell out 90% of its tickets. </a:t>
            </a:r>
          </a:p>
          <a:p>
            <a:pPr lvl="0">
              <a:spcBef>
                <a:spcPts val="0"/>
              </a:spcBef>
              <a:buNone/>
            </a:pPr>
            <a:r>
              <a:rPr lang="en"/>
              <a:t>The smaller the time span is, the more popular the event is, the more demand the event have.</a:t>
            </a:r>
          </a:p>
          <a:p>
            <a:pPr lvl="0">
              <a:spcBef>
                <a:spcPts val="0"/>
              </a:spcBef>
              <a:buNone/>
            </a:pPr>
            <a:r>
              <a:rPr lang="en"/>
              <a:t>Using time span, ticket value, and number of tickets sold, we categorize the events into three tiers using hierarchical clustering with euclidean distance as measurement.</a:t>
            </a:r>
          </a:p>
          <a:p>
            <a:pPr lvl="0">
              <a:spcBef>
                <a:spcPts val="0"/>
              </a:spcBef>
              <a:buNone/>
            </a:pPr>
            <a:r>
              <a:rPr lang="en"/>
              <a:t>The two figures on the right shows a significant difference between tier1 and tier2 events in terms of time span. Other indicators include event categories, delivery methods and etc. These facts supports our event segmentation. This segmentation will play an important role when we calculate our price adjustment.</a:t>
            </a:r>
          </a:p>
          <a:p>
            <a:pPr lvl="0">
              <a:spcBef>
                <a:spcPts val="0"/>
              </a:spcBef>
              <a:buNone/>
            </a:pPr>
            <a:r>
              <a:rPr lang="en"/>
              <a:t>We will come back to this in the next slide.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第一页的内容更重要的是放在公式里看，你把第一页都讲完，我在第二页在讲我们怎么用第一的内容</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896807"/>
            <a:ext cx="1081625" cy="1499895"/>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4457270"/>
            <a:ext cx="1081625" cy="1499895"/>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3756618"/>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585233"/>
            <a:ext cx="5783400" cy="1943100"/>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4065933"/>
            <a:ext cx="5783400" cy="1212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6769100"/>
            <a:ext cx="9143700" cy="888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536600"/>
            <a:ext cx="8368200" cy="20511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3892600"/>
            <a:ext cx="83682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3756618"/>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2353266"/>
            <a:ext cx="8222100" cy="12099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680378"/>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986432"/>
            <a:ext cx="8368200" cy="410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680378"/>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986433"/>
            <a:ext cx="3999900" cy="410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986433"/>
            <a:ext cx="3999900" cy="410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610700"/>
            <a:ext cx="8368200" cy="914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883035"/>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2125366"/>
            <a:ext cx="2808000" cy="3574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701800"/>
            <a:ext cx="56187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100"/>
            <a:ext cx="4572000" cy="68580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5994004"/>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612100"/>
            <a:ext cx="4045200" cy="20085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3692001"/>
            <a:ext cx="4045200" cy="1794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5644966"/>
            <a:ext cx="5998800" cy="7983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610700"/>
            <a:ext cx="8368200" cy="9147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986432"/>
            <a:ext cx="8368200" cy="410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0.png"/><Relationship Id="rId5" Type="http://schemas.openxmlformats.org/officeDocument/2006/relationships/image" Target="../media/image0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1.png"/><Relationship Id="rId5"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0" y="1183998"/>
            <a:ext cx="5783400" cy="2344200"/>
          </a:xfrm>
          <a:prstGeom prst="rect">
            <a:avLst/>
          </a:prstGeom>
        </p:spPr>
        <p:txBody>
          <a:bodyPr anchorCtr="0" anchor="b" bIns="91425" lIns="91425" rIns="91425" tIns="91425">
            <a:noAutofit/>
          </a:bodyPr>
          <a:lstStyle/>
          <a:p>
            <a:pPr lvl="0">
              <a:spcBef>
                <a:spcPts val="0"/>
              </a:spcBef>
              <a:buNone/>
            </a:pPr>
            <a:r>
              <a:rPr b="1" lang="en" sz="6000"/>
              <a:t>Datafest 2016	</a:t>
            </a:r>
          </a:p>
          <a:p>
            <a:pPr lvl="0">
              <a:spcBef>
                <a:spcPts val="0"/>
              </a:spcBef>
              <a:buNone/>
            </a:pPr>
            <a:r>
              <a:rPr lang="en"/>
              <a:t>InterCity Pricing Optimization</a:t>
            </a:r>
          </a:p>
        </p:txBody>
      </p:sp>
      <p:sp>
        <p:nvSpPr>
          <p:cNvPr id="64" name="Shape 64"/>
          <p:cNvSpPr txBox="1"/>
          <p:nvPr>
            <p:ph idx="1" type="subTitle"/>
          </p:nvPr>
        </p:nvSpPr>
        <p:spPr>
          <a:xfrm>
            <a:off x="1680301" y="4065933"/>
            <a:ext cx="5783400" cy="1212000"/>
          </a:xfrm>
          <a:prstGeom prst="rect">
            <a:avLst/>
          </a:prstGeom>
        </p:spPr>
        <p:txBody>
          <a:bodyPr anchorCtr="0" anchor="t" bIns="91425" lIns="91425" rIns="91425" tIns="91425">
            <a:noAutofit/>
          </a:bodyPr>
          <a:lstStyle/>
          <a:p>
            <a:pPr indent="-228600" lvl="0" marL="457200" rtl="0">
              <a:spcBef>
                <a:spcPts val="0"/>
              </a:spcBef>
              <a:buChar char="-"/>
            </a:pPr>
            <a:r>
              <a:rPr lang="en"/>
              <a:t>By the Flying Dutchmen</a:t>
            </a:r>
          </a:p>
          <a:p>
            <a:pPr indent="-228600" lvl="0" marL="457200">
              <a:spcBef>
                <a:spcPts val="0"/>
              </a:spcBef>
              <a:buChar char="-"/>
            </a:pPr>
            <a:r>
              <a:rPr lang="en"/>
              <a:t>Yanzhe Liu, Quanjie Geng, Jing Li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nvSpPr>
        <p:spPr>
          <a:xfrm>
            <a:off x="269950" y="288725"/>
            <a:ext cx="4927500" cy="5229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latin typeface="Roboto Slab"/>
                <a:ea typeface="Roboto Slab"/>
                <a:cs typeface="Roboto Slab"/>
                <a:sym typeface="Roboto Slab"/>
              </a:rPr>
              <a:t>Event clustered into three tiers</a:t>
            </a:r>
          </a:p>
        </p:txBody>
      </p:sp>
      <p:sp>
        <p:nvSpPr>
          <p:cNvPr id="70" name="Shape 70"/>
          <p:cNvSpPr txBox="1"/>
          <p:nvPr/>
        </p:nvSpPr>
        <p:spPr>
          <a:xfrm>
            <a:off x="476650" y="4770525"/>
            <a:ext cx="4720800" cy="734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rPr>
              <a:t>Time Span = Last Transaction Date of 90% Tickets Sold  - Ticket Onsale Date</a:t>
            </a:r>
          </a:p>
        </p:txBody>
      </p:sp>
      <p:pic>
        <p:nvPicPr>
          <p:cNvPr id="71" name="Shape 71"/>
          <p:cNvPicPr preferRelativeResize="0"/>
          <p:nvPr/>
        </p:nvPicPr>
        <p:blipFill rotWithShape="1">
          <a:blip r:embed="rId3">
            <a:alphaModFix/>
          </a:blip>
          <a:srcRect b="12854" l="10426" r="0" t="0"/>
          <a:stretch/>
        </p:blipFill>
        <p:spPr>
          <a:xfrm>
            <a:off x="1079450" y="1066786"/>
            <a:ext cx="3515200" cy="3544250"/>
          </a:xfrm>
          <a:prstGeom prst="rect">
            <a:avLst/>
          </a:prstGeom>
          <a:noFill/>
          <a:ln>
            <a:noFill/>
          </a:ln>
        </p:spPr>
      </p:pic>
      <p:pic>
        <p:nvPicPr>
          <p:cNvPr id="72" name="Shape 72"/>
          <p:cNvPicPr preferRelativeResize="0"/>
          <p:nvPr/>
        </p:nvPicPr>
        <p:blipFill>
          <a:blip r:embed="rId4">
            <a:alphaModFix/>
          </a:blip>
          <a:stretch>
            <a:fillRect/>
          </a:stretch>
        </p:blipFill>
        <p:spPr>
          <a:xfrm>
            <a:off x="5541700" y="106472"/>
            <a:ext cx="3192274" cy="3308499"/>
          </a:xfrm>
          <a:prstGeom prst="rect">
            <a:avLst/>
          </a:prstGeom>
          <a:noFill/>
          <a:ln>
            <a:noFill/>
          </a:ln>
        </p:spPr>
      </p:pic>
      <p:pic>
        <p:nvPicPr>
          <p:cNvPr id="73" name="Shape 73"/>
          <p:cNvPicPr preferRelativeResize="0"/>
          <p:nvPr/>
        </p:nvPicPr>
        <p:blipFill>
          <a:blip r:embed="rId5">
            <a:alphaModFix/>
          </a:blip>
          <a:stretch>
            <a:fillRect/>
          </a:stretch>
        </p:blipFill>
        <p:spPr>
          <a:xfrm>
            <a:off x="5541700" y="3414974"/>
            <a:ext cx="3192274" cy="3308498"/>
          </a:xfrm>
          <a:prstGeom prst="rect">
            <a:avLst/>
          </a:prstGeom>
          <a:noFill/>
          <a:ln>
            <a:noFill/>
          </a:ln>
        </p:spPr>
      </p:pic>
      <p:sp>
        <p:nvSpPr>
          <p:cNvPr id="74" name="Shape 74"/>
          <p:cNvSpPr txBox="1"/>
          <p:nvPr/>
        </p:nvSpPr>
        <p:spPr>
          <a:xfrm>
            <a:off x="999550" y="5504925"/>
            <a:ext cx="3675000" cy="734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FFFF"/>
                </a:solidFill>
              </a:rPr>
              <a:t>Ticket Value = Most popular price level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nvSpPr>
        <p:spPr>
          <a:xfrm>
            <a:off x="170350" y="299250"/>
            <a:ext cx="8833800" cy="7446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3F3F3"/>
                </a:solidFill>
                <a:latin typeface="Roboto Slab"/>
                <a:ea typeface="Roboto Slab"/>
                <a:cs typeface="Roboto Slab"/>
                <a:sym typeface="Roboto Slab"/>
              </a:rPr>
              <a:t>How do we know that location matters in pricing?</a:t>
            </a:r>
          </a:p>
        </p:txBody>
      </p:sp>
      <p:sp>
        <p:nvSpPr>
          <p:cNvPr id="80" name="Shape 80"/>
          <p:cNvSpPr txBox="1"/>
          <p:nvPr/>
        </p:nvSpPr>
        <p:spPr>
          <a:xfrm>
            <a:off x="0" y="1612062"/>
            <a:ext cx="3557100" cy="10164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Quantify popularity of an event by time span</a:t>
            </a:r>
          </a:p>
        </p:txBody>
      </p:sp>
      <p:sp>
        <p:nvSpPr>
          <p:cNvPr id="81" name="Shape 81"/>
          <p:cNvSpPr txBox="1"/>
          <p:nvPr/>
        </p:nvSpPr>
        <p:spPr>
          <a:xfrm>
            <a:off x="170375" y="2487487"/>
            <a:ext cx="3078300" cy="6444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Extract the top 250 most frequent events and calculate their time spans</a:t>
            </a:r>
          </a:p>
        </p:txBody>
      </p:sp>
      <p:sp>
        <p:nvSpPr>
          <p:cNvPr id="82" name="Shape 82"/>
          <p:cNvSpPr txBox="1"/>
          <p:nvPr/>
        </p:nvSpPr>
        <p:spPr>
          <a:xfrm>
            <a:off x="224075" y="3572487"/>
            <a:ext cx="2970900" cy="7446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Use ANOVA test for the time span differences between cities for each event</a:t>
            </a:r>
          </a:p>
        </p:txBody>
      </p:sp>
      <p:sp>
        <p:nvSpPr>
          <p:cNvPr id="83" name="Shape 83"/>
          <p:cNvSpPr txBox="1"/>
          <p:nvPr/>
        </p:nvSpPr>
        <p:spPr>
          <a:xfrm>
            <a:off x="0" y="4575537"/>
            <a:ext cx="3994500" cy="8877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Calculate significance ratio by TukeyHSD test:</a:t>
            </a:r>
          </a:p>
          <a:p>
            <a:pPr lvl="0" algn="ctr">
              <a:spcBef>
                <a:spcPts val="0"/>
              </a:spcBef>
              <a:buNone/>
            </a:pPr>
            <a:r>
              <a:t/>
            </a:r>
            <a:endParaRPr>
              <a:solidFill>
                <a:srgbClr val="FFFFFF"/>
              </a:solidFill>
            </a:endParaRPr>
          </a:p>
        </p:txBody>
      </p:sp>
      <p:sp>
        <p:nvSpPr>
          <p:cNvPr id="84" name="Shape 84"/>
          <p:cNvSpPr txBox="1"/>
          <p:nvPr/>
        </p:nvSpPr>
        <p:spPr>
          <a:xfrm>
            <a:off x="170375" y="5937050"/>
            <a:ext cx="3078300" cy="10164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FFFF"/>
                </a:solidFill>
              </a:rPr>
              <a:t>Significance ratio &gt;0.5</a:t>
            </a:r>
          </a:p>
          <a:p>
            <a:pPr lvl="0" algn="ctr">
              <a:spcBef>
                <a:spcPts val="0"/>
              </a:spcBef>
              <a:buNone/>
            </a:pPr>
            <a:r>
              <a:rPr lang="en">
                <a:solidFill>
                  <a:srgbClr val="FFFFFF"/>
                </a:solidFill>
              </a:rPr>
              <a:t>Popularity of a certain event does differ based on location</a:t>
            </a:r>
          </a:p>
        </p:txBody>
      </p:sp>
      <p:sp>
        <p:nvSpPr>
          <p:cNvPr id="85" name="Shape 85"/>
          <p:cNvSpPr/>
          <p:nvPr/>
        </p:nvSpPr>
        <p:spPr>
          <a:xfrm>
            <a:off x="1602100" y="2189987"/>
            <a:ext cx="143100" cy="3150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1602100" y="3257487"/>
            <a:ext cx="143100" cy="3150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1602100" y="4318737"/>
            <a:ext cx="143100" cy="3150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1602100" y="5664500"/>
            <a:ext cx="143100" cy="3150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txBox="1"/>
          <p:nvPr/>
        </p:nvSpPr>
        <p:spPr>
          <a:xfrm>
            <a:off x="5195725" y="1129650"/>
            <a:ext cx="3665100" cy="7446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accent5"/>
                </a:solidFill>
                <a:latin typeface="Roboto Slab"/>
                <a:ea typeface="Roboto Slab"/>
                <a:cs typeface="Roboto Slab"/>
                <a:sym typeface="Roboto Slab"/>
              </a:rPr>
              <a:t>What statistics tells us:</a:t>
            </a:r>
          </a:p>
        </p:txBody>
      </p:sp>
      <p:sp>
        <p:nvSpPr>
          <p:cNvPr id="90" name="Shape 90"/>
          <p:cNvSpPr txBox="1"/>
          <p:nvPr/>
        </p:nvSpPr>
        <p:spPr>
          <a:xfrm>
            <a:off x="5195725" y="1757925"/>
            <a:ext cx="3922800" cy="2577000"/>
          </a:xfrm>
          <a:prstGeom prst="rect">
            <a:avLst/>
          </a:prstGeom>
          <a:noFill/>
          <a:ln>
            <a:noFill/>
          </a:ln>
        </p:spPr>
        <p:txBody>
          <a:bodyPr anchorCtr="0" anchor="t" bIns="91425" lIns="91425" rIns="91425" tIns="91425">
            <a:noAutofit/>
          </a:bodyPr>
          <a:lstStyle/>
          <a:p>
            <a:pPr lvl="0">
              <a:spcBef>
                <a:spcPts val="0"/>
              </a:spcBef>
              <a:buNone/>
            </a:pPr>
            <a:r>
              <a:rPr lang="en">
                <a:solidFill>
                  <a:srgbClr val="F3F3F3"/>
                </a:solidFill>
              </a:rPr>
              <a:t>26% of the top 250 most frequent events has the significance ratio larger than 0.5</a:t>
            </a:r>
          </a:p>
        </p:txBody>
      </p:sp>
      <p:sp>
        <p:nvSpPr>
          <p:cNvPr id="91" name="Shape 91"/>
          <p:cNvSpPr txBox="1"/>
          <p:nvPr/>
        </p:nvSpPr>
        <p:spPr>
          <a:xfrm>
            <a:off x="170350" y="904100"/>
            <a:ext cx="4953900" cy="5334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accent5"/>
                </a:solidFill>
                <a:latin typeface="Roboto Slab"/>
                <a:ea typeface="Roboto Slab"/>
                <a:cs typeface="Roboto Slab"/>
                <a:sym typeface="Roboto Slab"/>
              </a:rPr>
              <a:t>What the algorithm looks like:</a:t>
            </a:r>
          </a:p>
        </p:txBody>
      </p:sp>
      <p:pic>
        <p:nvPicPr>
          <p:cNvPr id="92" name="Shape 92"/>
          <p:cNvPicPr preferRelativeResize="0"/>
          <p:nvPr/>
        </p:nvPicPr>
        <p:blipFill>
          <a:blip r:embed="rId3">
            <a:alphaModFix/>
          </a:blip>
          <a:stretch>
            <a:fillRect/>
          </a:stretch>
        </p:blipFill>
        <p:spPr>
          <a:xfrm>
            <a:off x="4322399" y="2508500"/>
            <a:ext cx="4538425" cy="3009900"/>
          </a:xfrm>
          <a:prstGeom prst="rect">
            <a:avLst/>
          </a:prstGeom>
          <a:noFill/>
          <a:ln>
            <a:noFill/>
          </a:ln>
        </p:spPr>
      </p:pic>
      <p:pic>
        <p:nvPicPr>
          <p:cNvPr id="93" name="Shape 93"/>
          <p:cNvPicPr preferRelativeResize="0"/>
          <p:nvPr/>
        </p:nvPicPr>
        <p:blipFill>
          <a:blip r:embed="rId4">
            <a:alphaModFix/>
          </a:blip>
          <a:stretch>
            <a:fillRect/>
          </a:stretch>
        </p:blipFill>
        <p:spPr>
          <a:xfrm>
            <a:off x="3302375" y="5798675"/>
            <a:ext cx="5626963" cy="744599"/>
          </a:xfrm>
          <a:prstGeom prst="rect">
            <a:avLst/>
          </a:prstGeom>
          <a:noFill/>
          <a:ln>
            <a:noFill/>
          </a:ln>
        </p:spPr>
      </p:pic>
      <p:pic>
        <p:nvPicPr>
          <p:cNvPr id="94" name="Shape 94"/>
          <p:cNvPicPr preferRelativeResize="0"/>
          <p:nvPr/>
        </p:nvPicPr>
        <p:blipFill>
          <a:blip r:embed="rId5">
            <a:alphaModFix/>
          </a:blip>
          <a:stretch>
            <a:fillRect/>
          </a:stretch>
        </p:blipFill>
        <p:spPr>
          <a:xfrm>
            <a:off x="747539" y="4963211"/>
            <a:ext cx="1852217" cy="644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