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64" r:id="rId3"/>
    <p:sldId id="262" r:id="rId4"/>
    <p:sldId id="257" r:id="rId5"/>
    <p:sldId id="295" r:id="rId6"/>
    <p:sldId id="271" r:id="rId7"/>
    <p:sldId id="265" r:id="rId8"/>
    <p:sldId id="261" r:id="rId9"/>
    <p:sldId id="280" r:id="rId10"/>
    <p:sldId id="272" r:id="rId11"/>
    <p:sldId id="296" r:id="rId12"/>
    <p:sldId id="297" r:id="rId13"/>
    <p:sldId id="298" r:id="rId14"/>
    <p:sldId id="300" r:id="rId15"/>
    <p:sldId id="301" r:id="rId16"/>
    <p:sldId id="302" r:id="rId17"/>
    <p:sldId id="303" r:id="rId18"/>
    <p:sldId id="304" r:id="rId19"/>
    <p:sldId id="305" r:id="rId20"/>
    <p:sldId id="306" r:id="rId21"/>
    <p:sldId id="307" r:id="rId22"/>
    <p:sldId id="323" r:id="rId23"/>
    <p:sldId id="326" r:id="rId24"/>
    <p:sldId id="327" r:id="rId25"/>
    <p:sldId id="316" r:id="rId26"/>
    <p:sldId id="330" r:id="rId27"/>
    <p:sldId id="321" r:id="rId28"/>
    <p:sldId id="331" r:id="rId29"/>
    <p:sldId id="322" r:id="rId30"/>
    <p:sldId id="318" r:id="rId31"/>
    <p:sldId id="319" r:id="rId32"/>
    <p:sldId id="320" r:id="rId33"/>
    <p:sldId id="332" r:id="rId34"/>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14" autoAdjust="0"/>
    <p:restoredTop sz="71982" autoAdjust="0"/>
  </p:normalViewPr>
  <p:slideViewPr>
    <p:cSldViewPr>
      <p:cViewPr varScale="1">
        <p:scale>
          <a:sx n="36" d="100"/>
          <a:sy n="36" d="100"/>
        </p:scale>
        <p:origin x="-64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BFA9B9-6BEA-4608-84D1-92F71C99A0FF}" type="doc">
      <dgm:prSet loTypeId="urn:microsoft.com/office/officeart/2005/8/layout/process1" loCatId="process" qsTypeId="urn:microsoft.com/office/officeart/2005/8/quickstyle/simple1" qsCatId="simple" csTypeId="urn:microsoft.com/office/officeart/2005/8/colors/accent1_2" csCatId="accent1" phldr="1"/>
      <dgm:spPr/>
    </dgm:pt>
    <dgm:pt modelId="{C5A15667-6C2A-4E1A-BF7B-35E3813B0FA0}">
      <dgm:prSet phldrT="[文本]"/>
      <dgm:spPr/>
      <dgm:t>
        <a:bodyPr/>
        <a:lstStyle/>
        <a:p>
          <a:r>
            <a:rPr lang="zh-CN" altLang="en-US" dirty="0" smtClean="0"/>
            <a:t>通过搜索与某知识相关联的人物</a:t>
          </a:r>
          <a:endParaRPr lang="zh-CN" altLang="en-US" dirty="0"/>
        </a:p>
      </dgm:t>
    </dgm:pt>
    <dgm:pt modelId="{1D6820D6-315D-4971-B587-A3003A31EC73}" type="parTrans" cxnId="{2A70A3EF-1B7B-4FD4-B0C8-A934B3262C2D}">
      <dgm:prSet/>
      <dgm:spPr/>
      <dgm:t>
        <a:bodyPr/>
        <a:lstStyle/>
        <a:p>
          <a:endParaRPr lang="zh-CN" altLang="en-US"/>
        </a:p>
      </dgm:t>
    </dgm:pt>
    <dgm:pt modelId="{0BECF73F-2E2C-4667-9F25-F566F4A5B9E8}" type="sibTrans" cxnId="{2A70A3EF-1B7B-4FD4-B0C8-A934B3262C2D}">
      <dgm:prSet/>
      <dgm:spPr/>
      <dgm:t>
        <a:bodyPr/>
        <a:lstStyle/>
        <a:p>
          <a:endParaRPr lang="zh-CN" altLang="en-US"/>
        </a:p>
      </dgm:t>
    </dgm:pt>
    <dgm:pt modelId="{28098EBF-BFFF-48EA-8A9F-BD3DD8A79B33}">
      <dgm:prSet phldrT="[文本]"/>
      <dgm:spPr/>
      <dgm:t>
        <a:bodyPr/>
        <a:lstStyle/>
        <a:p>
          <a:r>
            <a:rPr lang="zh-CN" altLang="en-US" dirty="0" smtClean="0"/>
            <a:t>与此人物互动的过程中创建新知识</a:t>
          </a:r>
          <a:endParaRPr lang="zh-CN" altLang="en-US" dirty="0"/>
        </a:p>
      </dgm:t>
    </dgm:pt>
    <dgm:pt modelId="{3390A202-EA61-4BA2-B937-E1BE1AAFF1FD}" type="parTrans" cxnId="{696B44D3-3B08-48B0-A301-4477F3058B38}">
      <dgm:prSet/>
      <dgm:spPr/>
      <dgm:t>
        <a:bodyPr/>
        <a:lstStyle/>
        <a:p>
          <a:endParaRPr lang="zh-CN" altLang="en-US"/>
        </a:p>
      </dgm:t>
    </dgm:pt>
    <dgm:pt modelId="{1B55AFBC-4F07-418F-9448-D23AD2574F3F}" type="sibTrans" cxnId="{696B44D3-3B08-48B0-A301-4477F3058B38}">
      <dgm:prSet/>
      <dgm:spPr/>
      <dgm:t>
        <a:bodyPr/>
        <a:lstStyle/>
        <a:p>
          <a:endParaRPr lang="zh-CN" altLang="en-US"/>
        </a:p>
      </dgm:t>
    </dgm:pt>
    <dgm:pt modelId="{9A8D7BD1-190C-445D-82D5-056294AC395A}" type="pres">
      <dgm:prSet presAssocID="{A6BFA9B9-6BEA-4608-84D1-92F71C99A0FF}" presName="Name0" presStyleCnt="0">
        <dgm:presLayoutVars>
          <dgm:dir/>
          <dgm:resizeHandles val="exact"/>
        </dgm:presLayoutVars>
      </dgm:prSet>
      <dgm:spPr/>
    </dgm:pt>
    <dgm:pt modelId="{E385B3A0-B9E2-41FA-869C-82AEE396FEA7}" type="pres">
      <dgm:prSet presAssocID="{C5A15667-6C2A-4E1A-BF7B-35E3813B0FA0}" presName="node" presStyleLbl="node1" presStyleIdx="0" presStyleCnt="2">
        <dgm:presLayoutVars>
          <dgm:bulletEnabled val="1"/>
        </dgm:presLayoutVars>
      </dgm:prSet>
      <dgm:spPr/>
      <dgm:t>
        <a:bodyPr/>
        <a:lstStyle/>
        <a:p>
          <a:endParaRPr lang="zh-CN" altLang="en-US"/>
        </a:p>
      </dgm:t>
    </dgm:pt>
    <dgm:pt modelId="{4D11BE61-C105-4F99-9109-2AD960F88CC3}" type="pres">
      <dgm:prSet presAssocID="{0BECF73F-2E2C-4667-9F25-F566F4A5B9E8}" presName="sibTrans" presStyleLbl="sibTrans2D1" presStyleIdx="0" presStyleCnt="1"/>
      <dgm:spPr/>
      <dgm:t>
        <a:bodyPr/>
        <a:lstStyle/>
        <a:p>
          <a:endParaRPr lang="zh-CN" altLang="en-US"/>
        </a:p>
      </dgm:t>
    </dgm:pt>
    <dgm:pt modelId="{003B17F0-18F4-4840-8459-4C51FF2F3CCD}" type="pres">
      <dgm:prSet presAssocID="{0BECF73F-2E2C-4667-9F25-F566F4A5B9E8}" presName="connectorText" presStyleLbl="sibTrans2D1" presStyleIdx="0" presStyleCnt="1"/>
      <dgm:spPr/>
      <dgm:t>
        <a:bodyPr/>
        <a:lstStyle/>
        <a:p>
          <a:endParaRPr lang="zh-CN" altLang="en-US"/>
        </a:p>
      </dgm:t>
    </dgm:pt>
    <dgm:pt modelId="{EEA13C46-1C63-498B-967C-0D1A2988C6AC}" type="pres">
      <dgm:prSet presAssocID="{28098EBF-BFFF-48EA-8A9F-BD3DD8A79B33}" presName="node" presStyleLbl="node1" presStyleIdx="1" presStyleCnt="2">
        <dgm:presLayoutVars>
          <dgm:bulletEnabled val="1"/>
        </dgm:presLayoutVars>
      </dgm:prSet>
      <dgm:spPr/>
      <dgm:t>
        <a:bodyPr/>
        <a:lstStyle/>
        <a:p>
          <a:endParaRPr lang="zh-CN" altLang="en-US"/>
        </a:p>
      </dgm:t>
    </dgm:pt>
  </dgm:ptLst>
  <dgm:cxnLst>
    <dgm:cxn modelId="{9462ED2F-7B09-4A99-B4FF-7BF500652D93}" type="presOf" srcId="{28098EBF-BFFF-48EA-8A9F-BD3DD8A79B33}" destId="{EEA13C46-1C63-498B-967C-0D1A2988C6AC}" srcOrd="0" destOrd="0" presId="urn:microsoft.com/office/officeart/2005/8/layout/process1"/>
    <dgm:cxn modelId="{FDD30C17-21AD-46A5-8404-278FB6890BBC}" type="presOf" srcId="{C5A15667-6C2A-4E1A-BF7B-35E3813B0FA0}" destId="{E385B3A0-B9E2-41FA-869C-82AEE396FEA7}" srcOrd="0" destOrd="0" presId="urn:microsoft.com/office/officeart/2005/8/layout/process1"/>
    <dgm:cxn modelId="{696B44D3-3B08-48B0-A301-4477F3058B38}" srcId="{A6BFA9B9-6BEA-4608-84D1-92F71C99A0FF}" destId="{28098EBF-BFFF-48EA-8A9F-BD3DD8A79B33}" srcOrd="1" destOrd="0" parTransId="{3390A202-EA61-4BA2-B937-E1BE1AAFF1FD}" sibTransId="{1B55AFBC-4F07-418F-9448-D23AD2574F3F}"/>
    <dgm:cxn modelId="{95A82B19-F96E-487F-9961-4D2E4DFBD853}" type="presOf" srcId="{A6BFA9B9-6BEA-4608-84D1-92F71C99A0FF}" destId="{9A8D7BD1-190C-445D-82D5-056294AC395A}" srcOrd="0" destOrd="0" presId="urn:microsoft.com/office/officeart/2005/8/layout/process1"/>
    <dgm:cxn modelId="{9533442D-9D11-41EF-B396-B9193BC742FD}" type="presOf" srcId="{0BECF73F-2E2C-4667-9F25-F566F4A5B9E8}" destId="{003B17F0-18F4-4840-8459-4C51FF2F3CCD}" srcOrd="1" destOrd="0" presId="urn:microsoft.com/office/officeart/2005/8/layout/process1"/>
    <dgm:cxn modelId="{2A70A3EF-1B7B-4FD4-B0C8-A934B3262C2D}" srcId="{A6BFA9B9-6BEA-4608-84D1-92F71C99A0FF}" destId="{C5A15667-6C2A-4E1A-BF7B-35E3813B0FA0}" srcOrd="0" destOrd="0" parTransId="{1D6820D6-315D-4971-B587-A3003A31EC73}" sibTransId="{0BECF73F-2E2C-4667-9F25-F566F4A5B9E8}"/>
    <dgm:cxn modelId="{03375979-8EDC-406B-8F40-0042C0FE059B}" type="presOf" srcId="{0BECF73F-2E2C-4667-9F25-F566F4A5B9E8}" destId="{4D11BE61-C105-4F99-9109-2AD960F88CC3}" srcOrd="0" destOrd="0" presId="urn:microsoft.com/office/officeart/2005/8/layout/process1"/>
    <dgm:cxn modelId="{2FC8F78B-96BB-46F4-BD6B-4FFF96547E29}" type="presParOf" srcId="{9A8D7BD1-190C-445D-82D5-056294AC395A}" destId="{E385B3A0-B9E2-41FA-869C-82AEE396FEA7}" srcOrd="0" destOrd="0" presId="urn:microsoft.com/office/officeart/2005/8/layout/process1"/>
    <dgm:cxn modelId="{44CBD4F7-5D70-4228-9321-BCF4545396CB}" type="presParOf" srcId="{9A8D7BD1-190C-445D-82D5-056294AC395A}" destId="{4D11BE61-C105-4F99-9109-2AD960F88CC3}" srcOrd="1" destOrd="0" presId="urn:microsoft.com/office/officeart/2005/8/layout/process1"/>
    <dgm:cxn modelId="{B6B77209-8ACB-4285-B466-58551D8EE390}" type="presParOf" srcId="{4D11BE61-C105-4F99-9109-2AD960F88CC3}" destId="{003B17F0-18F4-4840-8459-4C51FF2F3CCD}" srcOrd="0" destOrd="0" presId="urn:microsoft.com/office/officeart/2005/8/layout/process1"/>
    <dgm:cxn modelId="{E84C3C66-C761-4892-8C75-0BB051B785DD}" type="presParOf" srcId="{9A8D7BD1-190C-445D-82D5-056294AC395A}" destId="{EEA13C46-1C63-498B-967C-0D1A2988C6AC}" srcOrd="2" destOrd="0" presId="urn:microsoft.com/office/officeart/2005/8/layout/process1"/>
  </dgm:cxnLst>
  <dgm:bg/>
  <dgm:whole/>
</dgm:dataModel>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342CFF-63BD-49FC-B82B-2451B2D83CD7}" type="datetimeFigureOut">
              <a:rPr lang="zh-CN" altLang="en-US" smtClean="0"/>
              <a:pPr/>
              <a:t>2010/6/1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156E1E-2C57-458C-A527-9A4FC8C9213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333333"/>
                </a:solidFill>
                <a:latin typeface="+mn-ea"/>
                <a:ea typeface="+mn-ea"/>
              </a:rPr>
              <a:t>Weaving</a:t>
            </a:r>
            <a:r>
              <a:rPr lang="zh-CN" altLang="en-US" sz="1200" dirty="0" smtClean="0">
                <a:solidFill>
                  <a:srgbClr val="333333"/>
                </a:solidFill>
                <a:latin typeface="+mn-ea"/>
                <a:ea typeface="+mn-ea"/>
              </a:rPr>
              <a:t>者编织也，意在帮助用户编织人际网络，同时也可以理解为编织一张</a:t>
            </a:r>
            <a:r>
              <a:rPr lang="en-US" altLang="zh-CN" sz="1200" dirty="0" smtClean="0">
                <a:solidFill>
                  <a:srgbClr val="333333"/>
                </a:solidFill>
                <a:latin typeface="+mn-ea"/>
                <a:ea typeface="+mn-ea"/>
              </a:rPr>
              <a:t>Web</a:t>
            </a:r>
            <a:r>
              <a:rPr lang="zh-CN" altLang="en-US" sz="1200" dirty="0" smtClean="0">
                <a:solidFill>
                  <a:srgbClr val="333333"/>
                </a:solidFill>
                <a:latin typeface="+mn-ea"/>
                <a:ea typeface="+mn-ea"/>
              </a:rPr>
              <a:t>人际网。</a:t>
            </a:r>
            <a:r>
              <a:rPr lang="en-US" altLang="zh-CN" sz="1200" dirty="0" smtClean="0">
                <a:solidFill>
                  <a:srgbClr val="333333"/>
                </a:solidFill>
                <a:latin typeface="+mn-ea"/>
                <a:ea typeface="+mn-ea"/>
              </a:rPr>
              <a:t>Weaving</a:t>
            </a:r>
            <a:r>
              <a:rPr lang="zh-CN" altLang="en-US" sz="1200" dirty="0" smtClean="0">
                <a:solidFill>
                  <a:srgbClr val="333333"/>
                </a:solidFill>
                <a:latin typeface="+mn-ea"/>
                <a:ea typeface="+mn-ea"/>
              </a:rPr>
              <a:t>音同</a:t>
            </a:r>
            <a:r>
              <a:rPr lang="en-US" altLang="zh-CN" sz="1200" dirty="0" smtClean="0">
                <a:solidFill>
                  <a:srgbClr val="333333"/>
                </a:solidFill>
                <a:latin typeface="+mn-ea"/>
                <a:ea typeface="+mn-ea"/>
              </a:rPr>
              <a:t>Waving,</a:t>
            </a:r>
            <a:r>
              <a:rPr lang="zh-CN" altLang="en-US" sz="1200" dirty="0" smtClean="0">
                <a:solidFill>
                  <a:srgbClr val="333333"/>
                </a:solidFill>
                <a:latin typeface="+mn-ea"/>
                <a:ea typeface="+mn-ea"/>
              </a:rPr>
              <a:t>有见面打招呼之意， 指帮助认识新朋友。</a:t>
            </a:r>
            <a:endParaRPr lang="en-US" altLang="zh-CN" sz="1200" dirty="0" smtClean="0">
              <a:solidFill>
                <a:srgbClr val="333333"/>
              </a:solidFill>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rgbClr val="333333"/>
              </a:solidFill>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333333"/>
                </a:solidFill>
                <a:latin typeface="+mn-ea"/>
                <a:ea typeface="+mn-ea"/>
              </a:rPr>
              <a:t>利用</a:t>
            </a:r>
            <a:r>
              <a:rPr lang="en-US" altLang="zh-CN" sz="1200" dirty="0" smtClean="0">
                <a:solidFill>
                  <a:srgbClr val="333333"/>
                </a:solidFill>
                <a:latin typeface="+mn-ea"/>
                <a:ea typeface="+mn-ea"/>
              </a:rPr>
              <a:t>Web</a:t>
            </a:r>
            <a:r>
              <a:rPr lang="zh-CN" altLang="en-US" sz="1200" dirty="0" smtClean="0">
                <a:solidFill>
                  <a:srgbClr val="333333"/>
                </a:solidFill>
                <a:latin typeface="+mn-ea"/>
                <a:ea typeface="+mn-ea"/>
              </a:rPr>
              <a:t>挖掘和语义技术。能够搜索普通人的网络关系网。 </a:t>
            </a:r>
          </a:p>
        </p:txBody>
      </p:sp>
      <p:sp>
        <p:nvSpPr>
          <p:cNvPr id="4" name="灯片编号占位符 3"/>
          <p:cNvSpPr>
            <a:spLocks noGrp="1"/>
          </p:cNvSpPr>
          <p:nvPr>
            <p:ph type="sldNum" sz="quarter" idx="10"/>
          </p:nvPr>
        </p:nvSpPr>
        <p:spPr/>
        <p:txBody>
          <a:bodyPr/>
          <a:lstStyle/>
          <a:p>
            <a:fld id="{08156E1E-2C57-458C-A527-9A4FC8C9213E}" type="slidenum">
              <a:rPr lang="zh-CN" altLang="en-US" smtClean="0"/>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spcBef>
                <a:spcPct val="0"/>
              </a:spcBef>
            </a:pPr>
            <a:r>
              <a:rPr lang="zh-CN" altLang="en-US" dirty="0" smtClean="0"/>
              <a:t>① 信息获得以</a:t>
            </a:r>
            <a:r>
              <a:rPr lang="en-US" altLang="zh-CN" dirty="0" smtClean="0"/>
              <a:t>Google Profile</a:t>
            </a:r>
            <a:r>
              <a:rPr lang="zh-CN" altLang="en-US" dirty="0" smtClean="0"/>
              <a:t>为基础</a:t>
            </a:r>
            <a:endParaRPr lang="en-US" altLang="zh-CN" dirty="0" smtClean="0"/>
          </a:p>
          <a:p>
            <a:pPr eaLnBrk="1" hangingPunct="1">
              <a:spcBef>
                <a:spcPct val="0"/>
              </a:spcBef>
            </a:pPr>
            <a:r>
              <a:rPr lang="zh-CN" altLang="en-US" dirty="0" smtClean="0"/>
              <a:t>② 你可能想要</a:t>
            </a:r>
            <a:r>
              <a:rPr lang="en-US" altLang="zh-CN" dirty="0" smtClean="0"/>
              <a:t>follow</a:t>
            </a:r>
            <a:r>
              <a:rPr lang="zh-CN" altLang="en-US" dirty="0" smtClean="0"/>
              <a:t>的人</a:t>
            </a:r>
          </a:p>
          <a:p>
            <a:pPr eaLnBrk="1" hangingPunct="1">
              <a:spcBef>
                <a:spcPct val="0"/>
              </a:spcBef>
            </a:pPr>
            <a:r>
              <a:rPr lang="zh-CN" altLang="en-US" dirty="0" smtClean="0"/>
              <a:t>③ 你想要获得的答案</a:t>
            </a:r>
            <a:endParaRPr lang="en-US" altLang="zh-CN" dirty="0" smtClean="0"/>
          </a:p>
          <a:p>
            <a:pPr eaLnBrk="1" hangingPunct="1">
              <a:spcBef>
                <a:spcPct val="0"/>
              </a:spcBef>
            </a:pPr>
            <a:r>
              <a:rPr lang="zh-CN" altLang="en-US" dirty="0" smtClean="0"/>
              <a:t>④ 用于搜索名人</a:t>
            </a:r>
            <a:r>
              <a:rPr lang="en-US" altLang="zh-CN" dirty="0" smtClean="0"/>
              <a:t>,</a:t>
            </a:r>
            <a:r>
              <a:rPr lang="zh-CN" altLang="en-US" dirty="0" smtClean="0"/>
              <a:t>以及此人与关联人物之间的关系</a:t>
            </a:r>
          </a:p>
        </p:txBody>
      </p:sp>
      <p:sp>
        <p:nvSpPr>
          <p:cNvPr id="4" name="灯片编号占位符 3"/>
          <p:cNvSpPr>
            <a:spLocks noGrp="1"/>
          </p:cNvSpPr>
          <p:nvPr>
            <p:ph type="sldNum" sz="quarter" idx="10"/>
          </p:nvPr>
        </p:nvSpPr>
        <p:spPr/>
        <p:txBody>
          <a:bodyPr/>
          <a:lstStyle/>
          <a:p>
            <a:fld id="{08156E1E-2C57-458C-A527-9A4FC8C9213E}" type="slidenum">
              <a:rPr lang="zh-CN" altLang="en-US" smtClean="0"/>
              <a:pPr/>
              <a:t>18</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pPr marL="342900" indent="-342900" fontAlgn="auto">
              <a:spcBef>
                <a:spcPct val="20000"/>
              </a:spcBef>
              <a:spcAft>
                <a:spcPts val="0"/>
              </a:spcAft>
              <a:buFont typeface="Wingdings" pitchFamily="2" charset="2"/>
              <a:buChar char="l"/>
              <a:defRPr/>
            </a:pPr>
            <a:r>
              <a:rPr lang="zh-CN" altLang="en-US" sz="1200" dirty="0" smtClean="0">
                <a:latin typeface="+mn-ea"/>
                <a:ea typeface="+mn-ea"/>
              </a:rPr>
              <a:t>精确的人际关系搜索必须建立在详实的用户信息的基础之上，即深入用户的社交网络。目前的人际关系搜索多着眼于名人搜索以及固定社交圈的内容搜索，对个人社交圈的拓展以及个人知识贡献的关注度仍然较低。</a:t>
            </a:r>
            <a:endParaRPr lang="en-US" altLang="zh-CN" sz="1200" dirty="0" smtClean="0">
              <a:latin typeface="+mn-ea"/>
              <a:ea typeface="+mn-ea"/>
            </a:endParaRPr>
          </a:p>
          <a:p>
            <a:pPr marL="342900" indent="-342900" fontAlgn="auto">
              <a:spcBef>
                <a:spcPct val="20000"/>
              </a:spcBef>
              <a:spcAft>
                <a:spcPts val="0"/>
              </a:spcAft>
              <a:buFont typeface="Wingdings" pitchFamily="2" charset="2"/>
              <a:buChar char="l"/>
              <a:defRPr/>
            </a:pPr>
            <a:r>
              <a:rPr lang="zh-CN" altLang="en-US" sz="3200" dirty="0" smtClean="0">
                <a:latin typeface="+mn-ea"/>
              </a:rPr>
              <a:t>搜索所需要的信息来源可以有：</a:t>
            </a:r>
            <a:endParaRPr lang="en-US" altLang="zh-CN" sz="3200" dirty="0" smtClean="0">
              <a:latin typeface="+mn-ea"/>
            </a:endParaRPr>
          </a:p>
          <a:p>
            <a:pPr marL="800100" lvl="2" indent="-342900" fontAlgn="auto">
              <a:spcBef>
                <a:spcPct val="20000"/>
              </a:spcBef>
              <a:spcAft>
                <a:spcPts val="0"/>
              </a:spcAft>
              <a:buFont typeface="Wingdings" pitchFamily="2" charset="2"/>
              <a:buChar char="l"/>
              <a:defRPr/>
            </a:pPr>
            <a:r>
              <a:rPr lang="en-US" altLang="zh-CN" sz="3200" dirty="0" smtClean="0">
                <a:latin typeface="+mn-ea"/>
              </a:rPr>
              <a:t>Email</a:t>
            </a:r>
            <a:r>
              <a:rPr lang="zh-CN" altLang="en-US" sz="3200" dirty="0" smtClean="0">
                <a:latin typeface="+mn-ea"/>
              </a:rPr>
              <a:t>，联系人</a:t>
            </a:r>
            <a:endParaRPr lang="en-US" altLang="zh-CN" sz="3200" dirty="0" smtClean="0">
              <a:latin typeface="+mn-ea"/>
            </a:endParaRPr>
          </a:p>
          <a:p>
            <a:pPr marL="800100" lvl="2" indent="-342900" fontAlgn="auto">
              <a:spcBef>
                <a:spcPct val="20000"/>
              </a:spcBef>
              <a:spcAft>
                <a:spcPts val="0"/>
              </a:spcAft>
              <a:buFont typeface="Wingdings" pitchFamily="2" charset="2"/>
              <a:buChar char="l"/>
              <a:defRPr/>
            </a:pPr>
            <a:r>
              <a:rPr lang="en-US" altLang="zh-CN" sz="3200" dirty="0" smtClean="0">
                <a:latin typeface="+mn-ea"/>
              </a:rPr>
              <a:t>Web service</a:t>
            </a:r>
            <a:r>
              <a:rPr lang="zh-CN" altLang="en-US" sz="3200" dirty="0" smtClean="0">
                <a:latin typeface="+mn-ea"/>
              </a:rPr>
              <a:t>账号：人人、开心、</a:t>
            </a:r>
            <a:r>
              <a:rPr lang="en-US" altLang="zh-CN" sz="3200" dirty="0" smtClean="0">
                <a:latin typeface="+mn-ea"/>
              </a:rPr>
              <a:t>QQ</a:t>
            </a:r>
            <a:r>
              <a:rPr lang="zh-CN" altLang="en-US" sz="3200" dirty="0" smtClean="0">
                <a:latin typeface="+mn-ea"/>
              </a:rPr>
              <a:t>校友、</a:t>
            </a:r>
            <a:r>
              <a:rPr lang="en-US" altLang="zh-CN" sz="3200" dirty="0" err="1" smtClean="0">
                <a:latin typeface="+mn-ea"/>
              </a:rPr>
              <a:t>Facebook</a:t>
            </a:r>
            <a:r>
              <a:rPr lang="zh-CN" altLang="en-US" sz="3200" dirty="0" smtClean="0">
                <a:latin typeface="+mn-ea"/>
              </a:rPr>
              <a:t>、</a:t>
            </a:r>
            <a:r>
              <a:rPr lang="en-US" altLang="zh-CN" sz="3200" dirty="0" smtClean="0">
                <a:latin typeface="+mn-ea"/>
              </a:rPr>
              <a:t>Twitter</a:t>
            </a:r>
            <a:r>
              <a:rPr lang="zh-CN" altLang="en-US" sz="3200" dirty="0" smtClean="0">
                <a:latin typeface="+mn-ea"/>
              </a:rPr>
              <a:t>、</a:t>
            </a:r>
            <a:r>
              <a:rPr lang="en-US" altLang="zh-CN" sz="3200" dirty="0" err="1" smtClean="0">
                <a:latin typeface="+mn-ea"/>
              </a:rPr>
              <a:t>FriendFeed</a:t>
            </a:r>
            <a:r>
              <a:rPr lang="zh-CN" altLang="en-US" sz="3200" dirty="0" smtClean="0">
                <a:latin typeface="+mn-ea"/>
              </a:rPr>
              <a:t>。。</a:t>
            </a:r>
            <a:endParaRPr lang="en-US" altLang="zh-CN" sz="3200" dirty="0" smtClean="0">
              <a:latin typeface="+mn-ea"/>
            </a:endParaRPr>
          </a:p>
          <a:p>
            <a:pPr marL="800100" lvl="2" indent="-342900" fontAlgn="auto">
              <a:spcBef>
                <a:spcPct val="20000"/>
              </a:spcBef>
              <a:spcAft>
                <a:spcPts val="0"/>
              </a:spcAft>
              <a:buFont typeface="Wingdings" pitchFamily="2" charset="2"/>
              <a:buChar char="l"/>
              <a:defRPr/>
            </a:pPr>
            <a:r>
              <a:rPr lang="zh-CN" altLang="en-US" sz="3200" dirty="0" smtClean="0">
                <a:latin typeface="+mn-ea"/>
              </a:rPr>
              <a:t>博客：独立博客、非独立博客</a:t>
            </a:r>
            <a:endParaRPr lang="en-US" altLang="zh-CN" sz="3200" dirty="0" smtClean="0">
              <a:latin typeface="+mn-ea"/>
            </a:endParaRPr>
          </a:p>
          <a:p>
            <a:pPr marL="342900" indent="-342900" fontAlgn="auto">
              <a:spcBef>
                <a:spcPct val="20000"/>
              </a:spcBef>
              <a:spcAft>
                <a:spcPts val="0"/>
              </a:spcAft>
              <a:buFont typeface="Wingdings" pitchFamily="2" charset="2"/>
              <a:buChar char="l"/>
              <a:defRPr/>
            </a:pPr>
            <a:endParaRPr lang="zh-CN" altLang="en-US" sz="1200" dirty="0">
              <a:latin typeface="+mn-ea"/>
              <a:ea typeface="+mn-ea"/>
            </a:endParaRPr>
          </a:p>
        </p:txBody>
      </p:sp>
      <p:sp>
        <p:nvSpPr>
          <p:cNvPr id="4" name="灯片编号占位符 3"/>
          <p:cNvSpPr>
            <a:spLocks noGrp="1"/>
          </p:cNvSpPr>
          <p:nvPr>
            <p:ph type="sldNum" sz="quarter" idx="10"/>
          </p:nvPr>
        </p:nvSpPr>
        <p:spPr/>
        <p:txBody>
          <a:bodyPr/>
          <a:lstStyle/>
          <a:p>
            <a:fld id="{08156E1E-2C57-458C-A527-9A4FC8C9213E}" type="slidenum">
              <a:rPr lang="zh-CN" altLang="en-US" smtClean="0"/>
              <a:pPr/>
              <a:t>19</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① 邮箱，</a:t>
            </a:r>
            <a:r>
              <a:rPr lang="en-US" altLang="zh-CN" dirty="0" smtClean="0"/>
              <a:t>feed</a:t>
            </a:r>
            <a:r>
              <a:rPr lang="zh-CN" altLang="en-US" dirty="0" smtClean="0"/>
              <a:t>聚合</a:t>
            </a:r>
          </a:p>
          <a:p>
            <a:endParaRPr lang="zh-CN" altLang="en-US" dirty="0"/>
          </a:p>
        </p:txBody>
      </p:sp>
      <p:sp>
        <p:nvSpPr>
          <p:cNvPr id="4" name="灯片编号占位符 3"/>
          <p:cNvSpPr>
            <a:spLocks noGrp="1"/>
          </p:cNvSpPr>
          <p:nvPr>
            <p:ph type="sldNum" sz="quarter" idx="10"/>
          </p:nvPr>
        </p:nvSpPr>
        <p:spPr/>
        <p:txBody>
          <a:bodyPr/>
          <a:lstStyle/>
          <a:p>
            <a:fld id="{08156E1E-2C57-458C-A527-9A4FC8C9213E}" type="slidenum">
              <a:rPr lang="zh-CN" altLang="en-US" smtClean="0"/>
              <a:pPr/>
              <a:t>20</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① 邮箱，</a:t>
            </a:r>
            <a:r>
              <a:rPr lang="en-US" altLang="zh-CN" dirty="0" smtClean="0"/>
              <a:t>feed</a:t>
            </a:r>
            <a:r>
              <a:rPr lang="zh-CN" altLang="en-US" dirty="0" smtClean="0"/>
              <a:t>聚合</a:t>
            </a:r>
          </a:p>
          <a:p>
            <a:endParaRPr lang="zh-CN" altLang="en-US" dirty="0"/>
          </a:p>
        </p:txBody>
      </p:sp>
      <p:sp>
        <p:nvSpPr>
          <p:cNvPr id="4" name="灯片编号占位符 3"/>
          <p:cNvSpPr>
            <a:spLocks noGrp="1"/>
          </p:cNvSpPr>
          <p:nvPr>
            <p:ph type="sldNum" sz="quarter" idx="10"/>
          </p:nvPr>
        </p:nvSpPr>
        <p:spPr/>
        <p:txBody>
          <a:bodyPr/>
          <a:lstStyle/>
          <a:p>
            <a:fld id="{08156E1E-2C57-458C-A527-9A4FC8C9213E}" type="slidenum">
              <a:rPr lang="zh-CN" altLang="en-US" smtClean="0"/>
              <a:pPr/>
              <a:t>26</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nSpc>
                <a:spcPct val="95000"/>
              </a:lnSpc>
              <a:spcBef>
                <a:spcPct val="0"/>
              </a:spcBef>
            </a:pPr>
            <a:r>
              <a:rPr lang="zh-CN" altLang="en-US" sz="1200" dirty="0" smtClean="0">
                <a:solidFill>
                  <a:srgbClr val="333333"/>
                </a:solidFill>
                <a:latin typeface="Arial" pitchFamily="34" charset="0"/>
              </a:rPr>
              <a:t>同站，异站法</a:t>
            </a:r>
            <a:endParaRPr lang="zh-CN" altLang="en-US" dirty="0" smtClean="0"/>
          </a:p>
          <a:p>
            <a:pPr>
              <a:lnSpc>
                <a:spcPct val="95000"/>
              </a:lnSpc>
              <a:spcBef>
                <a:spcPct val="0"/>
              </a:spcBef>
            </a:pPr>
            <a:r>
              <a:rPr lang="zh-CN" altLang="en-US" sz="1200" dirty="0" smtClean="0">
                <a:solidFill>
                  <a:srgbClr val="333333"/>
                </a:solidFill>
                <a:latin typeface="Arial" pitchFamily="34" charset="0"/>
              </a:rPr>
              <a:t>资料</a:t>
            </a:r>
            <a:r>
              <a:rPr lang="en-US" altLang="zh-CN" sz="1200" dirty="0" smtClean="0">
                <a:solidFill>
                  <a:srgbClr val="333333"/>
                </a:solidFill>
                <a:latin typeface="Arial" pitchFamily="34" charset="0"/>
              </a:rPr>
              <a:t>Feed</a:t>
            </a:r>
            <a:r>
              <a:rPr lang="zh-CN" altLang="en-US" sz="1200" dirty="0" smtClean="0">
                <a:solidFill>
                  <a:srgbClr val="333333"/>
                </a:solidFill>
                <a:latin typeface="Arial" pitchFamily="34" charset="0"/>
              </a:rPr>
              <a:t>化 </a:t>
            </a:r>
          </a:p>
          <a:p>
            <a:endParaRPr lang="zh-CN" altLang="en-US" dirty="0"/>
          </a:p>
        </p:txBody>
      </p:sp>
      <p:sp>
        <p:nvSpPr>
          <p:cNvPr id="4" name="灯片编号占位符 3"/>
          <p:cNvSpPr>
            <a:spLocks noGrp="1"/>
          </p:cNvSpPr>
          <p:nvPr>
            <p:ph type="sldNum" sz="quarter" idx="10"/>
          </p:nvPr>
        </p:nvSpPr>
        <p:spPr/>
        <p:txBody>
          <a:bodyPr/>
          <a:lstStyle/>
          <a:p>
            <a:fld id="{08156E1E-2C57-458C-A527-9A4FC8C9213E}" type="slidenum">
              <a:rPr lang="zh-CN" altLang="en-US" smtClean="0"/>
              <a:pPr/>
              <a:t>27</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nSpc>
                <a:spcPct val="95000"/>
              </a:lnSpc>
              <a:spcBef>
                <a:spcPct val="0"/>
              </a:spcBef>
            </a:pPr>
            <a:r>
              <a:rPr lang="zh-CN" altLang="en-US" sz="1200" dirty="0" smtClean="0">
                <a:solidFill>
                  <a:srgbClr val="333333"/>
                </a:solidFill>
                <a:latin typeface="Arial" pitchFamily="34" charset="0"/>
              </a:rPr>
              <a:t>同站，异站法</a:t>
            </a:r>
            <a:endParaRPr lang="zh-CN" altLang="en-US" dirty="0" smtClean="0"/>
          </a:p>
          <a:p>
            <a:pPr>
              <a:lnSpc>
                <a:spcPct val="95000"/>
              </a:lnSpc>
              <a:spcBef>
                <a:spcPct val="0"/>
              </a:spcBef>
            </a:pPr>
            <a:r>
              <a:rPr lang="zh-CN" altLang="en-US" sz="1200" dirty="0" smtClean="0">
                <a:solidFill>
                  <a:srgbClr val="333333"/>
                </a:solidFill>
                <a:latin typeface="Arial" pitchFamily="34" charset="0"/>
              </a:rPr>
              <a:t>资料</a:t>
            </a:r>
            <a:r>
              <a:rPr lang="en-US" altLang="zh-CN" sz="1200" dirty="0" smtClean="0">
                <a:solidFill>
                  <a:srgbClr val="333333"/>
                </a:solidFill>
                <a:latin typeface="Arial" pitchFamily="34" charset="0"/>
              </a:rPr>
              <a:t>Feed</a:t>
            </a:r>
            <a:r>
              <a:rPr lang="zh-CN" altLang="en-US" sz="1200" dirty="0" smtClean="0">
                <a:solidFill>
                  <a:srgbClr val="333333"/>
                </a:solidFill>
                <a:latin typeface="Arial" pitchFamily="34" charset="0"/>
              </a:rPr>
              <a:t>化 </a:t>
            </a:r>
          </a:p>
          <a:p>
            <a:endParaRPr lang="zh-CN" altLang="en-US" dirty="0"/>
          </a:p>
        </p:txBody>
      </p:sp>
      <p:sp>
        <p:nvSpPr>
          <p:cNvPr id="4" name="灯片编号占位符 3"/>
          <p:cNvSpPr>
            <a:spLocks noGrp="1"/>
          </p:cNvSpPr>
          <p:nvPr>
            <p:ph type="sldNum" sz="quarter" idx="10"/>
          </p:nvPr>
        </p:nvSpPr>
        <p:spPr/>
        <p:txBody>
          <a:bodyPr/>
          <a:lstStyle/>
          <a:p>
            <a:fld id="{08156E1E-2C57-458C-A527-9A4FC8C9213E}" type="slidenum">
              <a:rPr lang="zh-CN" altLang="en-US" smtClean="0"/>
              <a:pPr/>
              <a:t>28</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411163" lvl="1" indent="-307975" eaLnBrk="1" hangingPunct="1">
              <a:lnSpc>
                <a:spcPct val="95000"/>
              </a:lnSpc>
              <a:spcBef>
                <a:spcPct val="0"/>
              </a:spcBef>
              <a:buClr>
                <a:srgbClr val="000000"/>
              </a:buClr>
              <a:buFontTx/>
              <a:buChar char="•"/>
            </a:pPr>
            <a:r>
              <a:rPr lang="zh-CN" altLang="en-US" sz="2400" dirty="0" smtClean="0">
                <a:solidFill>
                  <a:srgbClr val="333333"/>
                </a:solidFill>
                <a:latin typeface="Arial" pitchFamily="34" charset="0"/>
                <a:ea typeface="宋体" pitchFamily="2" charset="-122"/>
              </a:rPr>
              <a:t>简洁</a:t>
            </a:r>
            <a:endParaRPr lang="zh-CN" altLang="en-US" dirty="0" smtClean="0">
              <a:ea typeface="宋体" pitchFamily="2" charset="-122"/>
            </a:endParaRPr>
          </a:p>
          <a:p>
            <a:pPr marL="411163" lvl="1" indent="-307975" eaLnBrk="1" hangingPunct="1">
              <a:lnSpc>
                <a:spcPct val="95000"/>
              </a:lnSpc>
              <a:spcBef>
                <a:spcPct val="0"/>
              </a:spcBef>
              <a:buClr>
                <a:srgbClr val="000000"/>
              </a:buClr>
              <a:buFontTx/>
              <a:buChar char="•"/>
            </a:pPr>
            <a:r>
              <a:rPr lang="zh-CN" altLang="en-US" sz="2400" dirty="0" smtClean="0">
                <a:solidFill>
                  <a:srgbClr val="333333"/>
                </a:solidFill>
                <a:latin typeface="Arial" pitchFamily="34" charset="0"/>
                <a:ea typeface="宋体" pitchFamily="2" charset="-122"/>
              </a:rPr>
              <a:t>高效 </a:t>
            </a:r>
            <a:endParaRPr lang="zh-CN" altLang="en-US" dirty="0" smtClean="0">
              <a:ea typeface="宋体" pitchFamily="2" charset="-122"/>
            </a:endParaRPr>
          </a:p>
          <a:p>
            <a:pPr marL="411163" lvl="1" indent="-307975" eaLnBrk="1" hangingPunct="1">
              <a:lnSpc>
                <a:spcPct val="95000"/>
              </a:lnSpc>
              <a:spcBef>
                <a:spcPct val="0"/>
              </a:spcBef>
              <a:buClr>
                <a:srgbClr val="000000"/>
              </a:buClr>
              <a:buFontTx/>
              <a:buChar char="•"/>
            </a:pPr>
            <a:r>
              <a:rPr lang="zh-CN" altLang="en-US" sz="2400" dirty="0" smtClean="0">
                <a:solidFill>
                  <a:srgbClr val="333333"/>
                </a:solidFill>
                <a:latin typeface="Arial" pitchFamily="34" charset="0"/>
                <a:ea typeface="宋体" pitchFamily="2" charset="-122"/>
              </a:rPr>
              <a:t>支持云计算 </a:t>
            </a:r>
          </a:p>
          <a:p>
            <a:endParaRPr lang="zh-CN" altLang="en-US" dirty="0"/>
          </a:p>
        </p:txBody>
      </p:sp>
      <p:sp>
        <p:nvSpPr>
          <p:cNvPr id="4" name="灯片编号占位符 3"/>
          <p:cNvSpPr>
            <a:spLocks noGrp="1"/>
          </p:cNvSpPr>
          <p:nvPr>
            <p:ph type="sldNum" sz="quarter" idx="10"/>
          </p:nvPr>
        </p:nvSpPr>
        <p:spPr/>
        <p:txBody>
          <a:bodyPr/>
          <a:lstStyle/>
          <a:p>
            <a:fld id="{08156E1E-2C57-458C-A527-9A4FC8C9213E}" type="slidenum">
              <a:rPr lang="zh-CN" altLang="en-US" smtClean="0"/>
              <a:pPr/>
              <a:t>31</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411163" lvl="1" indent="-307975" eaLnBrk="1" hangingPunct="1">
              <a:lnSpc>
                <a:spcPct val="95000"/>
              </a:lnSpc>
              <a:spcBef>
                <a:spcPct val="0"/>
              </a:spcBef>
              <a:buClr>
                <a:srgbClr val="000000"/>
              </a:buClr>
              <a:buFontTx/>
              <a:buChar char="•"/>
            </a:pPr>
            <a:r>
              <a:rPr lang="zh-CN" altLang="en-US" sz="2400" dirty="0" smtClean="0">
                <a:solidFill>
                  <a:srgbClr val="333333"/>
                </a:solidFill>
                <a:latin typeface="Arial" pitchFamily="34" charset="0"/>
                <a:ea typeface="宋体" pitchFamily="2" charset="-122"/>
              </a:rPr>
              <a:t>获取网站图标</a:t>
            </a:r>
            <a:endParaRPr lang="zh-CN" altLang="en-US" sz="2400" dirty="0" smtClean="0">
              <a:ea typeface="宋体" pitchFamily="2" charset="-122"/>
            </a:endParaRPr>
          </a:p>
          <a:p>
            <a:pPr marL="411163" lvl="1" indent="-307975" eaLnBrk="1" hangingPunct="1">
              <a:lnSpc>
                <a:spcPct val="95000"/>
              </a:lnSpc>
              <a:spcBef>
                <a:spcPct val="0"/>
              </a:spcBef>
              <a:buClr>
                <a:srgbClr val="000000"/>
              </a:buClr>
              <a:buFontTx/>
              <a:buChar char="•"/>
            </a:pPr>
            <a:r>
              <a:rPr lang="zh-CN" altLang="en-US" sz="2400" dirty="0" smtClean="0">
                <a:solidFill>
                  <a:srgbClr val="333333"/>
                </a:solidFill>
                <a:latin typeface="Arial" pitchFamily="34" charset="0"/>
                <a:ea typeface="宋体" pitchFamily="2" charset="-122"/>
              </a:rPr>
              <a:t>图标编辑小工具</a:t>
            </a:r>
          </a:p>
          <a:p>
            <a:endParaRPr lang="zh-CN" altLang="en-US" dirty="0"/>
          </a:p>
        </p:txBody>
      </p:sp>
      <p:sp>
        <p:nvSpPr>
          <p:cNvPr id="4" name="灯片编号占位符 3"/>
          <p:cNvSpPr>
            <a:spLocks noGrp="1"/>
          </p:cNvSpPr>
          <p:nvPr>
            <p:ph type="sldNum" sz="quarter" idx="10"/>
          </p:nvPr>
        </p:nvSpPr>
        <p:spPr/>
        <p:txBody>
          <a:bodyPr/>
          <a:lstStyle/>
          <a:p>
            <a:fld id="{08156E1E-2C57-458C-A527-9A4FC8C9213E}" type="slidenum">
              <a:rPr lang="zh-CN" altLang="en-US" smtClean="0"/>
              <a:pPr/>
              <a:t>32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nSpc>
                <a:spcPct val="95000"/>
              </a:lnSpc>
              <a:spcBef>
                <a:spcPct val="0"/>
              </a:spcBef>
            </a:pPr>
            <a:r>
              <a:rPr lang="zh-CN" altLang="en-US" sz="1200" dirty="0" smtClean="0">
                <a:solidFill>
                  <a:srgbClr val="333333"/>
                </a:solidFill>
                <a:latin typeface="Arial" pitchFamily="34" charset="0"/>
              </a:rPr>
              <a:t>社 交就是人与人之间建立联系，然后获取信息。所以，人们社交的最终目的就是获取帮助（如：获取信息） 不同的人需要不同的帮 助，如：学生需要学习、就业方面的帮助；白领需要工作、娱乐方面的帮助；可以说每个人都是带着需求进行社交活动的，因此不同目的、背 景的人就会形成不同的社交圈。 而</a:t>
            </a:r>
            <a:r>
              <a:rPr lang="en-US" altLang="zh-CN" sz="1200" dirty="0" smtClean="0">
                <a:solidFill>
                  <a:srgbClr val="333333"/>
                </a:solidFill>
                <a:latin typeface="Arial" pitchFamily="34" charset="0"/>
              </a:rPr>
              <a:t>Weaving</a:t>
            </a:r>
            <a:r>
              <a:rPr lang="zh-CN" altLang="en-US" sz="1200" dirty="0" smtClean="0">
                <a:solidFill>
                  <a:srgbClr val="333333"/>
                </a:solidFill>
                <a:latin typeface="Arial" pitchFamily="34" charset="0"/>
              </a:rPr>
              <a:t>的目的就应该是</a:t>
            </a:r>
            <a:r>
              <a:rPr lang="zh-CN" altLang="en-US" sz="1200" b="1" dirty="0" smtClean="0">
                <a:solidFill>
                  <a:srgbClr val="333333"/>
                </a:solidFill>
                <a:latin typeface="Arial" pitchFamily="34" charset="0"/>
              </a:rPr>
              <a:t>帮 助人们认识自己想要进入的社交圈的人，从而拓宽自己的社交圈</a:t>
            </a:r>
            <a:r>
              <a:rPr lang="zh-CN" altLang="en-US" sz="1200" dirty="0" smtClean="0">
                <a:solidFill>
                  <a:srgbClr val="333333"/>
                </a:solidFill>
                <a:latin typeface="Arial" pitchFamily="34" charset="0"/>
              </a:rPr>
              <a:t>。 </a:t>
            </a:r>
            <a:endParaRPr lang="zh-CN" altLang="en-US" sz="1200" dirty="0">
              <a:solidFill>
                <a:srgbClr val="333333"/>
              </a:solidFill>
              <a:latin typeface="Arial" pitchFamily="34" charset="0"/>
            </a:endParaRPr>
          </a:p>
        </p:txBody>
      </p:sp>
      <p:sp>
        <p:nvSpPr>
          <p:cNvPr id="4" name="灯片编号占位符 3"/>
          <p:cNvSpPr>
            <a:spLocks noGrp="1"/>
          </p:cNvSpPr>
          <p:nvPr>
            <p:ph type="sldNum" sz="quarter" idx="10"/>
          </p:nvPr>
        </p:nvSpPr>
        <p:spPr/>
        <p:txBody>
          <a:bodyPr/>
          <a:lstStyle/>
          <a:p>
            <a:fld id="{08156E1E-2C57-458C-A527-9A4FC8C9213E}" type="slidenum">
              <a:rPr lang="zh-CN" altLang="en-US" smtClean="0"/>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lnSpc>
                <a:spcPct val="95000"/>
              </a:lnSpc>
              <a:spcBef>
                <a:spcPct val="0"/>
              </a:spcBef>
            </a:pPr>
            <a:r>
              <a:rPr lang="zh-CN" altLang="en-US" dirty="0" smtClean="0">
                <a:solidFill>
                  <a:srgbClr val="333333"/>
                </a:solidFill>
                <a:latin typeface="Arial" pitchFamily="34" charset="0"/>
              </a:rPr>
              <a:t>社交本质就是人与人之间建立联系，然后获取信息。所以，人们社交的最终目的就是获取帮助（如：获取信息） 不同的人需要不同的帮 助，如：学生需要学习、就业方面的帮助；白领需要工作、娱乐方面的帮助；可以说每个人都是带着需求进行社交活动的，因此不同目的、背 景的人就会形成不同的社交圈。 而</a:t>
            </a:r>
            <a:r>
              <a:rPr lang="en-US" altLang="zh-CN" dirty="0" smtClean="0">
                <a:solidFill>
                  <a:srgbClr val="333333"/>
                </a:solidFill>
                <a:latin typeface="Arial" pitchFamily="34" charset="0"/>
              </a:rPr>
              <a:t>Weaving</a:t>
            </a:r>
            <a:r>
              <a:rPr lang="zh-CN" altLang="en-US" dirty="0" smtClean="0">
                <a:solidFill>
                  <a:srgbClr val="333333"/>
                </a:solidFill>
                <a:latin typeface="Arial" pitchFamily="34" charset="0"/>
              </a:rPr>
              <a:t>的目的就应该是帮 助人们认识自己想要进入的社交圈的人，从而拓宽自己的社交圈。 </a:t>
            </a:r>
            <a:endParaRPr lang="zh-CN" altLang="en-US" dirty="0" smtClean="0"/>
          </a:p>
          <a:p>
            <a:pPr eaLnBrk="1" hangingPunct="1">
              <a:lnSpc>
                <a:spcPct val="95000"/>
              </a:lnSpc>
              <a:spcBef>
                <a:spcPct val="0"/>
              </a:spcBef>
            </a:pPr>
            <a:r>
              <a:rPr lang="zh-CN" altLang="en-US" dirty="0" smtClean="0">
                <a:solidFill>
                  <a:srgbClr val="333333"/>
                </a:solidFill>
                <a:latin typeface="Verdana" pitchFamily="34" charset="0"/>
              </a:rPr>
              <a:t>在淘宝买东西，搜</a:t>
            </a:r>
            <a:r>
              <a:rPr lang="zh-CN" altLang="en-US" dirty="0" smtClean="0">
                <a:solidFill>
                  <a:srgbClr val="333333"/>
                </a:solidFill>
                <a:latin typeface="Arial" pitchFamily="34" charset="0"/>
              </a:rPr>
              <a:t>“</a:t>
            </a:r>
            <a:r>
              <a:rPr lang="zh-CN" altLang="en-US" dirty="0" smtClean="0">
                <a:solidFill>
                  <a:srgbClr val="333333"/>
                </a:solidFill>
                <a:latin typeface="Verdana" pitchFamily="34" charset="0"/>
              </a:rPr>
              <a:t>手抓饼</a:t>
            </a:r>
            <a:r>
              <a:rPr lang="zh-CN" altLang="en-US" dirty="0" smtClean="0">
                <a:solidFill>
                  <a:srgbClr val="333333"/>
                </a:solidFill>
                <a:latin typeface="Arial" pitchFamily="34" charset="0"/>
              </a:rPr>
              <a:t>”</a:t>
            </a:r>
            <a:r>
              <a:rPr lang="zh-CN" altLang="en-US" dirty="0" smtClean="0">
                <a:solidFill>
                  <a:srgbClr val="333333"/>
                </a:solidFill>
                <a:latin typeface="Verdana" pitchFamily="34" charset="0"/>
              </a:rPr>
              <a:t>，出现了一些商户。在商户旁边，可以出现</a:t>
            </a:r>
            <a:r>
              <a:rPr lang="zh-CN" altLang="en-US" dirty="0" smtClean="0">
                <a:solidFill>
                  <a:srgbClr val="333333"/>
                </a:solidFill>
                <a:latin typeface="Arial" pitchFamily="34" charset="0"/>
              </a:rPr>
              <a:t>“</a:t>
            </a:r>
            <a:r>
              <a:rPr lang="zh-CN" altLang="en-US" dirty="0" smtClean="0">
                <a:solidFill>
                  <a:srgbClr val="333333"/>
                </a:solidFill>
                <a:latin typeface="Verdana" pitchFamily="34" charset="0"/>
              </a:rPr>
              <a:t>此商户也 卖了饼给</a:t>
            </a:r>
            <a:r>
              <a:rPr lang="en-US" altLang="zh-CN" dirty="0" err="1" smtClean="0">
                <a:solidFill>
                  <a:srgbClr val="333333"/>
                </a:solidFill>
                <a:latin typeface="Verdana" pitchFamily="34" charset="0"/>
              </a:rPr>
              <a:t>tao</a:t>
            </a:r>
            <a:r>
              <a:rPr lang="en-US" altLang="zh-CN" dirty="0" smtClean="0">
                <a:solidFill>
                  <a:srgbClr val="333333"/>
                </a:solidFill>
                <a:latin typeface="Verdana" pitchFamily="34" charset="0"/>
              </a:rPr>
              <a:t>(</a:t>
            </a:r>
            <a:r>
              <a:rPr lang="zh-CN" altLang="en-US" dirty="0" smtClean="0">
                <a:solidFill>
                  <a:srgbClr val="333333"/>
                </a:solidFill>
                <a:latin typeface="Verdana" pitchFamily="34" charset="0"/>
              </a:rPr>
              <a:t>此人的好友</a:t>
            </a:r>
            <a:r>
              <a:rPr lang="en-US" altLang="zh-CN" dirty="0" smtClean="0">
                <a:solidFill>
                  <a:srgbClr val="333333"/>
                </a:solidFill>
                <a:latin typeface="Verdana" pitchFamily="34" charset="0"/>
              </a:rPr>
              <a:t>)</a:t>
            </a:r>
            <a:r>
              <a:rPr lang="en-US" altLang="zh-CN" dirty="0" smtClean="0">
                <a:solidFill>
                  <a:srgbClr val="333333"/>
                </a:solidFill>
                <a:latin typeface="Arial" pitchFamily="34" charset="0"/>
              </a:rPr>
              <a:t>”</a:t>
            </a:r>
            <a:r>
              <a:rPr lang="zh-CN" altLang="en-US" dirty="0" smtClean="0">
                <a:solidFill>
                  <a:srgbClr val="333333"/>
                </a:solidFill>
                <a:latin typeface="Verdana" pitchFamily="34" charset="0"/>
              </a:rPr>
              <a:t>，帮助建立信任关系。</a:t>
            </a:r>
            <a:endParaRPr lang="zh-CN" altLang="en-US" dirty="0" smtClean="0"/>
          </a:p>
          <a:p>
            <a:pPr eaLnBrk="1" hangingPunct="1">
              <a:lnSpc>
                <a:spcPct val="95000"/>
              </a:lnSpc>
              <a:spcBef>
                <a:spcPct val="0"/>
              </a:spcBef>
            </a:pPr>
            <a:r>
              <a:rPr lang="zh-CN" altLang="en-US" dirty="0" smtClean="0">
                <a:solidFill>
                  <a:srgbClr val="333333"/>
                </a:solidFill>
                <a:latin typeface="Verdana" pitchFamily="34" charset="0"/>
              </a:rPr>
              <a:t>社交网站推广。提供推荐给好友等功能。</a:t>
            </a:r>
            <a:br>
              <a:rPr lang="zh-CN" altLang="en-US" dirty="0" smtClean="0">
                <a:solidFill>
                  <a:srgbClr val="333333"/>
                </a:solidFill>
                <a:latin typeface="Verdana" pitchFamily="34" charset="0"/>
              </a:rPr>
            </a:br>
            <a:r>
              <a:rPr lang="zh-CN" altLang="en-US" dirty="0" smtClean="0">
                <a:solidFill>
                  <a:srgbClr val="333333"/>
                </a:solidFill>
                <a:latin typeface="Verdana" pitchFamily="34" charset="0"/>
              </a:rPr>
              <a:t/>
            </a:r>
            <a:br>
              <a:rPr lang="zh-CN" altLang="en-US" dirty="0" smtClean="0">
                <a:solidFill>
                  <a:srgbClr val="333333"/>
                </a:solidFill>
                <a:latin typeface="Verdana" pitchFamily="34" charset="0"/>
              </a:rPr>
            </a:br>
            <a:r>
              <a:rPr lang="zh-CN" altLang="en-US" dirty="0" smtClean="0">
                <a:solidFill>
                  <a:srgbClr val="333333"/>
                </a:solidFill>
                <a:latin typeface="Verdana" pitchFamily="34" charset="0"/>
              </a:rPr>
              <a:t>游戏（或服务）推广，经常在一些网站上看到游戏积分排名，这些排名中如果有一些认识的人岂不是更好。</a:t>
            </a:r>
          </a:p>
          <a:p>
            <a:pPr eaLnBrk="1" hangingPunct="1">
              <a:spcBef>
                <a:spcPct val="0"/>
              </a:spcBef>
            </a:pPr>
            <a:endParaRPr lang="zh-CN" altLang="en-US" dirty="0" smtClean="0"/>
          </a:p>
        </p:txBody>
      </p:sp>
      <p:sp>
        <p:nvSpPr>
          <p:cNvPr id="4" name="灯片编号占位符 3"/>
          <p:cNvSpPr>
            <a:spLocks noGrp="1"/>
          </p:cNvSpPr>
          <p:nvPr>
            <p:ph type="sldNum" sz="quarter" idx="10"/>
          </p:nvPr>
        </p:nvSpPr>
        <p:spPr/>
        <p:txBody>
          <a:bodyPr/>
          <a:lstStyle/>
          <a:p>
            <a:fld id="{08156E1E-2C57-458C-A527-9A4FC8C9213E}" type="slidenum">
              <a:rPr lang="zh-CN" altLang="en-US" smtClean="0"/>
              <a:pPr/>
              <a:t>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fontAlgn="auto">
              <a:spcAft>
                <a:spcPts val="0"/>
              </a:spcAft>
              <a:defRPr/>
            </a:pPr>
            <a:endParaRPr lang="fr-CA" dirty="0" smtClean="0"/>
          </a:p>
        </p:txBody>
      </p:sp>
      <p:sp>
        <p:nvSpPr>
          <p:cNvPr id="4" name="灯片编号占位符 3"/>
          <p:cNvSpPr>
            <a:spLocks noGrp="1"/>
          </p:cNvSpPr>
          <p:nvPr>
            <p:ph type="sldNum" sz="quarter" idx="10"/>
          </p:nvPr>
        </p:nvSpPr>
        <p:spPr/>
        <p:txBody>
          <a:bodyPr/>
          <a:lstStyle/>
          <a:p>
            <a:fld id="{08156E1E-2C57-458C-A527-9A4FC8C9213E}" type="slidenum">
              <a:rPr lang="zh-CN" altLang="en-US" smtClean="0"/>
              <a:pPr/>
              <a:t>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spcBef>
                <a:spcPct val="0"/>
              </a:spcBef>
            </a:pPr>
            <a:endParaRPr lang="zh-CN" altLang="en-US" dirty="0" smtClean="0"/>
          </a:p>
        </p:txBody>
      </p:sp>
      <p:sp>
        <p:nvSpPr>
          <p:cNvPr id="4" name="灯片编号占位符 3"/>
          <p:cNvSpPr>
            <a:spLocks noGrp="1"/>
          </p:cNvSpPr>
          <p:nvPr>
            <p:ph type="sldNum" sz="quarter" idx="10"/>
          </p:nvPr>
        </p:nvSpPr>
        <p:spPr/>
        <p:txBody>
          <a:bodyPr/>
          <a:lstStyle/>
          <a:p>
            <a:fld id="{08156E1E-2C57-458C-A527-9A4FC8C9213E}" type="slidenum">
              <a:rPr lang="zh-CN" altLang="en-US" smtClean="0"/>
              <a:pPr/>
              <a:t>10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spcBef>
                <a:spcPct val="0"/>
              </a:spcBef>
            </a:pPr>
            <a:endParaRPr lang="zh-CN" altLang="en-US" dirty="0" smtClean="0"/>
          </a:p>
        </p:txBody>
      </p:sp>
      <p:sp>
        <p:nvSpPr>
          <p:cNvPr id="4" name="灯片编号占位符 3"/>
          <p:cNvSpPr>
            <a:spLocks noGrp="1"/>
          </p:cNvSpPr>
          <p:nvPr>
            <p:ph type="sldNum" sz="quarter" idx="10"/>
          </p:nvPr>
        </p:nvSpPr>
        <p:spPr/>
        <p:txBody>
          <a:bodyPr/>
          <a:lstStyle/>
          <a:p>
            <a:fld id="{08156E1E-2C57-458C-A527-9A4FC8C9213E}" type="slidenum">
              <a:rPr lang="zh-CN" altLang="en-US" smtClean="0"/>
              <a:pPr/>
              <a:t>11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fontAlgn="auto" hangingPunct="1">
              <a:spcBef>
                <a:spcPts val="0"/>
              </a:spcBef>
              <a:spcAft>
                <a:spcPts val="0"/>
              </a:spcAft>
              <a:defRPr/>
            </a:pPr>
            <a:r>
              <a:rPr lang="zh-CN" altLang="en-US" dirty="0" smtClean="0"/>
              <a:t>关于</a:t>
            </a:r>
            <a:r>
              <a:rPr lang="en-US" altLang="zh-CN" dirty="0" smtClean="0"/>
              <a:t>Weaving</a:t>
            </a:r>
            <a:r>
              <a:rPr lang="zh-CN" altLang="en-US" dirty="0" smtClean="0"/>
              <a:t>知识搜索说明</a:t>
            </a:r>
            <a:endParaRPr lang="en-US" altLang="zh-CN" dirty="0" smtClean="0"/>
          </a:p>
          <a:p>
            <a:pPr eaLnBrk="1" fontAlgn="auto" hangingPunct="1">
              <a:spcBef>
                <a:spcPts val="0"/>
              </a:spcBef>
              <a:spcAft>
                <a:spcPts val="0"/>
              </a:spcAft>
              <a:defRPr/>
            </a:pPr>
            <a:r>
              <a:rPr lang="en-US" altLang="zh-CN" dirty="0" smtClean="0"/>
              <a:t>1</a:t>
            </a:r>
            <a:r>
              <a:rPr lang="zh-CN" altLang="en-US" dirty="0" smtClean="0"/>
              <a:t>、你的搜索结果可以帮助你建立起自己的知识圈。即专注于某一知识的一个圈子。</a:t>
            </a:r>
          </a:p>
          <a:p>
            <a:pPr eaLnBrk="1" fontAlgn="auto" hangingPunct="1">
              <a:spcBef>
                <a:spcPts val="0"/>
              </a:spcBef>
              <a:spcAft>
                <a:spcPts val="0"/>
              </a:spcAft>
              <a:defRPr/>
            </a:pPr>
            <a:r>
              <a:rPr lang="zh-CN" altLang="en-US" dirty="0" smtClean="0"/>
              <a:t>    你可以方便地在全球各地找到和你关注同一个知识领域的专家学者，并且和他们建立起联系。这种联系可以使线上的，也可以是线下的。你可以单方面的构建这样一个圈子（如：</a:t>
            </a:r>
            <a:r>
              <a:rPr lang="en-US" altLang="zh-CN" dirty="0" smtClean="0"/>
              <a:t>follow</a:t>
            </a:r>
            <a:r>
              <a:rPr lang="zh-CN" altLang="en-US" dirty="0" smtClean="0"/>
              <a:t>他们，订阅他们的博客），你也可以互动地和他们建立起关系，如直接和他们联系（</a:t>
            </a:r>
            <a:r>
              <a:rPr lang="en-US" altLang="zh-CN" dirty="0" smtClean="0"/>
              <a:t>mail</a:t>
            </a:r>
            <a:r>
              <a:rPr lang="zh-CN" altLang="en-US" dirty="0" smtClean="0"/>
              <a:t>，</a:t>
            </a:r>
            <a:r>
              <a:rPr lang="en-US" altLang="zh-CN" dirty="0" smtClean="0"/>
              <a:t>msn etc.</a:t>
            </a:r>
            <a:r>
              <a:rPr lang="zh-CN" altLang="en-US" dirty="0" smtClean="0"/>
              <a:t>），如此和他们建立起互动的关系。这样一个圈子的建立将会产生更多的知识。并且这些知识将更加紧密地和用户个性化的需求相吻合。</a:t>
            </a:r>
            <a:endParaRPr lang="en-US" altLang="zh-CN" dirty="0" smtClean="0"/>
          </a:p>
          <a:p>
            <a:pPr eaLnBrk="1" fontAlgn="auto" hangingPunct="1">
              <a:spcBef>
                <a:spcPts val="0"/>
              </a:spcBef>
              <a:spcAft>
                <a:spcPts val="0"/>
              </a:spcAft>
              <a:defRPr/>
            </a:pPr>
            <a:r>
              <a:rPr lang="en-US" altLang="zh-CN" dirty="0" smtClean="0"/>
              <a:t>2</a:t>
            </a:r>
            <a:r>
              <a:rPr lang="zh-CN" altLang="en-US" dirty="0" smtClean="0"/>
              <a:t>、你的搜索结果给你带来的不仅仅是互联网上已经存在的知识。</a:t>
            </a:r>
          </a:p>
          <a:p>
            <a:pPr eaLnBrk="1" fontAlgn="auto" hangingPunct="1">
              <a:spcBef>
                <a:spcPts val="0"/>
              </a:spcBef>
              <a:spcAft>
                <a:spcPts val="0"/>
              </a:spcAft>
              <a:defRPr/>
            </a:pPr>
            <a:r>
              <a:rPr lang="zh-CN" altLang="en-US" dirty="0" smtClean="0"/>
              <a:t>普通的搜索引擎是根据关键字搜索到互联网上已有的信息。</a:t>
            </a:r>
          </a:p>
          <a:p>
            <a:pPr eaLnBrk="1" fontAlgn="auto" hangingPunct="1">
              <a:spcBef>
                <a:spcPts val="0"/>
              </a:spcBef>
              <a:spcAft>
                <a:spcPts val="0"/>
              </a:spcAft>
              <a:defRPr/>
            </a:pPr>
            <a:r>
              <a:rPr lang="zh-CN" altLang="en-US" dirty="0" smtClean="0"/>
              <a:t>用户在加工这些信息的时候会出现如下一些结果：</a:t>
            </a:r>
            <a:endParaRPr lang="en-US" altLang="zh-CN" dirty="0" smtClean="0"/>
          </a:p>
          <a:p>
            <a:pPr eaLnBrk="1" fontAlgn="auto" hangingPunct="1">
              <a:spcBef>
                <a:spcPts val="0"/>
              </a:spcBef>
              <a:spcAft>
                <a:spcPts val="0"/>
              </a:spcAft>
              <a:defRPr/>
            </a:pPr>
            <a:r>
              <a:rPr lang="zh-CN" altLang="en-US" dirty="0" smtClean="0"/>
              <a:t>（</a:t>
            </a:r>
            <a:r>
              <a:rPr lang="en-US" altLang="zh-CN" dirty="0" smtClean="0"/>
              <a:t>1</a:t>
            </a:r>
            <a:r>
              <a:rPr lang="zh-CN" altLang="en-US" dirty="0" smtClean="0"/>
              <a:t>）你所搜索的东西非常的新，互联网上有很少量的相关信息，你无法仍然无法解决自己的问题。</a:t>
            </a:r>
          </a:p>
          <a:p>
            <a:pPr eaLnBrk="1" fontAlgn="auto" hangingPunct="1">
              <a:spcBef>
                <a:spcPts val="0"/>
              </a:spcBef>
              <a:spcAft>
                <a:spcPts val="0"/>
              </a:spcAft>
              <a:defRPr/>
            </a:pPr>
            <a:r>
              <a:rPr lang="zh-CN" altLang="en-US" dirty="0" smtClean="0"/>
              <a:t>     这时候，你就需要一个工具来帮助你创造出你想要的知识。比如说，你在编程过程中遇到了一个棘手的问题，网上有少量的人遇到过和你相似        的问题，这时候，你就需要具体到这些人，取得他们的联系方式，对这个问题进行进一步的交流（人和人之间的交流）方能获得你想要的信息，即互联网上还不存在的信息。</a:t>
            </a:r>
            <a:r>
              <a:rPr lang="en-US" altLang="zh-CN" dirty="0" smtClean="0"/>
              <a:t>Weaving</a:t>
            </a:r>
            <a:r>
              <a:rPr lang="zh-CN" altLang="en-US" dirty="0" smtClean="0"/>
              <a:t>便是一个能够帮助你根据关键词找到你所希望认识的人的工具。</a:t>
            </a:r>
          </a:p>
          <a:p>
            <a:pPr eaLnBrk="1" fontAlgn="auto" hangingPunct="1">
              <a:spcBef>
                <a:spcPts val="0"/>
              </a:spcBef>
              <a:spcAft>
                <a:spcPts val="0"/>
              </a:spcAft>
              <a:defRPr/>
            </a:pPr>
            <a:r>
              <a:rPr lang="zh-CN" altLang="en-US" dirty="0" smtClean="0"/>
              <a:t>（</a:t>
            </a:r>
            <a:r>
              <a:rPr lang="en-US" altLang="zh-CN" dirty="0" smtClean="0"/>
              <a:t>2</a:t>
            </a:r>
            <a:r>
              <a:rPr lang="zh-CN" altLang="en-US" dirty="0" smtClean="0"/>
              <a:t>）你所搜索到了一些信息，在你阅读的时候，你产生了一些其他的疑问，这时候，你所产生的疑问就是非常具体和个人的，这时候你就需要一种私人的和个性获得解答，这是在普通互联网搜索中无法被满足的需求。</a:t>
            </a:r>
          </a:p>
          <a:p>
            <a:pPr eaLnBrk="1" fontAlgn="auto" hangingPunct="1">
              <a:spcBef>
                <a:spcPts val="0"/>
              </a:spcBef>
              <a:spcAft>
                <a:spcPts val="0"/>
              </a:spcAft>
              <a:defRPr/>
            </a:pPr>
            <a:r>
              <a:rPr lang="zh-CN" altLang="en-US" dirty="0" smtClean="0"/>
              <a:t> 对于这种情况，用户使用</a:t>
            </a:r>
            <a:r>
              <a:rPr lang="en-US" altLang="zh-CN" dirty="0" smtClean="0"/>
              <a:t>Weaving</a:t>
            </a:r>
            <a:r>
              <a:rPr lang="zh-CN" altLang="en-US" dirty="0" smtClean="0"/>
              <a:t>的场景就是：先使用普通搜索引擎获得相关信息，之后使用</a:t>
            </a:r>
            <a:r>
              <a:rPr lang="en-US" altLang="zh-CN" dirty="0" smtClean="0"/>
              <a:t>Weaving</a:t>
            </a:r>
            <a:r>
              <a:rPr lang="zh-CN" altLang="en-US" dirty="0" smtClean="0"/>
              <a:t>去帮助自己解决自己所特有的问题。</a:t>
            </a:r>
          </a:p>
          <a:p>
            <a:pPr eaLnBrk="1" fontAlgn="auto" hangingPunct="1">
              <a:spcBef>
                <a:spcPts val="0"/>
              </a:spcBef>
              <a:spcAft>
                <a:spcPts val="0"/>
              </a:spcAft>
              <a:defRPr/>
            </a:pPr>
            <a:endParaRPr lang="zh-CN" altLang="en-US" dirty="0" smtClean="0"/>
          </a:p>
          <a:p>
            <a:pPr eaLnBrk="1" fontAlgn="auto" hangingPunct="1">
              <a:spcBef>
                <a:spcPts val="0"/>
              </a:spcBef>
              <a:spcAft>
                <a:spcPts val="0"/>
              </a:spcAft>
              <a:defRPr/>
            </a:pPr>
            <a:endParaRPr lang="zh-CN" altLang="en-US" dirty="0" smtClean="0"/>
          </a:p>
          <a:p>
            <a:pPr algn="ctr" fontAlgn="auto">
              <a:spcBef>
                <a:spcPts val="0"/>
              </a:spcBef>
              <a:spcAft>
                <a:spcPts val="0"/>
              </a:spcAft>
              <a:defRPr/>
            </a:pPr>
            <a:endParaRPr lang="zh-CN" altLang="en-US" dirty="0"/>
          </a:p>
        </p:txBody>
      </p:sp>
      <p:sp>
        <p:nvSpPr>
          <p:cNvPr id="4" name="灯片编号占位符 3"/>
          <p:cNvSpPr>
            <a:spLocks noGrp="1"/>
          </p:cNvSpPr>
          <p:nvPr>
            <p:ph type="sldNum" sz="quarter" idx="10"/>
          </p:nvPr>
        </p:nvSpPr>
        <p:spPr/>
        <p:txBody>
          <a:bodyPr/>
          <a:lstStyle/>
          <a:p>
            <a:fld id="{08156E1E-2C57-458C-A527-9A4FC8C9213E}" type="slidenum">
              <a:rPr lang="zh-CN" altLang="en-US" smtClean="0"/>
              <a:pPr/>
              <a:t>12</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8156E1E-2C57-458C-A527-9A4FC8C9213E}" type="slidenum">
              <a:rPr lang="zh-CN" altLang="en-US" smtClean="0"/>
              <a:pPr/>
              <a:t>14</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spcBef>
                <a:spcPct val="0"/>
              </a:spcBef>
            </a:pPr>
            <a:r>
              <a:rPr lang="en-US" altLang="zh-CN" b="1" dirty="0" smtClean="0"/>
              <a:t>SNS</a:t>
            </a:r>
            <a:r>
              <a:rPr lang="zh-CN" altLang="en-US" b="1" dirty="0" smtClean="0"/>
              <a:t>账号</a:t>
            </a:r>
            <a:r>
              <a:rPr lang="zh-CN" altLang="en-US" dirty="0" smtClean="0"/>
              <a:t>：包括人人、</a:t>
            </a:r>
            <a:r>
              <a:rPr lang="en-US" altLang="zh-CN" dirty="0" smtClean="0"/>
              <a:t>QQ</a:t>
            </a:r>
            <a:r>
              <a:rPr lang="zh-CN" altLang="en-US" dirty="0" smtClean="0"/>
              <a:t>校友、</a:t>
            </a:r>
            <a:r>
              <a:rPr lang="en-US" altLang="zh-CN" dirty="0" smtClean="0"/>
              <a:t>51.com</a:t>
            </a:r>
            <a:r>
              <a:rPr lang="zh-CN" altLang="en-US" dirty="0" smtClean="0"/>
              <a:t>、豆瓣、白社会、</a:t>
            </a:r>
            <a:r>
              <a:rPr lang="en-US" altLang="zh-CN" dirty="0" err="1" smtClean="0"/>
              <a:t>flickr</a:t>
            </a:r>
            <a:r>
              <a:rPr lang="zh-CN" altLang="en-US" dirty="0" smtClean="0"/>
              <a:t>等</a:t>
            </a:r>
            <a:r>
              <a:rPr lang="en-US" altLang="zh-CN" dirty="0" smtClean="0"/>
              <a:t>SNS</a:t>
            </a:r>
            <a:r>
              <a:rPr lang="zh-CN" altLang="en-US" dirty="0" smtClean="0"/>
              <a:t>应用账号</a:t>
            </a:r>
            <a:endParaRPr lang="en-US" altLang="zh-CN" dirty="0" smtClean="0"/>
          </a:p>
          <a:p>
            <a:pPr eaLnBrk="1" hangingPunct="1">
              <a:spcBef>
                <a:spcPct val="0"/>
              </a:spcBef>
            </a:pPr>
            <a:r>
              <a:rPr lang="zh-CN" altLang="en-US" b="1" dirty="0" smtClean="0"/>
              <a:t>标签</a:t>
            </a:r>
            <a:r>
              <a:rPr lang="zh-CN" altLang="en-US" dirty="0" smtClean="0"/>
              <a:t>：通过给自己添加标签使别人更方便地找到你</a:t>
            </a:r>
            <a:endParaRPr lang="en-US" altLang="zh-CN" dirty="0" smtClean="0"/>
          </a:p>
          <a:p>
            <a:pPr eaLnBrk="1" hangingPunct="1">
              <a:spcBef>
                <a:spcPct val="0"/>
              </a:spcBef>
            </a:pPr>
            <a:r>
              <a:rPr lang="zh-CN" altLang="en-US" b="1" dirty="0" smtClean="0"/>
              <a:t>二级联系人</a:t>
            </a:r>
            <a:r>
              <a:rPr lang="zh-CN" altLang="en-US" dirty="0" smtClean="0"/>
              <a:t>：联系人的联系人</a:t>
            </a:r>
            <a:endParaRPr lang="en-US" altLang="zh-CN" dirty="0" smtClean="0"/>
          </a:p>
          <a:p>
            <a:pPr eaLnBrk="1" hangingPunct="1">
              <a:spcBef>
                <a:spcPct val="0"/>
              </a:spcBef>
            </a:pPr>
            <a:r>
              <a:rPr lang="zh-CN" altLang="en-US" b="1" dirty="0" smtClean="0"/>
              <a:t>人</a:t>
            </a:r>
            <a:r>
              <a:rPr lang="zh-CN" altLang="en-US" dirty="0" smtClean="0"/>
              <a:t>：即数据是由互联网用户针对问题主动提供的，并非被动的搜索结果。数据获得方式可包括</a:t>
            </a:r>
            <a:r>
              <a:rPr lang="en-US" altLang="zh-CN" dirty="0" smtClean="0"/>
              <a:t>IM</a:t>
            </a:r>
            <a:r>
              <a:rPr lang="zh-CN" altLang="en-US" dirty="0" smtClean="0"/>
              <a:t>、论坛等</a:t>
            </a:r>
            <a:endParaRPr lang="en-US" altLang="zh-CN" dirty="0" smtClean="0"/>
          </a:p>
          <a:p>
            <a:pPr eaLnBrk="1" hangingPunct="1">
              <a:spcBef>
                <a:spcPct val="0"/>
              </a:spcBef>
            </a:pPr>
            <a:endParaRPr lang="en-US" altLang="zh-CN" dirty="0" smtClean="0"/>
          </a:p>
          <a:p>
            <a:pPr eaLnBrk="1" hangingPunct="1">
              <a:spcBef>
                <a:spcPct val="0"/>
              </a:spcBef>
            </a:pPr>
            <a:r>
              <a:rPr lang="zh-CN" altLang="en-US" dirty="0" smtClean="0"/>
              <a:t>①</a:t>
            </a:r>
            <a:r>
              <a:rPr lang="en-US" altLang="zh-CN" dirty="0" smtClean="0"/>
              <a:t> Gmail Chat List, Google Contacts, Google Profile</a:t>
            </a:r>
          </a:p>
          <a:p>
            <a:pPr eaLnBrk="1" hangingPunct="1">
              <a:spcBef>
                <a:spcPct val="0"/>
              </a:spcBef>
            </a:pPr>
            <a:r>
              <a:rPr lang="zh-CN" altLang="en-US" dirty="0" smtClean="0"/>
              <a:t>② 主要针对</a:t>
            </a:r>
            <a:r>
              <a:rPr lang="en-US" altLang="zh-CN" dirty="0" smtClean="0"/>
              <a:t>twitter</a:t>
            </a:r>
            <a:r>
              <a:rPr lang="zh-CN" altLang="en-US" dirty="0" smtClean="0"/>
              <a:t>账号进行分析</a:t>
            </a:r>
            <a:endParaRPr lang="en-US" altLang="zh-CN" dirty="0" smtClean="0"/>
          </a:p>
          <a:p>
            <a:pPr eaLnBrk="1" hangingPunct="1">
              <a:spcBef>
                <a:spcPct val="0"/>
              </a:spcBef>
            </a:pPr>
            <a:r>
              <a:rPr lang="zh-CN" altLang="en-US" dirty="0" smtClean="0"/>
              <a:t>③ 基于已建立的人物数据库，根据用户输入的人名关键字进行搜索</a:t>
            </a:r>
          </a:p>
          <a:p>
            <a:pPr eaLnBrk="1" hangingPunct="1">
              <a:spcBef>
                <a:spcPct val="0"/>
              </a:spcBef>
            </a:pPr>
            <a:r>
              <a:rPr lang="zh-CN" altLang="en-US" dirty="0" smtClean="0"/>
              <a:t>④ 从超过十亿的中文网页中自动的抽取出人名、地名、机构名以及中文短语，并通过算法自动的计算出它们之间存在关系的可能性</a:t>
            </a:r>
            <a:endParaRPr lang="en-US" altLang="zh-CN" dirty="0" smtClean="0"/>
          </a:p>
          <a:p>
            <a:pPr eaLnBrk="1" hangingPunct="1">
              <a:spcBef>
                <a:spcPct val="0"/>
              </a:spcBef>
            </a:pPr>
            <a:endParaRPr lang="en-US" altLang="zh-CN" dirty="0" smtClean="0"/>
          </a:p>
          <a:p>
            <a:pPr eaLnBrk="1" hangingPunct="1">
              <a:spcBef>
                <a:spcPct val="0"/>
              </a:spcBef>
            </a:pPr>
            <a:endParaRPr lang="zh-CN" altLang="en-US" dirty="0" smtClean="0"/>
          </a:p>
          <a:p>
            <a:pPr eaLnBrk="1" hangingPunct="1">
              <a:spcBef>
                <a:spcPct val="0"/>
              </a:spcBef>
            </a:pPr>
            <a:endParaRPr lang="zh-CN" altLang="en-US" dirty="0" smtClean="0"/>
          </a:p>
        </p:txBody>
      </p:sp>
      <p:sp>
        <p:nvSpPr>
          <p:cNvPr id="4" name="灯片编号占位符 3"/>
          <p:cNvSpPr>
            <a:spLocks noGrp="1"/>
          </p:cNvSpPr>
          <p:nvPr>
            <p:ph type="sldNum" sz="quarter" idx="10"/>
          </p:nvPr>
        </p:nvSpPr>
        <p:spPr/>
        <p:txBody>
          <a:bodyPr/>
          <a:lstStyle/>
          <a:p>
            <a:fld id="{08156E1E-2C57-458C-A527-9A4FC8C9213E}" type="slidenum">
              <a:rPr lang="zh-CN" altLang="en-US" smtClean="0"/>
              <a:pPr/>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zh-CN" altLang="en-US" smtClean="0"/>
              <a:t>单击此处编辑母版标题样式</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fr-CA"/>
          </a:p>
        </p:txBody>
      </p:sp>
      <p:sp>
        <p:nvSpPr>
          <p:cNvPr id="4" name="Espace réservé de la date 3"/>
          <p:cNvSpPr>
            <a:spLocks noGrp="1"/>
          </p:cNvSpPr>
          <p:nvPr>
            <p:ph type="dt" sz="half" idx="10"/>
          </p:nvPr>
        </p:nvSpPr>
        <p:spPr/>
        <p:txBody>
          <a:bodyPr/>
          <a:lstStyle>
            <a:lvl1pPr>
              <a:defRPr/>
            </a:lvl1pPr>
          </a:lstStyle>
          <a:p>
            <a:fld id="{CB1E7550-3ECF-4DC3-BA71-280C9258E680}" type="datetimeFigureOut">
              <a:rPr lang="fr-FR" altLang="zh-CN"/>
              <a:pPr/>
              <a:t>01/06/2010</a:t>
            </a:fld>
            <a:endParaRPr lang="fr-CA"/>
          </a:p>
        </p:txBody>
      </p:sp>
      <p:sp>
        <p:nvSpPr>
          <p:cNvPr id="5" name="Espace réservé du pied de page 4"/>
          <p:cNvSpPr>
            <a:spLocks noGrp="1"/>
          </p:cNvSpPr>
          <p:nvPr>
            <p:ph type="ftr" sz="quarter" idx="11"/>
          </p:nvPr>
        </p:nvSpPr>
        <p:spPr/>
        <p:txBody>
          <a:bodyPr/>
          <a:lstStyle>
            <a:lvl1pPr>
              <a:defRPr/>
            </a:lvl1pPr>
          </a:lstStyle>
          <a:p>
            <a:endParaRPr lang="fr-CA"/>
          </a:p>
        </p:txBody>
      </p:sp>
      <p:sp>
        <p:nvSpPr>
          <p:cNvPr id="6" name="Espace réservé du numéro de diapositive 5"/>
          <p:cNvSpPr>
            <a:spLocks noGrp="1"/>
          </p:cNvSpPr>
          <p:nvPr>
            <p:ph type="sldNum" sz="quarter" idx="12"/>
          </p:nvPr>
        </p:nvSpPr>
        <p:spPr/>
        <p:txBody>
          <a:bodyPr/>
          <a:lstStyle>
            <a:lvl1pPr>
              <a:defRPr/>
            </a:lvl1pPr>
          </a:lstStyle>
          <a:p>
            <a:fld id="{CE295E37-3E12-4EF9-8FD4-D8463E2B1103}" type="slidenum">
              <a:rPr lang="fr-CA"/>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CN" altLang="en-US" smtClean="0"/>
              <a:t>单击此处编辑母版标题样式</a:t>
            </a:r>
            <a:endParaRPr lang="fr-CA"/>
          </a:p>
        </p:txBody>
      </p:sp>
      <p:sp>
        <p:nvSpPr>
          <p:cNvPr id="3" name="Espace réservé du texte vertical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fr-CA"/>
          </a:p>
        </p:txBody>
      </p:sp>
      <p:sp>
        <p:nvSpPr>
          <p:cNvPr id="4" name="Espace réservé de la date 3"/>
          <p:cNvSpPr>
            <a:spLocks noGrp="1"/>
          </p:cNvSpPr>
          <p:nvPr>
            <p:ph type="dt" sz="half" idx="10"/>
          </p:nvPr>
        </p:nvSpPr>
        <p:spPr/>
        <p:txBody>
          <a:bodyPr/>
          <a:lstStyle>
            <a:lvl1pPr>
              <a:defRPr/>
            </a:lvl1pPr>
          </a:lstStyle>
          <a:p>
            <a:fld id="{CC477D0F-2905-46F6-AB46-390A464E9AFA}" type="datetimeFigureOut">
              <a:rPr lang="fr-FR" altLang="zh-CN"/>
              <a:pPr/>
              <a:t>01/06/2010</a:t>
            </a:fld>
            <a:endParaRPr lang="fr-CA"/>
          </a:p>
        </p:txBody>
      </p:sp>
      <p:sp>
        <p:nvSpPr>
          <p:cNvPr id="5" name="Espace réservé du pied de page 4"/>
          <p:cNvSpPr>
            <a:spLocks noGrp="1"/>
          </p:cNvSpPr>
          <p:nvPr>
            <p:ph type="ftr" sz="quarter" idx="11"/>
          </p:nvPr>
        </p:nvSpPr>
        <p:spPr/>
        <p:txBody>
          <a:bodyPr/>
          <a:lstStyle>
            <a:lvl1pPr>
              <a:defRPr/>
            </a:lvl1pPr>
          </a:lstStyle>
          <a:p>
            <a:endParaRPr lang="fr-CA"/>
          </a:p>
        </p:txBody>
      </p:sp>
      <p:sp>
        <p:nvSpPr>
          <p:cNvPr id="6" name="Espace réservé du numéro de diapositive 5"/>
          <p:cNvSpPr>
            <a:spLocks noGrp="1"/>
          </p:cNvSpPr>
          <p:nvPr>
            <p:ph type="sldNum" sz="quarter" idx="12"/>
          </p:nvPr>
        </p:nvSpPr>
        <p:spPr/>
        <p:txBody>
          <a:bodyPr/>
          <a:lstStyle>
            <a:lvl1pPr>
              <a:defRPr/>
            </a:lvl1pPr>
          </a:lstStyle>
          <a:p>
            <a:fld id="{CCD74BD2-928C-4200-9250-B7F239812B3D}" type="slidenum">
              <a:rPr lang="fr-CA"/>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fr-CA"/>
          </a:p>
        </p:txBody>
      </p:sp>
      <p:sp>
        <p:nvSpPr>
          <p:cNvPr id="4" name="Espace réservé de la date 3"/>
          <p:cNvSpPr>
            <a:spLocks noGrp="1"/>
          </p:cNvSpPr>
          <p:nvPr>
            <p:ph type="dt" sz="half" idx="10"/>
          </p:nvPr>
        </p:nvSpPr>
        <p:spPr/>
        <p:txBody>
          <a:bodyPr/>
          <a:lstStyle>
            <a:lvl1pPr>
              <a:defRPr/>
            </a:lvl1pPr>
          </a:lstStyle>
          <a:p>
            <a:fld id="{4ED38259-7AF0-416F-9834-4E95BA36C52B}" type="datetimeFigureOut">
              <a:rPr lang="fr-FR" altLang="zh-CN"/>
              <a:pPr/>
              <a:t>01/06/2010</a:t>
            </a:fld>
            <a:endParaRPr lang="fr-CA"/>
          </a:p>
        </p:txBody>
      </p:sp>
      <p:sp>
        <p:nvSpPr>
          <p:cNvPr id="5" name="Espace réservé du pied de page 4"/>
          <p:cNvSpPr>
            <a:spLocks noGrp="1"/>
          </p:cNvSpPr>
          <p:nvPr>
            <p:ph type="ftr" sz="quarter" idx="11"/>
          </p:nvPr>
        </p:nvSpPr>
        <p:spPr/>
        <p:txBody>
          <a:bodyPr/>
          <a:lstStyle>
            <a:lvl1pPr>
              <a:defRPr/>
            </a:lvl1pPr>
          </a:lstStyle>
          <a:p>
            <a:endParaRPr lang="fr-CA"/>
          </a:p>
        </p:txBody>
      </p:sp>
      <p:sp>
        <p:nvSpPr>
          <p:cNvPr id="6" name="Espace réservé du numéro de diapositive 5"/>
          <p:cNvSpPr>
            <a:spLocks noGrp="1"/>
          </p:cNvSpPr>
          <p:nvPr>
            <p:ph type="sldNum" sz="quarter" idx="12"/>
          </p:nvPr>
        </p:nvSpPr>
        <p:spPr/>
        <p:txBody>
          <a:bodyPr/>
          <a:lstStyle>
            <a:lvl1pPr>
              <a:defRPr/>
            </a:lvl1pPr>
          </a:lstStyle>
          <a:p>
            <a:fld id="{A8AE7E23-8DE2-4265-A063-7656548AE101}" type="slidenum">
              <a:rPr lang="fr-CA"/>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CN" altLang="en-US" smtClean="0"/>
              <a:t>单击此处编辑母版标题样式</a:t>
            </a:r>
            <a:endParaRPr lang="fr-CA"/>
          </a:p>
        </p:txBody>
      </p:sp>
      <p:sp>
        <p:nvSpPr>
          <p:cNvPr id="3" name="Espace réservé du contenu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fr-CA"/>
          </a:p>
        </p:txBody>
      </p:sp>
      <p:sp>
        <p:nvSpPr>
          <p:cNvPr id="4" name="Espace réservé de la date 3"/>
          <p:cNvSpPr>
            <a:spLocks noGrp="1"/>
          </p:cNvSpPr>
          <p:nvPr>
            <p:ph type="dt" sz="half" idx="10"/>
          </p:nvPr>
        </p:nvSpPr>
        <p:spPr/>
        <p:txBody>
          <a:bodyPr/>
          <a:lstStyle>
            <a:lvl1pPr>
              <a:defRPr/>
            </a:lvl1pPr>
          </a:lstStyle>
          <a:p>
            <a:fld id="{F8A92F5E-939C-498B-8795-03C0FBE3851D}" type="datetimeFigureOut">
              <a:rPr lang="fr-FR" altLang="zh-CN"/>
              <a:pPr/>
              <a:t>01/06/2010</a:t>
            </a:fld>
            <a:endParaRPr lang="fr-CA"/>
          </a:p>
        </p:txBody>
      </p:sp>
      <p:sp>
        <p:nvSpPr>
          <p:cNvPr id="5" name="Espace réservé du pied de page 4"/>
          <p:cNvSpPr>
            <a:spLocks noGrp="1"/>
          </p:cNvSpPr>
          <p:nvPr>
            <p:ph type="ftr" sz="quarter" idx="11"/>
          </p:nvPr>
        </p:nvSpPr>
        <p:spPr/>
        <p:txBody>
          <a:bodyPr/>
          <a:lstStyle>
            <a:lvl1pPr>
              <a:defRPr/>
            </a:lvl1pPr>
          </a:lstStyle>
          <a:p>
            <a:endParaRPr lang="fr-CA"/>
          </a:p>
        </p:txBody>
      </p:sp>
      <p:sp>
        <p:nvSpPr>
          <p:cNvPr id="6" name="Espace réservé du numéro de diapositive 5"/>
          <p:cNvSpPr>
            <a:spLocks noGrp="1"/>
          </p:cNvSpPr>
          <p:nvPr>
            <p:ph type="sldNum" sz="quarter" idx="12"/>
          </p:nvPr>
        </p:nvSpPr>
        <p:spPr/>
        <p:txBody>
          <a:bodyPr/>
          <a:lstStyle>
            <a:lvl1pPr>
              <a:defRPr/>
            </a:lvl1pPr>
          </a:lstStyle>
          <a:p>
            <a:fld id="{581070D9-007E-4BD4-8C0C-ACD72C6D3EA9}" type="slidenum">
              <a:rPr lang="fr-CA"/>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Espace réservé de la date 3"/>
          <p:cNvSpPr>
            <a:spLocks noGrp="1"/>
          </p:cNvSpPr>
          <p:nvPr>
            <p:ph type="dt" sz="half" idx="10"/>
          </p:nvPr>
        </p:nvSpPr>
        <p:spPr/>
        <p:txBody>
          <a:bodyPr/>
          <a:lstStyle>
            <a:lvl1pPr>
              <a:defRPr/>
            </a:lvl1pPr>
          </a:lstStyle>
          <a:p>
            <a:fld id="{49B20CED-03F5-43E6-87D5-BE883C34AF11}" type="datetimeFigureOut">
              <a:rPr lang="fr-FR" altLang="zh-CN"/>
              <a:pPr/>
              <a:t>01/06/2010</a:t>
            </a:fld>
            <a:endParaRPr lang="fr-CA"/>
          </a:p>
        </p:txBody>
      </p:sp>
      <p:sp>
        <p:nvSpPr>
          <p:cNvPr id="5" name="Espace réservé du pied de page 4"/>
          <p:cNvSpPr>
            <a:spLocks noGrp="1"/>
          </p:cNvSpPr>
          <p:nvPr>
            <p:ph type="ftr" sz="quarter" idx="11"/>
          </p:nvPr>
        </p:nvSpPr>
        <p:spPr/>
        <p:txBody>
          <a:bodyPr/>
          <a:lstStyle>
            <a:lvl1pPr>
              <a:defRPr/>
            </a:lvl1pPr>
          </a:lstStyle>
          <a:p>
            <a:endParaRPr lang="fr-CA"/>
          </a:p>
        </p:txBody>
      </p:sp>
      <p:sp>
        <p:nvSpPr>
          <p:cNvPr id="6" name="Espace réservé du numéro de diapositive 5"/>
          <p:cNvSpPr>
            <a:spLocks noGrp="1"/>
          </p:cNvSpPr>
          <p:nvPr>
            <p:ph type="sldNum" sz="quarter" idx="12"/>
          </p:nvPr>
        </p:nvSpPr>
        <p:spPr/>
        <p:txBody>
          <a:bodyPr/>
          <a:lstStyle>
            <a:lvl1pPr>
              <a:defRPr/>
            </a:lvl1pPr>
          </a:lstStyle>
          <a:p>
            <a:fld id="{51743ACD-F0C7-4146-9898-A326DE696FDD}" type="slidenum">
              <a:rPr lang="fr-CA"/>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CN" altLang="en-US" smtClean="0"/>
              <a:t>单击此处编辑母版标题样式</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fr-CA"/>
          </a:p>
        </p:txBody>
      </p:sp>
      <p:sp>
        <p:nvSpPr>
          <p:cNvPr id="5" name="Espace réservé de la date 3"/>
          <p:cNvSpPr>
            <a:spLocks noGrp="1"/>
          </p:cNvSpPr>
          <p:nvPr>
            <p:ph type="dt" sz="half" idx="10"/>
          </p:nvPr>
        </p:nvSpPr>
        <p:spPr/>
        <p:txBody>
          <a:bodyPr/>
          <a:lstStyle>
            <a:lvl1pPr>
              <a:defRPr/>
            </a:lvl1pPr>
          </a:lstStyle>
          <a:p>
            <a:fld id="{65C3F134-802C-4986-A9EB-BC05A699A193}" type="datetimeFigureOut">
              <a:rPr lang="fr-FR" altLang="zh-CN"/>
              <a:pPr/>
              <a:t>01/06/2010</a:t>
            </a:fld>
            <a:endParaRPr lang="fr-CA"/>
          </a:p>
        </p:txBody>
      </p:sp>
      <p:sp>
        <p:nvSpPr>
          <p:cNvPr id="6" name="Espace réservé du pied de page 4"/>
          <p:cNvSpPr>
            <a:spLocks noGrp="1"/>
          </p:cNvSpPr>
          <p:nvPr>
            <p:ph type="ftr" sz="quarter" idx="11"/>
          </p:nvPr>
        </p:nvSpPr>
        <p:spPr/>
        <p:txBody>
          <a:bodyPr/>
          <a:lstStyle>
            <a:lvl1pPr>
              <a:defRPr/>
            </a:lvl1pPr>
          </a:lstStyle>
          <a:p>
            <a:endParaRPr lang="fr-CA"/>
          </a:p>
        </p:txBody>
      </p:sp>
      <p:sp>
        <p:nvSpPr>
          <p:cNvPr id="7" name="Espace réservé du numéro de diapositive 5"/>
          <p:cNvSpPr>
            <a:spLocks noGrp="1"/>
          </p:cNvSpPr>
          <p:nvPr>
            <p:ph type="sldNum" sz="quarter" idx="12"/>
          </p:nvPr>
        </p:nvSpPr>
        <p:spPr/>
        <p:txBody>
          <a:bodyPr/>
          <a:lstStyle>
            <a:lvl1pPr>
              <a:defRPr/>
            </a:lvl1pPr>
          </a:lstStyle>
          <a:p>
            <a:fld id="{D76CBCCB-BE51-457A-9C46-E97055F615DB}" type="slidenum">
              <a:rPr lang="fr-CA"/>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zh-CN" altLang="en-US" smtClean="0"/>
              <a:t>单击此处编辑母版标题样式</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fr-CA"/>
          </a:p>
        </p:txBody>
      </p:sp>
      <p:sp>
        <p:nvSpPr>
          <p:cNvPr id="7" name="Espace réservé de la date 3"/>
          <p:cNvSpPr>
            <a:spLocks noGrp="1"/>
          </p:cNvSpPr>
          <p:nvPr>
            <p:ph type="dt" sz="half" idx="10"/>
          </p:nvPr>
        </p:nvSpPr>
        <p:spPr/>
        <p:txBody>
          <a:bodyPr/>
          <a:lstStyle>
            <a:lvl1pPr>
              <a:defRPr/>
            </a:lvl1pPr>
          </a:lstStyle>
          <a:p>
            <a:fld id="{7A1C2381-7951-4960-9AC3-D1115B87D197}" type="datetimeFigureOut">
              <a:rPr lang="fr-FR" altLang="zh-CN"/>
              <a:pPr/>
              <a:t>01/06/2010</a:t>
            </a:fld>
            <a:endParaRPr lang="fr-CA"/>
          </a:p>
        </p:txBody>
      </p:sp>
      <p:sp>
        <p:nvSpPr>
          <p:cNvPr id="8" name="Espace réservé du pied de page 4"/>
          <p:cNvSpPr>
            <a:spLocks noGrp="1"/>
          </p:cNvSpPr>
          <p:nvPr>
            <p:ph type="ftr" sz="quarter" idx="11"/>
          </p:nvPr>
        </p:nvSpPr>
        <p:spPr/>
        <p:txBody>
          <a:bodyPr/>
          <a:lstStyle>
            <a:lvl1pPr>
              <a:defRPr/>
            </a:lvl1pPr>
          </a:lstStyle>
          <a:p>
            <a:endParaRPr lang="fr-CA"/>
          </a:p>
        </p:txBody>
      </p:sp>
      <p:sp>
        <p:nvSpPr>
          <p:cNvPr id="9" name="Espace réservé du numéro de diapositive 5"/>
          <p:cNvSpPr>
            <a:spLocks noGrp="1"/>
          </p:cNvSpPr>
          <p:nvPr>
            <p:ph type="sldNum" sz="quarter" idx="12"/>
          </p:nvPr>
        </p:nvSpPr>
        <p:spPr/>
        <p:txBody>
          <a:bodyPr/>
          <a:lstStyle>
            <a:lvl1pPr>
              <a:defRPr/>
            </a:lvl1pPr>
          </a:lstStyle>
          <a:p>
            <a:fld id="{4AD002AC-D53D-46D1-81B0-9C313162258D}" type="slidenum">
              <a:rPr lang="fr-CA"/>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CN" altLang="en-US" smtClean="0"/>
              <a:t>单击此处编辑母版标题样式</a:t>
            </a:r>
            <a:endParaRPr lang="fr-CA"/>
          </a:p>
        </p:txBody>
      </p:sp>
      <p:sp>
        <p:nvSpPr>
          <p:cNvPr id="3" name="Espace réservé de la date 3"/>
          <p:cNvSpPr>
            <a:spLocks noGrp="1"/>
          </p:cNvSpPr>
          <p:nvPr>
            <p:ph type="dt" sz="half" idx="10"/>
          </p:nvPr>
        </p:nvSpPr>
        <p:spPr/>
        <p:txBody>
          <a:bodyPr/>
          <a:lstStyle>
            <a:lvl1pPr>
              <a:defRPr/>
            </a:lvl1pPr>
          </a:lstStyle>
          <a:p>
            <a:fld id="{0E39F3E7-8E0C-48EE-873D-9DA86F8AC5DF}" type="datetimeFigureOut">
              <a:rPr lang="fr-FR" altLang="zh-CN"/>
              <a:pPr/>
              <a:t>01/06/2010</a:t>
            </a:fld>
            <a:endParaRPr lang="fr-CA"/>
          </a:p>
        </p:txBody>
      </p:sp>
      <p:sp>
        <p:nvSpPr>
          <p:cNvPr id="4" name="Espace réservé du pied de page 4"/>
          <p:cNvSpPr>
            <a:spLocks noGrp="1"/>
          </p:cNvSpPr>
          <p:nvPr>
            <p:ph type="ftr" sz="quarter" idx="11"/>
          </p:nvPr>
        </p:nvSpPr>
        <p:spPr/>
        <p:txBody>
          <a:bodyPr/>
          <a:lstStyle>
            <a:lvl1pPr>
              <a:defRPr/>
            </a:lvl1pPr>
          </a:lstStyle>
          <a:p>
            <a:endParaRPr lang="fr-CA"/>
          </a:p>
        </p:txBody>
      </p:sp>
      <p:sp>
        <p:nvSpPr>
          <p:cNvPr id="5" name="Espace réservé du numéro de diapositive 5"/>
          <p:cNvSpPr>
            <a:spLocks noGrp="1"/>
          </p:cNvSpPr>
          <p:nvPr>
            <p:ph type="sldNum" sz="quarter" idx="12"/>
          </p:nvPr>
        </p:nvSpPr>
        <p:spPr/>
        <p:txBody>
          <a:bodyPr/>
          <a:lstStyle>
            <a:lvl1pPr>
              <a:defRPr/>
            </a:lvl1pPr>
          </a:lstStyle>
          <a:p>
            <a:fld id="{59514A35-07D8-422D-9C11-FAE19C1764B6}" type="slidenum">
              <a:rPr lang="fr-CA"/>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fld id="{B4003A3C-D5A3-4E67-B3DF-CBA57AA60057}" type="datetimeFigureOut">
              <a:rPr lang="fr-FR" altLang="zh-CN"/>
              <a:pPr/>
              <a:t>01/06/2010</a:t>
            </a:fld>
            <a:endParaRPr lang="fr-CA"/>
          </a:p>
        </p:txBody>
      </p:sp>
      <p:sp>
        <p:nvSpPr>
          <p:cNvPr id="3" name="Espace réservé du pied de page 4"/>
          <p:cNvSpPr>
            <a:spLocks noGrp="1"/>
          </p:cNvSpPr>
          <p:nvPr>
            <p:ph type="ftr" sz="quarter" idx="11"/>
          </p:nvPr>
        </p:nvSpPr>
        <p:spPr/>
        <p:txBody>
          <a:bodyPr/>
          <a:lstStyle>
            <a:lvl1pPr>
              <a:defRPr/>
            </a:lvl1pPr>
          </a:lstStyle>
          <a:p>
            <a:endParaRPr lang="fr-CA"/>
          </a:p>
        </p:txBody>
      </p:sp>
      <p:sp>
        <p:nvSpPr>
          <p:cNvPr id="4" name="Espace réservé du numéro de diapositive 5"/>
          <p:cNvSpPr>
            <a:spLocks noGrp="1"/>
          </p:cNvSpPr>
          <p:nvPr>
            <p:ph type="sldNum" sz="quarter" idx="12"/>
          </p:nvPr>
        </p:nvSpPr>
        <p:spPr/>
        <p:txBody>
          <a:bodyPr/>
          <a:lstStyle>
            <a:lvl1pPr>
              <a:defRPr/>
            </a:lvl1pPr>
          </a:lstStyle>
          <a:p>
            <a:fld id="{E71166AB-8D73-4777-83A2-B5D8B7BCC540}" type="slidenum">
              <a:rPr lang="fr-CA"/>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Espace réservé de la date 3"/>
          <p:cNvSpPr>
            <a:spLocks noGrp="1"/>
          </p:cNvSpPr>
          <p:nvPr>
            <p:ph type="dt" sz="half" idx="10"/>
          </p:nvPr>
        </p:nvSpPr>
        <p:spPr/>
        <p:txBody>
          <a:bodyPr/>
          <a:lstStyle>
            <a:lvl1pPr>
              <a:defRPr/>
            </a:lvl1pPr>
          </a:lstStyle>
          <a:p>
            <a:fld id="{4FB6E027-A6DB-4871-A41E-6000FBA345A5}" type="datetimeFigureOut">
              <a:rPr lang="fr-FR" altLang="zh-CN"/>
              <a:pPr/>
              <a:t>01/06/2010</a:t>
            </a:fld>
            <a:endParaRPr lang="fr-CA"/>
          </a:p>
        </p:txBody>
      </p:sp>
      <p:sp>
        <p:nvSpPr>
          <p:cNvPr id="6" name="Espace réservé du pied de page 4"/>
          <p:cNvSpPr>
            <a:spLocks noGrp="1"/>
          </p:cNvSpPr>
          <p:nvPr>
            <p:ph type="ftr" sz="quarter" idx="11"/>
          </p:nvPr>
        </p:nvSpPr>
        <p:spPr/>
        <p:txBody>
          <a:bodyPr/>
          <a:lstStyle>
            <a:lvl1pPr>
              <a:defRPr/>
            </a:lvl1pPr>
          </a:lstStyle>
          <a:p>
            <a:endParaRPr lang="fr-CA"/>
          </a:p>
        </p:txBody>
      </p:sp>
      <p:sp>
        <p:nvSpPr>
          <p:cNvPr id="7" name="Espace réservé du numéro de diapositive 5"/>
          <p:cNvSpPr>
            <a:spLocks noGrp="1"/>
          </p:cNvSpPr>
          <p:nvPr>
            <p:ph type="sldNum" sz="quarter" idx="12"/>
          </p:nvPr>
        </p:nvSpPr>
        <p:spPr/>
        <p:txBody>
          <a:bodyPr/>
          <a:lstStyle>
            <a:lvl1pPr>
              <a:defRPr/>
            </a:lvl1pPr>
          </a:lstStyle>
          <a:p>
            <a:fld id="{9BB49C52-F71F-4B60-9497-79BB7B64A2C4}" type="slidenum">
              <a:rPr lang="fr-CA"/>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fr-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Espace réservé de la date 3"/>
          <p:cNvSpPr>
            <a:spLocks noGrp="1"/>
          </p:cNvSpPr>
          <p:nvPr>
            <p:ph type="dt" sz="half" idx="10"/>
          </p:nvPr>
        </p:nvSpPr>
        <p:spPr/>
        <p:txBody>
          <a:bodyPr/>
          <a:lstStyle>
            <a:lvl1pPr>
              <a:defRPr/>
            </a:lvl1pPr>
          </a:lstStyle>
          <a:p>
            <a:fld id="{87108D42-507B-4118-85FD-46B55F6951F3}" type="datetimeFigureOut">
              <a:rPr lang="fr-FR" altLang="zh-CN"/>
              <a:pPr/>
              <a:t>01/06/2010</a:t>
            </a:fld>
            <a:endParaRPr lang="fr-CA"/>
          </a:p>
        </p:txBody>
      </p:sp>
      <p:sp>
        <p:nvSpPr>
          <p:cNvPr id="6" name="Espace réservé du pied de page 4"/>
          <p:cNvSpPr>
            <a:spLocks noGrp="1"/>
          </p:cNvSpPr>
          <p:nvPr>
            <p:ph type="ftr" sz="quarter" idx="11"/>
          </p:nvPr>
        </p:nvSpPr>
        <p:spPr/>
        <p:txBody>
          <a:bodyPr/>
          <a:lstStyle>
            <a:lvl1pPr>
              <a:defRPr/>
            </a:lvl1pPr>
          </a:lstStyle>
          <a:p>
            <a:endParaRPr lang="fr-CA"/>
          </a:p>
        </p:txBody>
      </p:sp>
      <p:sp>
        <p:nvSpPr>
          <p:cNvPr id="7" name="Espace réservé du numéro de diapositive 5"/>
          <p:cNvSpPr>
            <a:spLocks noGrp="1"/>
          </p:cNvSpPr>
          <p:nvPr>
            <p:ph type="sldNum" sz="quarter" idx="12"/>
          </p:nvPr>
        </p:nvSpPr>
        <p:spPr/>
        <p:txBody>
          <a:bodyPr/>
          <a:lstStyle>
            <a:lvl1pPr>
              <a:defRPr/>
            </a:lvl1pPr>
          </a:lstStyle>
          <a:p>
            <a:fld id="{050475E7-52A2-4A40-A2B8-97A726DB85DF}" type="slidenum">
              <a:rPr lang="fr-CA"/>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ltLang="zh-CN" smtClean="0"/>
              <a:t>Cliquez pour modifier le style du titre</a:t>
            </a:r>
            <a:endParaRPr lang="fr-CA" smtClean="0"/>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ltLang="zh-CN" smtClean="0"/>
              <a:t>Cliquez pour modifier les styles du texte du masque</a:t>
            </a:r>
          </a:p>
          <a:p>
            <a:pPr lvl="1"/>
            <a:r>
              <a:rPr lang="fr-FR" altLang="zh-CN" smtClean="0"/>
              <a:t>Deuxième niveau</a:t>
            </a:r>
          </a:p>
          <a:p>
            <a:pPr lvl="2"/>
            <a:r>
              <a:rPr lang="fr-FR" altLang="zh-CN" smtClean="0"/>
              <a:t>Troisième niveau</a:t>
            </a:r>
          </a:p>
          <a:p>
            <a:pPr lvl="3"/>
            <a:r>
              <a:rPr lang="fr-FR" altLang="zh-CN" smtClean="0"/>
              <a:t>Quatrième niveau</a:t>
            </a:r>
          </a:p>
          <a:p>
            <a:pPr lvl="4"/>
            <a:r>
              <a:rPr lang="fr-FR" altLang="zh-CN" smtClean="0"/>
              <a:t>Cinquième niveau</a:t>
            </a:r>
            <a:endParaRPr lang="fr-CA" smtClean="0"/>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111177F0-F0C1-4AE4-A611-C7F8F1635690}" type="datetimeFigureOut">
              <a:rPr lang="fr-FR" altLang="zh-CN"/>
              <a:pPr/>
              <a:t>01/06/2010</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B08A9D00-C83E-498A-B3C3-597CB6D97785}" type="slidenum">
              <a:rPr lang="fr-CA"/>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code.google.com/p/weaving/source/browse/src/weaving-website-extracter/src/main/resources/META-INF/scripts/extracter/doubanProfile.groovy"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eaving-gae.appspot.com/"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code.google.com/p/jsa4j/"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favicongetter.appspot.com/"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3471863" y="2743200"/>
            <a:ext cx="5457825" cy="1127125"/>
          </a:xfrm>
        </p:spPr>
        <p:txBody>
          <a:bodyPr/>
          <a:lstStyle/>
          <a:p>
            <a:pPr algn="l"/>
            <a:r>
              <a:rPr lang="fr-CA" dirty="0" smtClean="0">
                <a:solidFill>
                  <a:schemeClr val="bg1"/>
                </a:solidFill>
                <a:latin typeface="华文新魏" pitchFamily="2" charset="-122"/>
                <a:ea typeface="华文新魏" pitchFamily="2" charset="-122"/>
              </a:rPr>
              <a:t>Weaving </a:t>
            </a:r>
            <a:r>
              <a:rPr lang="zh-CN" altLang="en-US" dirty="0" smtClean="0">
                <a:solidFill>
                  <a:schemeClr val="bg1"/>
                </a:solidFill>
                <a:latin typeface="华文新魏" pitchFamily="2" charset="-122"/>
                <a:ea typeface="华文新魏" pitchFamily="2" charset="-122"/>
              </a:rPr>
              <a:t>作品展示</a:t>
            </a:r>
            <a:endParaRPr lang="fr-CA" dirty="0" smtClean="0">
              <a:solidFill>
                <a:schemeClr val="bg1"/>
              </a:solidFill>
              <a:latin typeface="华文新魏" pitchFamily="2" charset="-122"/>
              <a:ea typeface="华文新魏" pitchFamily="2" charset="-122"/>
            </a:endParaRPr>
          </a:p>
        </p:txBody>
      </p:sp>
      <p:sp>
        <p:nvSpPr>
          <p:cNvPr id="2051" name="Sous-titre 2"/>
          <p:cNvSpPr>
            <a:spLocks noGrp="1"/>
          </p:cNvSpPr>
          <p:nvPr>
            <p:ph type="subTitle" idx="1"/>
          </p:nvPr>
        </p:nvSpPr>
        <p:spPr>
          <a:xfrm>
            <a:off x="6215074" y="3714752"/>
            <a:ext cx="2543166" cy="685800"/>
          </a:xfrm>
        </p:spPr>
        <p:txBody>
          <a:bodyPr/>
          <a:lstStyle/>
          <a:p>
            <a:pPr algn="l"/>
            <a:r>
              <a:rPr lang="en-US" altLang="zh-CN" sz="2400" dirty="0" smtClean="0">
                <a:solidFill>
                  <a:schemeClr val="bg1"/>
                </a:solidFill>
              </a:rPr>
              <a:t>By</a:t>
            </a:r>
            <a:r>
              <a:rPr lang="zh-CN" altLang="en-US" sz="2400" dirty="0" smtClean="0">
                <a:solidFill>
                  <a:schemeClr val="bg1"/>
                </a:solidFill>
              </a:rPr>
              <a:t> </a:t>
            </a:r>
            <a:r>
              <a:rPr lang="en-US" altLang="zh-CN" sz="2400" dirty="0" err="1" smtClean="0">
                <a:solidFill>
                  <a:schemeClr val="bg1"/>
                </a:solidFill>
              </a:rPr>
              <a:t>JerryMouse</a:t>
            </a:r>
            <a:endParaRPr lang="fr-CA" sz="2400" dirty="0" smtClean="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170" name="Titre 1"/>
          <p:cNvSpPr>
            <a:spLocks noGrp="1"/>
          </p:cNvSpPr>
          <p:nvPr>
            <p:ph type="title"/>
          </p:nvPr>
        </p:nvSpPr>
        <p:spPr/>
        <p:txBody>
          <a:bodyPr/>
          <a:lstStyle/>
          <a:p>
            <a:r>
              <a:rPr lang="zh-CN" altLang="en-US" dirty="0" smtClean="0">
                <a:solidFill>
                  <a:schemeClr val="bg1"/>
                </a:solidFill>
              </a:rPr>
              <a:t>对于个人信息的搜索</a:t>
            </a:r>
            <a:endParaRPr lang="fr-CA" altLang="en-US" dirty="0" smtClean="0">
              <a:solidFill>
                <a:schemeClr val="bg1"/>
              </a:solidFill>
            </a:endParaRPr>
          </a:p>
        </p:txBody>
      </p:sp>
      <p:graphicFrame>
        <p:nvGraphicFramePr>
          <p:cNvPr id="5" name="内容占位符 3"/>
          <p:cNvGraphicFramePr>
            <a:graphicFrameLocks/>
          </p:cNvGraphicFramePr>
          <p:nvPr/>
        </p:nvGraphicFramePr>
        <p:xfrm>
          <a:off x="428596" y="1500170"/>
          <a:ext cx="8286808" cy="5000664"/>
        </p:xfrm>
        <a:graphic>
          <a:graphicData uri="http://schemas.openxmlformats.org/drawingml/2006/table">
            <a:tbl>
              <a:tblPr firstRow="1" bandRow="1">
                <a:tableStyleId>{5C22544A-7EE6-4342-B048-85BDC9FD1C3A}</a:tableStyleId>
              </a:tblPr>
              <a:tblGrid>
                <a:gridCol w="3145918"/>
                <a:gridCol w="5140890"/>
              </a:tblGrid>
              <a:tr h="416722">
                <a:tc>
                  <a:txBody>
                    <a:bodyPr/>
                    <a:lstStyle/>
                    <a:p>
                      <a:r>
                        <a:rPr lang="zh-CN" altLang="en-US" sz="1600" dirty="0" smtClean="0"/>
                        <a:t>名称</a:t>
                      </a:r>
                      <a:endParaRPr lang="zh-CN" altLang="en-US" sz="1600" dirty="0">
                        <a:latin typeface="+mn-ea"/>
                        <a:ea typeface="+mn-ea"/>
                      </a:endParaRPr>
                    </a:p>
                  </a:txBody>
                  <a:tcPr/>
                </a:tc>
                <a:tc>
                  <a:txBody>
                    <a:bodyPr/>
                    <a:lstStyle/>
                    <a:p>
                      <a:r>
                        <a:rPr lang="zh-CN" altLang="en-US" sz="1600" dirty="0" smtClean="0"/>
                        <a:t>描述</a:t>
                      </a:r>
                      <a:endParaRPr lang="zh-CN" altLang="en-US" sz="1600" dirty="0">
                        <a:latin typeface="+mn-ea"/>
                        <a:ea typeface="+mn-ea"/>
                      </a:endParaRPr>
                    </a:p>
                  </a:txBody>
                  <a:tcPr/>
                </a:tc>
              </a:tr>
              <a:tr h="416722">
                <a:tc>
                  <a:txBody>
                    <a:bodyPr/>
                    <a:lstStyle/>
                    <a:p>
                      <a:r>
                        <a:rPr lang="en-US" altLang="zh-CN" sz="1600" dirty="0" smtClean="0"/>
                        <a:t>1 </a:t>
                      </a:r>
                      <a:r>
                        <a:rPr lang="zh-CN" altLang="en-US" sz="1600" dirty="0" smtClean="0"/>
                        <a:t>搜索此人的博客</a:t>
                      </a:r>
                      <a:endParaRPr lang="zh-CN" altLang="en-US" sz="1600" dirty="0">
                        <a:solidFill>
                          <a:schemeClr val="bg1"/>
                        </a:solidFill>
                        <a:latin typeface="+mn-ea"/>
                        <a:ea typeface="+mn-ea"/>
                      </a:endParaRPr>
                    </a:p>
                  </a:txBody>
                  <a:tcPr/>
                </a:tc>
                <a:tc>
                  <a:txBody>
                    <a:bodyPr/>
                    <a:lstStyle/>
                    <a:p>
                      <a:endParaRPr lang="zh-CN" altLang="en-US" sz="1600" dirty="0">
                        <a:solidFill>
                          <a:schemeClr val="bg1"/>
                        </a:solidFill>
                        <a:latin typeface="+mn-ea"/>
                        <a:ea typeface="+mn-ea"/>
                      </a:endParaRPr>
                    </a:p>
                  </a:txBody>
                  <a:tcPr/>
                </a:tc>
              </a:tr>
              <a:tr h="416722">
                <a:tc>
                  <a:txBody>
                    <a:bodyPr/>
                    <a:lstStyle/>
                    <a:p>
                      <a:r>
                        <a:rPr lang="en-US" altLang="zh-CN" sz="1600" dirty="0" smtClean="0"/>
                        <a:t>2 </a:t>
                      </a:r>
                      <a:r>
                        <a:rPr lang="zh-CN" altLang="en-US" sz="1600" dirty="0" smtClean="0"/>
                        <a:t>搜索此人的</a:t>
                      </a:r>
                      <a:r>
                        <a:rPr lang="en-US" altLang="zh-CN" sz="1600" dirty="0" smtClean="0"/>
                        <a:t>SNS</a:t>
                      </a:r>
                      <a:r>
                        <a:rPr lang="zh-CN" altLang="en-US" sz="1600" dirty="0" smtClean="0"/>
                        <a:t>账号</a:t>
                      </a:r>
                      <a:endParaRPr lang="zh-CN" altLang="en-US" sz="1600" dirty="0">
                        <a:solidFill>
                          <a:schemeClr val="bg1"/>
                        </a:solidFill>
                        <a:latin typeface="+mn-ea"/>
                        <a:ea typeface="+mn-ea"/>
                      </a:endParaRPr>
                    </a:p>
                  </a:txBody>
                  <a:tcPr/>
                </a:tc>
                <a:tc>
                  <a:txBody>
                    <a:bodyPr/>
                    <a:lstStyle/>
                    <a:p>
                      <a:r>
                        <a:rPr lang="zh-CN" altLang="en-US" sz="1600" dirty="0" smtClean="0"/>
                        <a:t>搜索结果呈现此人注册过的</a:t>
                      </a:r>
                      <a:r>
                        <a:rPr lang="en-US" altLang="zh-CN" sz="1600" dirty="0" smtClean="0"/>
                        <a:t>SNS</a:t>
                      </a:r>
                      <a:r>
                        <a:rPr lang="zh-CN" altLang="en-US" sz="1600" dirty="0" smtClean="0"/>
                        <a:t>网站的连接方式</a:t>
                      </a:r>
                      <a:endParaRPr lang="zh-CN" altLang="en-US" sz="1600" dirty="0">
                        <a:solidFill>
                          <a:schemeClr val="bg1"/>
                        </a:solidFill>
                        <a:latin typeface="+mn-ea"/>
                        <a:ea typeface="+mn-ea"/>
                      </a:endParaRPr>
                    </a:p>
                  </a:txBody>
                  <a:tcPr/>
                </a:tc>
              </a:tr>
              <a:tr h="416722">
                <a:tc>
                  <a:txBody>
                    <a:bodyPr/>
                    <a:lstStyle/>
                    <a:p>
                      <a:r>
                        <a:rPr lang="en-US" altLang="zh-CN" sz="1600" dirty="0" smtClean="0"/>
                        <a:t>3 </a:t>
                      </a:r>
                      <a:r>
                        <a:rPr lang="zh-CN" altLang="en-US" sz="1600" dirty="0" smtClean="0"/>
                        <a:t>搜索此人的邮箱</a:t>
                      </a:r>
                      <a:endParaRPr lang="zh-CN" altLang="en-US" sz="1600" dirty="0">
                        <a:solidFill>
                          <a:schemeClr val="bg1"/>
                        </a:solidFill>
                        <a:latin typeface="+mn-ea"/>
                        <a:ea typeface="+mn-ea"/>
                      </a:endParaRPr>
                    </a:p>
                  </a:txBody>
                  <a:tcPr/>
                </a:tc>
                <a:tc>
                  <a:txBody>
                    <a:bodyPr/>
                    <a:lstStyle/>
                    <a:p>
                      <a:endParaRPr lang="zh-CN" altLang="en-US" sz="1600" dirty="0">
                        <a:solidFill>
                          <a:schemeClr val="bg1"/>
                        </a:solidFill>
                        <a:latin typeface="+mn-ea"/>
                        <a:ea typeface="+mn-ea"/>
                      </a:endParaRPr>
                    </a:p>
                  </a:txBody>
                  <a:tcPr/>
                </a:tc>
              </a:tr>
              <a:tr h="416722">
                <a:tc>
                  <a:txBody>
                    <a:bodyPr/>
                    <a:lstStyle/>
                    <a:p>
                      <a:r>
                        <a:rPr lang="en-US" altLang="zh-CN" sz="1600" dirty="0" smtClean="0"/>
                        <a:t>4 </a:t>
                      </a:r>
                      <a:r>
                        <a:rPr lang="zh-CN" altLang="en-US" sz="1600" dirty="0" smtClean="0"/>
                        <a:t>搜索此人的产出信息</a:t>
                      </a:r>
                      <a:endParaRPr lang="zh-CN" altLang="en-US" sz="1600" dirty="0">
                        <a:solidFill>
                          <a:schemeClr val="bg1"/>
                        </a:solidFill>
                        <a:latin typeface="+mn-ea"/>
                        <a:ea typeface="+mn-ea"/>
                      </a:endParaRPr>
                    </a:p>
                  </a:txBody>
                  <a:tcPr/>
                </a:tc>
                <a:tc>
                  <a:txBody>
                    <a:bodyPr/>
                    <a:lstStyle/>
                    <a:p>
                      <a:r>
                        <a:rPr lang="zh-CN" altLang="en-US" sz="1600" dirty="0" smtClean="0"/>
                        <a:t>即此人在使用互联网过程中有意产生的信息</a:t>
                      </a:r>
                      <a:endParaRPr lang="zh-CN" altLang="en-US" sz="1600" dirty="0">
                        <a:solidFill>
                          <a:schemeClr val="bg1"/>
                        </a:solidFill>
                        <a:latin typeface="+mn-ea"/>
                        <a:ea typeface="+mn-ea"/>
                      </a:endParaRPr>
                    </a:p>
                  </a:txBody>
                  <a:tcPr/>
                </a:tc>
              </a:tr>
              <a:tr h="416722">
                <a:tc>
                  <a:txBody>
                    <a:bodyPr/>
                    <a:lstStyle/>
                    <a:p>
                      <a:r>
                        <a:rPr lang="en-US" altLang="zh-CN" sz="1600" dirty="0" smtClean="0"/>
                        <a:t>4-1 </a:t>
                      </a:r>
                      <a:r>
                        <a:rPr lang="zh-CN" altLang="en-US" sz="1600" dirty="0" smtClean="0"/>
                        <a:t>此人的博文</a:t>
                      </a:r>
                      <a:endParaRPr lang="zh-CN" altLang="en-US" sz="1600" dirty="0">
                        <a:solidFill>
                          <a:schemeClr val="bg1"/>
                        </a:solidFill>
                        <a:latin typeface="+mn-ea"/>
                        <a:ea typeface="+mn-ea"/>
                      </a:endParaRPr>
                    </a:p>
                  </a:txBody>
                  <a:tcPr/>
                </a:tc>
                <a:tc>
                  <a:txBody>
                    <a:bodyPr/>
                    <a:lstStyle/>
                    <a:p>
                      <a:endParaRPr lang="zh-CN" altLang="en-US" sz="1600" dirty="0">
                        <a:solidFill>
                          <a:schemeClr val="bg1"/>
                        </a:solidFill>
                        <a:latin typeface="+mn-ea"/>
                        <a:ea typeface="+mn-ea"/>
                      </a:endParaRPr>
                    </a:p>
                  </a:txBody>
                  <a:tcPr/>
                </a:tc>
              </a:tr>
              <a:tr h="416722">
                <a:tc>
                  <a:txBody>
                    <a:bodyPr/>
                    <a:lstStyle/>
                    <a:p>
                      <a:r>
                        <a:rPr lang="en-US" altLang="zh-CN" sz="1600" dirty="0" smtClean="0"/>
                        <a:t>4-2 </a:t>
                      </a:r>
                      <a:r>
                        <a:rPr lang="zh-CN" altLang="en-US" sz="1600" dirty="0" smtClean="0"/>
                        <a:t>此人的状态更新</a:t>
                      </a:r>
                      <a:endParaRPr lang="zh-CN" altLang="en-US" sz="1600" dirty="0">
                        <a:solidFill>
                          <a:schemeClr val="bg1"/>
                        </a:solidFill>
                        <a:latin typeface="+mn-ea"/>
                        <a:ea typeface="+mn-ea"/>
                      </a:endParaRPr>
                    </a:p>
                  </a:txBody>
                  <a:tcPr/>
                </a:tc>
                <a:tc>
                  <a:txBody>
                    <a:bodyPr/>
                    <a:lstStyle/>
                    <a:p>
                      <a:r>
                        <a:rPr lang="zh-CN" altLang="en-US" sz="1600" dirty="0" smtClean="0"/>
                        <a:t>此人在使用社交网站所产生的状态更新</a:t>
                      </a:r>
                      <a:endParaRPr lang="zh-CN" altLang="en-US" sz="1600" dirty="0">
                        <a:solidFill>
                          <a:schemeClr val="bg1"/>
                        </a:solidFill>
                        <a:latin typeface="+mn-ea"/>
                        <a:ea typeface="+mn-ea"/>
                      </a:endParaRPr>
                    </a:p>
                  </a:txBody>
                  <a:tcPr/>
                </a:tc>
              </a:tr>
              <a:tr h="416722">
                <a:tc>
                  <a:txBody>
                    <a:bodyPr/>
                    <a:lstStyle/>
                    <a:p>
                      <a:r>
                        <a:rPr lang="en-US" altLang="zh-CN" sz="1600" dirty="0" smtClean="0"/>
                        <a:t>4-3 </a:t>
                      </a:r>
                      <a:r>
                        <a:rPr lang="zh-CN" altLang="en-US" sz="1600" dirty="0" smtClean="0"/>
                        <a:t>此人的阅读分享</a:t>
                      </a:r>
                      <a:endParaRPr lang="zh-CN" altLang="en-US" sz="1600" dirty="0">
                        <a:solidFill>
                          <a:schemeClr val="bg1"/>
                        </a:solidFill>
                        <a:latin typeface="+mn-ea"/>
                        <a:ea typeface="+mn-ea"/>
                      </a:endParaRPr>
                    </a:p>
                  </a:txBody>
                  <a:tcPr/>
                </a:tc>
                <a:tc>
                  <a:txBody>
                    <a:bodyPr/>
                    <a:lstStyle/>
                    <a:p>
                      <a:r>
                        <a:rPr lang="zh-CN" altLang="en-US" sz="1600" dirty="0" smtClean="0"/>
                        <a:t>如 </a:t>
                      </a:r>
                      <a:r>
                        <a:rPr lang="en-US" altLang="zh-CN" sz="1600" dirty="0" smtClean="0"/>
                        <a:t>Google</a:t>
                      </a:r>
                      <a:r>
                        <a:rPr lang="en-US" altLang="zh-CN" sz="1600" baseline="0" dirty="0" smtClean="0"/>
                        <a:t> Reader</a:t>
                      </a:r>
                      <a:r>
                        <a:rPr lang="zh-CN" altLang="en-US" sz="1600" baseline="0" dirty="0" smtClean="0"/>
                        <a:t>，</a:t>
                      </a:r>
                      <a:r>
                        <a:rPr lang="en-US" altLang="zh-CN" sz="1600" baseline="0" dirty="0" smtClean="0"/>
                        <a:t>Delicious</a:t>
                      </a:r>
                      <a:r>
                        <a:rPr lang="zh-CN" altLang="en-US" sz="1600" baseline="0" dirty="0" smtClean="0"/>
                        <a:t>等网站的分享</a:t>
                      </a:r>
                      <a:endParaRPr lang="zh-CN" altLang="en-US" sz="1600" dirty="0">
                        <a:solidFill>
                          <a:schemeClr val="bg1"/>
                        </a:solidFill>
                        <a:latin typeface="+mn-ea"/>
                        <a:ea typeface="+mn-ea"/>
                      </a:endParaRPr>
                    </a:p>
                  </a:txBody>
                  <a:tcPr/>
                </a:tc>
              </a:tr>
              <a:tr h="416722">
                <a:tc>
                  <a:txBody>
                    <a:bodyPr/>
                    <a:lstStyle/>
                    <a:p>
                      <a:r>
                        <a:rPr lang="en-US" altLang="zh-CN" sz="1600" dirty="0" smtClean="0"/>
                        <a:t>4-4 </a:t>
                      </a:r>
                      <a:r>
                        <a:rPr lang="zh-CN" altLang="en-US" sz="1600" dirty="0" smtClean="0"/>
                        <a:t>此人的知识贡献</a:t>
                      </a:r>
                      <a:endParaRPr lang="zh-CN" altLang="en-US" sz="1600" dirty="0">
                        <a:solidFill>
                          <a:schemeClr val="bg1"/>
                        </a:solidFill>
                        <a:latin typeface="+mn-ea"/>
                        <a:ea typeface="+mn-ea"/>
                      </a:endParaRPr>
                    </a:p>
                  </a:txBody>
                  <a:tcPr/>
                </a:tc>
                <a:tc>
                  <a:txBody>
                    <a:bodyPr/>
                    <a:lstStyle/>
                    <a:p>
                      <a:r>
                        <a:rPr lang="zh-CN" altLang="en-US" sz="1600" dirty="0" smtClean="0"/>
                        <a:t>如在百度知道，爱问等网站的知识贡献</a:t>
                      </a:r>
                      <a:endParaRPr lang="zh-CN" altLang="en-US" sz="1600" dirty="0">
                        <a:solidFill>
                          <a:schemeClr val="bg1"/>
                        </a:solidFill>
                        <a:latin typeface="+mn-ea"/>
                        <a:ea typeface="+mn-ea"/>
                      </a:endParaRPr>
                    </a:p>
                  </a:txBody>
                  <a:tcPr/>
                </a:tc>
              </a:tr>
              <a:tr h="416722">
                <a:tc>
                  <a:txBody>
                    <a:bodyPr/>
                    <a:lstStyle/>
                    <a:p>
                      <a:r>
                        <a:rPr lang="en-US" altLang="zh-CN" sz="1600" dirty="0" smtClean="0"/>
                        <a:t>5 </a:t>
                      </a:r>
                      <a:r>
                        <a:rPr lang="zh-CN" altLang="en-US" sz="1600" dirty="0" smtClean="0"/>
                        <a:t>搜索关于此人的资讯</a:t>
                      </a:r>
                      <a:endParaRPr lang="zh-CN" altLang="en-US" sz="1600" dirty="0">
                        <a:solidFill>
                          <a:schemeClr val="bg1"/>
                        </a:solidFill>
                        <a:latin typeface="+mn-ea"/>
                        <a:ea typeface="+mn-ea"/>
                      </a:endParaRPr>
                    </a:p>
                  </a:txBody>
                  <a:tcPr/>
                </a:tc>
                <a:tc>
                  <a:txBody>
                    <a:bodyPr/>
                    <a:lstStyle/>
                    <a:p>
                      <a:r>
                        <a:rPr lang="zh-CN" altLang="en-US" sz="1600" dirty="0" smtClean="0"/>
                        <a:t>与此人相关的互联网资讯</a:t>
                      </a:r>
                      <a:endParaRPr lang="zh-CN" altLang="en-US" sz="1600" dirty="0">
                        <a:solidFill>
                          <a:schemeClr val="bg1"/>
                        </a:solidFill>
                        <a:latin typeface="+mn-ea"/>
                        <a:ea typeface="+mn-ea"/>
                      </a:endParaRPr>
                    </a:p>
                  </a:txBody>
                  <a:tcPr/>
                </a:tc>
              </a:tr>
              <a:tr h="416722">
                <a:tc>
                  <a:txBody>
                    <a:bodyPr/>
                    <a:lstStyle/>
                    <a:p>
                      <a:r>
                        <a:rPr lang="en-US" altLang="zh-CN" sz="1600" dirty="0" smtClean="0"/>
                        <a:t>6 </a:t>
                      </a:r>
                      <a:r>
                        <a:rPr lang="zh-CN" altLang="en-US" sz="1600" dirty="0" smtClean="0"/>
                        <a:t>搜索关于此人的图片</a:t>
                      </a:r>
                      <a:endParaRPr lang="zh-CN" altLang="en-US" sz="1600" dirty="0">
                        <a:solidFill>
                          <a:schemeClr val="bg1"/>
                        </a:solidFill>
                        <a:latin typeface="+mn-ea"/>
                        <a:ea typeface="+mn-ea"/>
                      </a:endParaRPr>
                    </a:p>
                  </a:txBody>
                  <a:tcPr/>
                </a:tc>
                <a:tc>
                  <a:txBody>
                    <a:bodyPr/>
                    <a:lstStyle/>
                    <a:p>
                      <a:endParaRPr lang="zh-CN" altLang="en-US" sz="1600" dirty="0">
                        <a:solidFill>
                          <a:schemeClr val="bg1"/>
                        </a:solidFill>
                        <a:latin typeface="+mn-ea"/>
                        <a:ea typeface="+mn-ea"/>
                      </a:endParaRPr>
                    </a:p>
                  </a:txBody>
                  <a:tcPr/>
                </a:tc>
              </a:tr>
              <a:tr h="416722">
                <a:tc>
                  <a:txBody>
                    <a:bodyPr/>
                    <a:lstStyle/>
                    <a:p>
                      <a:r>
                        <a:rPr lang="en-US" altLang="zh-CN" sz="1600" dirty="0" smtClean="0"/>
                        <a:t>7 </a:t>
                      </a:r>
                      <a:r>
                        <a:rPr lang="zh-CN" altLang="en-US" sz="1600" dirty="0" smtClean="0"/>
                        <a:t>形成关于此人的信息聚合</a:t>
                      </a:r>
                      <a:endParaRPr lang="zh-CN" altLang="en-US" sz="1600" dirty="0">
                        <a:solidFill>
                          <a:schemeClr val="bg1"/>
                        </a:solidFill>
                        <a:latin typeface="+mn-ea"/>
                        <a:ea typeface="+mn-ea"/>
                      </a:endParaRPr>
                    </a:p>
                  </a:txBody>
                  <a:tcPr/>
                </a:tc>
                <a:tc>
                  <a:txBody>
                    <a:bodyPr/>
                    <a:lstStyle/>
                    <a:p>
                      <a:r>
                        <a:rPr lang="zh-CN" altLang="en-US" sz="1600" dirty="0" smtClean="0"/>
                        <a:t>通过订阅此</a:t>
                      </a:r>
                      <a:r>
                        <a:rPr lang="en-US" altLang="zh-CN" sz="1600" dirty="0" smtClean="0"/>
                        <a:t>feed</a:t>
                      </a:r>
                      <a:r>
                        <a:rPr lang="zh-CN" altLang="en-US" sz="1600" dirty="0" smtClean="0"/>
                        <a:t>，可以全面跟踪此人信息更新</a:t>
                      </a:r>
                      <a:endParaRPr lang="zh-CN" altLang="en-US" sz="1600" dirty="0">
                        <a:solidFill>
                          <a:schemeClr val="bg1"/>
                        </a:solidFill>
                        <a:latin typeface="+mn-ea"/>
                        <a:ea typeface="+mn-ea"/>
                      </a:endParaRPr>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170" name="Titre 1"/>
          <p:cNvSpPr>
            <a:spLocks noGrp="1"/>
          </p:cNvSpPr>
          <p:nvPr>
            <p:ph type="title"/>
          </p:nvPr>
        </p:nvSpPr>
        <p:spPr/>
        <p:txBody>
          <a:bodyPr/>
          <a:lstStyle/>
          <a:p>
            <a:r>
              <a:rPr lang="zh-CN" altLang="en-US" dirty="0" smtClean="0">
                <a:solidFill>
                  <a:schemeClr val="bg1"/>
                </a:solidFill>
              </a:rPr>
              <a:t>对于个人关系信息的搜索</a:t>
            </a:r>
            <a:endParaRPr lang="fr-CA" altLang="en-US" dirty="0" smtClean="0">
              <a:solidFill>
                <a:schemeClr val="bg1"/>
              </a:solidFill>
            </a:endParaRPr>
          </a:p>
        </p:txBody>
      </p:sp>
      <p:graphicFrame>
        <p:nvGraphicFramePr>
          <p:cNvPr id="4" name="表格 3"/>
          <p:cNvGraphicFramePr>
            <a:graphicFrameLocks noGrp="1"/>
          </p:cNvGraphicFramePr>
          <p:nvPr/>
        </p:nvGraphicFramePr>
        <p:xfrm>
          <a:off x="428596" y="2143116"/>
          <a:ext cx="8215370" cy="2214578"/>
        </p:xfrm>
        <a:graphic>
          <a:graphicData uri="http://schemas.openxmlformats.org/drawingml/2006/table">
            <a:tbl>
              <a:tblPr firstRow="1" bandRow="1">
                <a:tableStyleId>{5C22544A-7EE6-4342-B048-85BDC9FD1C3A}</a:tableStyleId>
              </a:tblPr>
              <a:tblGrid>
                <a:gridCol w="3177643"/>
                <a:gridCol w="5037727"/>
              </a:tblGrid>
              <a:tr h="463516">
                <a:tc>
                  <a:txBody>
                    <a:bodyPr/>
                    <a:lstStyle/>
                    <a:p>
                      <a:r>
                        <a:rPr lang="zh-CN" altLang="en-US" dirty="0" smtClean="0"/>
                        <a:t>名称</a:t>
                      </a:r>
                      <a:endParaRPr lang="zh-CN" altLang="en-US" dirty="0"/>
                    </a:p>
                  </a:txBody>
                  <a:tcPr/>
                </a:tc>
                <a:tc>
                  <a:txBody>
                    <a:bodyPr/>
                    <a:lstStyle/>
                    <a:p>
                      <a:r>
                        <a:rPr lang="zh-CN" altLang="en-US" dirty="0" smtClean="0"/>
                        <a:t>描述</a:t>
                      </a:r>
                      <a:endParaRPr lang="zh-CN" altLang="en-US" dirty="0"/>
                    </a:p>
                  </a:txBody>
                  <a:tcPr/>
                </a:tc>
              </a:tr>
              <a:tr h="811154">
                <a:tc>
                  <a:txBody>
                    <a:bodyPr/>
                    <a:lstStyle/>
                    <a:p>
                      <a:r>
                        <a:rPr lang="en-US" altLang="zh-CN" dirty="0" smtClean="0"/>
                        <a:t>1 </a:t>
                      </a:r>
                      <a:r>
                        <a:rPr lang="zh-CN" altLang="en-US" dirty="0" smtClean="0"/>
                        <a:t>搜索此人认识的人</a:t>
                      </a:r>
                      <a:endParaRPr lang="zh-CN" altLang="en-US" dirty="0"/>
                    </a:p>
                  </a:txBody>
                  <a:tcPr/>
                </a:tc>
                <a:tc>
                  <a:txBody>
                    <a:bodyPr/>
                    <a:lstStyle/>
                    <a:p>
                      <a:r>
                        <a:rPr lang="zh-CN" altLang="en-US" dirty="0" smtClean="0"/>
                        <a:t>博客的友情链接，双向</a:t>
                      </a:r>
                      <a:r>
                        <a:rPr lang="en-US" altLang="zh-CN" dirty="0" smtClean="0"/>
                        <a:t>follow</a:t>
                      </a:r>
                      <a:r>
                        <a:rPr lang="zh-CN" altLang="en-US" dirty="0" smtClean="0"/>
                        <a:t>等线索都可推断出两人是否相识</a:t>
                      </a:r>
                      <a:endParaRPr lang="zh-CN" altLang="en-US" dirty="0"/>
                    </a:p>
                  </a:txBody>
                  <a:tcPr/>
                </a:tc>
              </a:tr>
              <a:tr h="469954">
                <a:tc>
                  <a:txBody>
                    <a:bodyPr/>
                    <a:lstStyle/>
                    <a:p>
                      <a:r>
                        <a:rPr lang="en-US" altLang="zh-CN" dirty="0" smtClean="0"/>
                        <a:t>2 </a:t>
                      </a:r>
                      <a:r>
                        <a:rPr lang="zh-CN" altLang="en-US" dirty="0" smtClean="0"/>
                        <a:t>搜索此人感兴趣的人</a:t>
                      </a:r>
                      <a:endParaRPr lang="zh-CN" altLang="en-US" dirty="0"/>
                    </a:p>
                  </a:txBody>
                  <a:tcPr/>
                </a:tc>
                <a:tc>
                  <a:txBody>
                    <a:bodyPr/>
                    <a:lstStyle/>
                    <a:p>
                      <a:r>
                        <a:rPr lang="zh-CN" altLang="en-US" dirty="0" smtClean="0"/>
                        <a:t>根据他所</a:t>
                      </a:r>
                      <a:r>
                        <a:rPr lang="en-US" altLang="zh-CN" dirty="0" smtClean="0"/>
                        <a:t>follow</a:t>
                      </a:r>
                      <a:r>
                        <a:rPr lang="zh-CN" altLang="en-US" dirty="0" smtClean="0"/>
                        <a:t>的人来推断出他所感兴趣的人</a:t>
                      </a:r>
                      <a:endParaRPr lang="zh-CN" altLang="en-US" dirty="0"/>
                    </a:p>
                  </a:txBody>
                  <a:tcPr/>
                </a:tc>
              </a:tr>
              <a:tr h="469954">
                <a:tc>
                  <a:txBody>
                    <a:bodyPr/>
                    <a:lstStyle/>
                    <a:p>
                      <a:r>
                        <a:rPr lang="en-US" altLang="zh-CN" dirty="0" smtClean="0"/>
                        <a:t>3 </a:t>
                      </a:r>
                      <a:r>
                        <a:rPr lang="zh-CN" altLang="en-US" dirty="0" smtClean="0"/>
                        <a:t>搜索对</a:t>
                      </a:r>
                      <a:r>
                        <a:rPr lang="zh-CN" altLang="en-US" baseline="0" dirty="0" smtClean="0"/>
                        <a:t>此人感兴趣的人</a:t>
                      </a:r>
                      <a:endParaRPr lang="zh-CN" altLang="en-US" dirty="0"/>
                    </a:p>
                  </a:txBody>
                  <a:tcPr/>
                </a:tc>
                <a:tc>
                  <a:txBody>
                    <a:bodyPr/>
                    <a:lstStyle/>
                    <a:p>
                      <a:r>
                        <a:rPr lang="en-US" altLang="zh-CN" dirty="0" smtClean="0"/>
                        <a:t>Follow</a:t>
                      </a:r>
                      <a:r>
                        <a:rPr lang="zh-CN" altLang="en-US" dirty="0" smtClean="0"/>
                        <a:t>此人的人</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170" name="Titre 1"/>
          <p:cNvSpPr>
            <a:spLocks noGrp="1"/>
          </p:cNvSpPr>
          <p:nvPr>
            <p:ph type="title"/>
          </p:nvPr>
        </p:nvSpPr>
        <p:spPr/>
        <p:txBody>
          <a:bodyPr/>
          <a:lstStyle/>
          <a:p>
            <a:r>
              <a:rPr lang="zh-CN" altLang="en-US" dirty="0" smtClean="0">
                <a:solidFill>
                  <a:schemeClr val="bg1"/>
                </a:solidFill>
              </a:rPr>
              <a:t>小众知识搜索</a:t>
            </a:r>
            <a:endParaRPr lang="fr-CA" altLang="en-US" dirty="0" smtClean="0">
              <a:solidFill>
                <a:schemeClr val="bg1"/>
              </a:solidFill>
            </a:endParaRPr>
          </a:p>
        </p:txBody>
      </p:sp>
      <p:graphicFrame>
        <p:nvGraphicFramePr>
          <p:cNvPr id="5" name="内容占位符 8"/>
          <p:cNvGraphicFramePr>
            <a:graphicFrameLocks noGrp="1"/>
          </p:cNvGraphicFramePr>
          <p:nvPr>
            <p:ph idx="1"/>
          </p:nvPr>
        </p:nvGraphicFramePr>
        <p:xfrm>
          <a:off x="571472" y="3786190"/>
          <a:ext cx="6786610" cy="12858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6" name="表格 5"/>
          <p:cNvGraphicFramePr>
            <a:graphicFrameLocks noGrp="1"/>
          </p:cNvGraphicFramePr>
          <p:nvPr/>
        </p:nvGraphicFramePr>
        <p:xfrm>
          <a:off x="571472" y="1643050"/>
          <a:ext cx="8215370" cy="1752600"/>
        </p:xfrm>
        <a:graphic>
          <a:graphicData uri="http://schemas.openxmlformats.org/drawingml/2006/table">
            <a:tbl>
              <a:tblPr firstRow="1" bandRow="1">
                <a:tableStyleId>{5C22544A-7EE6-4342-B048-85BDC9FD1C3A}</a:tableStyleId>
              </a:tblPr>
              <a:tblGrid>
                <a:gridCol w="3608620"/>
                <a:gridCol w="4606750"/>
              </a:tblGrid>
              <a:tr h="370840">
                <a:tc>
                  <a:txBody>
                    <a:bodyPr/>
                    <a:lstStyle/>
                    <a:p>
                      <a:r>
                        <a:rPr lang="zh-CN" altLang="en-US" dirty="0" smtClean="0"/>
                        <a:t>名称</a:t>
                      </a:r>
                      <a:endParaRPr lang="zh-CN" altLang="en-US" dirty="0"/>
                    </a:p>
                  </a:txBody>
                  <a:tcPr/>
                </a:tc>
                <a:tc>
                  <a:txBody>
                    <a:bodyPr/>
                    <a:lstStyle/>
                    <a:p>
                      <a:r>
                        <a:rPr lang="zh-CN" altLang="en-US" dirty="0" smtClean="0"/>
                        <a:t>描述</a:t>
                      </a:r>
                      <a:endParaRPr lang="zh-CN" altLang="en-US" dirty="0"/>
                    </a:p>
                  </a:txBody>
                  <a:tcPr/>
                </a:tc>
              </a:tr>
              <a:tr h="370840">
                <a:tc>
                  <a:txBody>
                    <a:bodyPr/>
                    <a:lstStyle/>
                    <a:p>
                      <a:r>
                        <a:rPr lang="en-US" altLang="zh-CN" dirty="0" smtClean="0"/>
                        <a:t>1 </a:t>
                      </a:r>
                      <a:r>
                        <a:rPr lang="zh-CN" altLang="en-US" dirty="0" smtClean="0"/>
                        <a:t>搜索某知识领域的专家</a:t>
                      </a:r>
                      <a:endParaRPr lang="zh-CN" altLang="en-US" dirty="0"/>
                    </a:p>
                  </a:txBody>
                  <a:tcPr/>
                </a:tc>
                <a:tc>
                  <a:txBody>
                    <a:bodyPr/>
                    <a:lstStyle/>
                    <a:p>
                      <a:r>
                        <a:rPr lang="zh-CN" altLang="en-US" dirty="0" smtClean="0"/>
                        <a:t>通过具有代表性的搜索关键字，向用户显示与此知识领域有关的人物。</a:t>
                      </a:r>
                      <a:endParaRPr lang="zh-CN" altLang="en-US" dirty="0"/>
                    </a:p>
                  </a:txBody>
                  <a:tcPr/>
                </a:tc>
              </a:tr>
              <a:tr h="370840">
                <a:tc>
                  <a:txBody>
                    <a:bodyPr/>
                    <a:lstStyle/>
                    <a:p>
                      <a:r>
                        <a:rPr lang="en-US" altLang="zh-CN" dirty="0" smtClean="0"/>
                        <a:t>2</a:t>
                      </a:r>
                      <a:r>
                        <a:rPr lang="en-US" altLang="zh-CN" baseline="0" dirty="0" smtClean="0"/>
                        <a:t> </a:t>
                      </a:r>
                      <a:r>
                        <a:rPr lang="zh-CN" altLang="en-US" baseline="0" dirty="0" smtClean="0"/>
                        <a:t>搜索能够解答自己疑问的人</a:t>
                      </a:r>
                      <a:endParaRPr lang="zh-CN" altLang="en-US" dirty="0"/>
                    </a:p>
                  </a:txBody>
                  <a:tcPr/>
                </a:tc>
                <a:tc>
                  <a:txBody>
                    <a:bodyPr/>
                    <a:lstStyle/>
                    <a:p>
                      <a:r>
                        <a:rPr lang="zh-CN" altLang="en-US" dirty="0" smtClean="0"/>
                        <a:t>人们常常在学习工作中产生</a:t>
                      </a:r>
                      <a:endParaRPr lang="zh-CN" altLang="en-US" dirty="0"/>
                    </a:p>
                  </a:txBody>
                  <a:tcPr/>
                </a:tc>
              </a:tr>
              <a:tr h="370840">
                <a:tc>
                  <a:txBody>
                    <a:bodyPr/>
                    <a:lstStyle/>
                    <a:p>
                      <a:r>
                        <a:rPr lang="en-US" altLang="zh-CN" dirty="0" smtClean="0"/>
                        <a:t>3 </a:t>
                      </a:r>
                      <a:r>
                        <a:rPr lang="zh-CN" altLang="en-US" dirty="0" smtClean="0"/>
                        <a:t>搜索和自己有相同兴趣的人</a:t>
                      </a:r>
                      <a:endParaRPr lang="zh-CN" altLang="en-US" dirty="0"/>
                    </a:p>
                  </a:txBody>
                  <a:tcPr/>
                </a:tc>
                <a:tc>
                  <a:txBody>
                    <a:bodyPr/>
                    <a:lstStyle/>
                    <a:p>
                      <a:endParaRPr lang="zh-CN" altLang="en-US" dirty="0"/>
                    </a:p>
                  </a:txBody>
                  <a:tcPr/>
                </a:tc>
              </a:tr>
            </a:tbl>
          </a:graphicData>
        </a:graphic>
      </p:graphicFrame>
      <p:sp>
        <p:nvSpPr>
          <p:cNvPr id="7" name="TextBox 6"/>
          <p:cNvSpPr txBox="1"/>
          <p:nvPr/>
        </p:nvSpPr>
        <p:spPr>
          <a:xfrm>
            <a:off x="571472" y="5500702"/>
            <a:ext cx="6647974" cy="523220"/>
          </a:xfrm>
          <a:prstGeom prst="rect">
            <a:avLst/>
          </a:prstGeom>
          <a:noFill/>
        </p:spPr>
        <p:txBody>
          <a:bodyPr wrap="none" rtlCol="0">
            <a:spAutoFit/>
          </a:bodyPr>
          <a:lstStyle/>
          <a:p>
            <a:r>
              <a:rPr lang="zh-CN" altLang="en-US" sz="2800" dirty="0" smtClean="0"/>
              <a:t>与其说是知识搜索，不如说是知识创造。</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E385B3A0-B9E2-41FA-869C-82AEE396FEA7}"/>
                                            </p:graphicEl>
                                          </p:spTgt>
                                        </p:tgtEl>
                                        <p:attrNameLst>
                                          <p:attrName>style.visibility</p:attrName>
                                        </p:attrNameLst>
                                      </p:cBhvr>
                                      <p:to>
                                        <p:strVal val="visible"/>
                                      </p:to>
                                    </p:set>
                                    <p:animEffect transition="in" filter="fade">
                                      <p:cBhvr>
                                        <p:cTn id="7" dur="2000"/>
                                        <p:tgtEl>
                                          <p:spTgt spid="5">
                                            <p:graphicEl>
                                              <a:dgm id="{E385B3A0-B9E2-41FA-869C-82AEE396FEA7}"/>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4D11BE61-C105-4F99-9109-2AD960F88CC3}"/>
                                            </p:graphicEl>
                                          </p:spTgt>
                                        </p:tgtEl>
                                        <p:attrNameLst>
                                          <p:attrName>style.visibility</p:attrName>
                                        </p:attrNameLst>
                                      </p:cBhvr>
                                      <p:to>
                                        <p:strVal val="visible"/>
                                      </p:to>
                                    </p:set>
                                    <p:animEffect transition="in" filter="fade">
                                      <p:cBhvr>
                                        <p:cTn id="12" dur="2000"/>
                                        <p:tgtEl>
                                          <p:spTgt spid="5">
                                            <p:graphicEl>
                                              <a:dgm id="{4D11BE61-C105-4F99-9109-2AD960F88CC3}"/>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EEA13C46-1C63-498B-967C-0D1A2988C6AC}"/>
                                            </p:graphicEl>
                                          </p:spTgt>
                                        </p:tgtEl>
                                        <p:attrNameLst>
                                          <p:attrName>style.visibility</p:attrName>
                                        </p:attrNameLst>
                                      </p:cBhvr>
                                      <p:to>
                                        <p:strVal val="visible"/>
                                      </p:to>
                                    </p:set>
                                    <p:animEffect transition="in" filter="fade">
                                      <p:cBhvr>
                                        <p:cTn id="15" dur="2000"/>
                                        <p:tgtEl>
                                          <p:spTgt spid="5">
                                            <p:graphicEl>
                                              <a:dgm id="{EEA13C46-1C63-498B-967C-0D1A2988C6AC}"/>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wipe(down)">
                                      <p:cBhvr>
                                        <p:cTn id="20"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P spid="7"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500034" y="2928934"/>
            <a:ext cx="8229600" cy="1143000"/>
          </a:xfrm>
        </p:spPr>
        <p:txBody>
          <a:bodyPr/>
          <a:lstStyle/>
          <a:p>
            <a:r>
              <a:rPr lang="zh-CN" altLang="en-US" sz="6000" dirty="0" smtClean="0">
                <a:solidFill>
                  <a:schemeClr val="bg1"/>
                </a:solidFill>
              </a:rPr>
              <a:t>竞品分析</a:t>
            </a:r>
            <a:endParaRPr lang="fr-CA" sz="6000" dirty="0" smtClean="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en-US" altLang="zh-CN" dirty="0" smtClean="0">
                <a:solidFill>
                  <a:schemeClr val="bg1"/>
                </a:solidFill>
              </a:rPr>
              <a:t>Weaving</a:t>
            </a:r>
            <a:r>
              <a:rPr lang="zh-CN" altLang="en-US" dirty="0" smtClean="0">
                <a:solidFill>
                  <a:schemeClr val="bg1"/>
                </a:solidFill>
              </a:rPr>
              <a:t>和普通搜索引擎对比</a:t>
            </a:r>
            <a:endParaRPr lang="fr-CA" dirty="0" smtClean="0">
              <a:solidFill>
                <a:schemeClr val="bg1"/>
              </a:solidFill>
            </a:endParaRPr>
          </a:p>
        </p:txBody>
      </p:sp>
      <p:graphicFrame>
        <p:nvGraphicFramePr>
          <p:cNvPr id="5" name="内容占位符 5"/>
          <p:cNvGraphicFramePr>
            <a:graphicFrameLocks/>
          </p:cNvGraphicFramePr>
          <p:nvPr/>
        </p:nvGraphicFramePr>
        <p:xfrm>
          <a:off x="642910" y="2786058"/>
          <a:ext cx="7467600" cy="2021840"/>
        </p:xfrm>
        <a:graphic>
          <a:graphicData uri="http://schemas.openxmlformats.org/drawingml/2006/table">
            <a:tbl>
              <a:tblPr firstRow="1" bandRow="1">
                <a:tableStyleId>{5C22544A-7EE6-4342-B048-85BDC9FD1C3A}</a:tableStyleId>
              </a:tblPr>
              <a:tblGrid>
                <a:gridCol w="1900222"/>
                <a:gridCol w="2500330"/>
                <a:gridCol w="3067048"/>
              </a:tblGrid>
              <a:tr h="370840">
                <a:tc>
                  <a:txBody>
                    <a:bodyPr/>
                    <a:lstStyle/>
                    <a:p>
                      <a:endParaRPr lang="zh-CN" altLang="en-US" dirty="0"/>
                    </a:p>
                  </a:txBody>
                  <a:tcPr/>
                </a:tc>
                <a:tc>
                  <a:txBody>
                    <a:bodyPr/>
                    <a:lstStyle/>
                    <a:p>
                      <a:r>
                        <a:rPr lang="zh-CN" altLang="en-US" dirty="0" smtClean="0"/>
                        <a:t>普通搜索引擎</a:t>
                      </a:r>
                      <a:endParaRPr lang="zh-CN" altLang="en-US" dirty="0"/>
                    </a:p>
                  </a:txBody>
                  <a:tcPr/>
                </a:tc>
                <a:tc>
                  <a:txBody>
                    <a:bodyPr/>
                    <a:lstStyle/>
                    <a:p>
                      <a:r>
                        <a:rPr lang="en-US" altLang="zh-CN" dirty="0" smtClean="0"/>
                        <a:t>Weaving</a:t>
                      </a:r>
                      <a:endParaRPr lang="zh-CN" altLang="en-US" dirty="0"/>
                    </a:p>
                  </a:txBody>
                  <a:tcPr/>
                </a:tc>
              </a:tr>
              <a:tr h="370840">
                <a:tc>
                  <a:txBody>
                    <a:bodyPr/>
                    <a:lstStyle/>
                    <a:p>
                      <a:r>
                        <a:rPr lang="zh-CN" altLang="en-US" dirty="0" smtClean="0"/>
                        <a:t>搜索目的</a:t>
                      </a:r>
                      <a:endParaRPr lang="zh-CN" altLang="en-US" dirty="0"/>
                    </a:p>
                  </a:txBody>
                  <a:tcPr/>
                </a:tc>
                <a:tc>
                  <a:txBody>
                    <a:bodyPr/>
                    <a:lstStyle/>
                    <a:p>
                      <a:r>
                        <a:rPr lang="zh-CN" altLang="en-US" dirty="0" smtClean="0"/>
                        <a:t>搜索现成的资讯；学习现有的知识</a:t>
                      </a:r>
                      <a:endParaRPr lang="zh-CN" altLang="en-US" dirty="0"/>
                    </a:p>
                  </a:txBody>
                  <a:tcPr/>
                </a:tc>
                <a:tc>
                  <a:txBody>
                    <a:bodyPr/>
                    <a:lstStyle/>
                    <a:p>
                      <a:r>
                        <a:rPr lang="zh-CN" altLang="en-US" dirty="0" smtClean="0"/>
                        <a:t>认识人；获得个性化的知识</a:t>
                      </a:r>
                      <a:endParaRPr lang="en-US" altLang="zh-CN" dirty="0" smtClean="0"/>
                    </a:p>
                  </a:txBody>
                  <a:tcPr/>
                </a:tc>
              </a:tr>
              <a:tr h="370840">
                <a:tc>
                  <a:txBody>
                    <a:bodyPr/>
                    <a:lstStyle/>
                    <a:p>
                      <a:r>
                        <a:rPr lang="zh-CN" altLang="en-US" dirty="0" smtClean="0"/>
                        <a:t>搜索流程</a:t>
                      </a:r>
                      <a:endParaRPr lang="zh-CN" altLang="en-US" dirty="0"/>
                    </a:p>
                  </a:txBody>
                  <a:tcPr/>
                </a:tc>
                <a:tc>
                  <a:txBody>
                    <a:bodyPr/>
                    <a:lstStyle/>
                    <a:p>
                      <a:r>
                        <a:rPr lang="zh-CN" altLang="en-US" dirty="0" smtClean="0"/>
                        <a:t>单层的关键字搜索</a:t>
                      </a:r>
                      <a:endParaRPr lang="zh-CN" altLang="en-US" dirty="0"/>
                    </a:p>
                  </a:txBody>
                  <a:tcPr/>
                </a:tc>
                <a:tc>
                  <a:txBody>
                    <a:bodyPr/>
                    <a:lstStyle/>
                    <a:p>
                      <a:r>
                        <a:rPr lang="zh-CN" altLang="en-US" dirty="0" smtClean="0"/>
                        <a:t>多层的推理式搜索</a:t>
                      </a:r>
                      <a:endParaRPr lang="en-US" altLang="zh-CN" dirty="0" smtClean="0"/>
                    </a:p>
                  </a:txBody>
                  <a:tcPr/>
                </a:tc>
              </a:tr>
              <a:tr h="370840">
                <a:tc>
                  <a:txBody>
                    <a:bodyPr/>
                    <a:lstStyle/>
                    <a:p>
                      <a:r>
                        <a:rPr lang="zh-CN" altLang="en-US" dirty="0" smtClean="0"/>
                        <a:t>搜索结果</a:t>
                      </a:r>
                      <a:endParaRPr lang="zh-CN" altLang="en-US" dirty="0"/>
                    </a:p>
                  </a:txBody>
                  <a:tcPr/>
                </a:tc>
                <a:tc>
                  <a:txBody>
                    <a:bodyPr/>
                    <a:lstStyle/>
                    <a:p>
                      <a:r>
                        <a:rPr lang="zh-CN" altLang="en-US" dirty="0" smtClean="0"/>
                        <a:t>以与关键字相关的页面为单位</a:t>
                      </a:r>
                      <a:endParaRPr lang="zh-CN" altLang="en-US" dirty="0"/>
                    </a:p>
                  </a:txBody>
                  <a:tcPr/>
                </a:tc>
                <a:tc>
                  <a:txBody>
                    <a:bodyPr/>
                    <a:lstStyle/>
                    <a:p>
                      <a:r>
                        <a:rPr lang="zh-CN" altLang="en-US" dirty="0" smtClean="0"/>
                        <a:t>以人为单位的搜索结果，定位到个人社交网络</a:t>
                      </a:r>
                      <a:endParaRPr lang="en-US" altLang="zh-CN" dirty="0" smtClean="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zh-CN" altLang="en-US" dirty="0" smtClean="0">
                <a:solidFill>
                  <a:schemeClr val="bg1"/>
                </a:solidFill>
              </a:rPr>
              <a:t>类似竞品分析</a:t>
            </a:r>
            <a:r>
              <a:rPr lang="en-US" altLang="zh-CN" dirty="0" smtClean="0">
                <a:solidFill>
                  <a:schemeClr val="bg1"/>
                </a:solidFill>
              </a:rPr>
              <a:t>——</a:t>
            </a:r>
            <a:r>
              <a:rPr lang="zh-CN" altLang="en-US" dirty="0" smtClean="0">
                <a:solidFill>
                  <a:schemeClr val="bg1"/>
                </a:solidFill>
              </a:rPr>
              <a:t>产品思想</a:t>
            </a:r>
            <a:endParaRPr lang="fr-CA" altLang="zh-CN" dirty="0" smtClean="0">
              <a:solidFill>
                <a:schemeClr val="bg1"/>
              </a:solidFill>
            </a:endParaRPr>
          </a:p>
        </p:txBody>
      </p:sp>
      <p:graphicFrame>
        <p:nvGraphicFramePr>
          <p:cNvPr id="4" name="内容占位符 5"/>
          <p:cNvGraphicFramePr>
            <a:graphicFrameLocks noGrp="1"/>
          </p:cNvGraphicFramePr>
          <p:nvPr>
            <p:ph idx="1"/>
          </p:nvPr>
        </p:nvGraphicFramePr>
        <p:xfrm>
          <a:off x="428625" y="1611313"/>
          <a:ext cx="8143932" cy="5125720"/>
        </p:xfrm>
        <a:graphic>
          <a:graphicData uri="http://schemas.openxmlformats.org/drawingml/2006/table">
            <a:tbl>
              <a:tblPr firstRow="1" bandRow="1">
                <a:tableStyleId>{5C22544A-7EE6-4342-B048-85BDC9FD1C3A}</a:tableStyleId>
              </a:tblPr>
              <a:tblGrid>
                <a:gridCol w="2286016"/>
                <a:gridCol w="5857916"/>
              </a:tblGrid>
              <a:tr h="0">
                <a:tc>
                  <a:txBody>
                    <a:bodyPr/>
                    <a:lstStyle/>
                    <a:p>
                      <a:r>
                        <a:rPr lang="zh-CN" altLang="en-US" dirty="0" smtClean="0">
                          <a:latin typeface="+mn-ea"/>
                          <a:ea typeface="+mn-ea"/>
                        </a:rPr>
                        <a:t>产品名称</a:t>
                      </a:r>
                      <a:endParaRPr lang="zh-CN" altLang="en-US" dirty="0">
                        <a:latin typeface="+mn-ea"/>
                        <a:ea typeface="+mn-ea"/>
                      </a:endParaRPr>
                    </a:p>
                  </a:txBody>
                  <a:tcPr/>
                </a:tc>
                <a:tc>
                  <a:txBody>
                    <a:bodyPr/>
                    <a:lstStyle/>
                    <a:p>
                      <a:r>
                        <a:rPr lang="zh-CN" altLang="en-US" dirty="0" smtClean="0">
                          <a:latin typeface="+mn-ea"/>
                          <a:ea typeface="+mn-ea"/>
                        </a:rPr>
                        <a:t>产品思想</a:t>
                      </a:r>
                      <a:endParaRPr lang="zh-CN" altLang="en-US" dirty="0">
                        <a:latin typeface="+mn-ea"/>
                        <a:ea typeface="+mn-ea"/>
                      </a:endParaRPr>
                    </a:p>
                  </a:txBody>
                  <a:tcPr/>
                </a:tc>
              </a:tr>
              <a:tr h="370840">
                <a:tc>
                  <a:txBody>
                    <a:bodyPr/>
                    <a:lstStyle/>
                    <a:p>
                      <a:r>
                        <a:rPr lang="en-US" altLang="zh-CN" dirty="0" smtClean="0">
                          <a:latin typeface="+mn-ea"/>
                          <a:ea typeface="+mn-ea"/>
                        </a:rPr>
                        <a:t>Google Social Search</a:t>
                      </a:r>
                      <a:r>
                        <a:rPr lang="zh-CN" altLang="en-US" dirty="0" smtClean="0">
                          <a:latin typeface="+mn-ea"/>
                          <a:ea typeface="+mn-ea"/>
                        </a:rPr>
                        <a:t>（</a:t>
                      </a:r>
                      <a:r>
                        <a:rPr lang="en-US" altLang="zh-CN" dirty="0" smtClean="0">
                          <a:latin typeface="+mn-ea"/>
                          <a:ea typeface="+mn-ea"/>
                        </a:rPr>
                        <a:t>Google</a:t>
                      </a:r>
                      <a:r>
                        <a:rPr lang="zh-CN" altLang="en-US" dirty="0" smtClean="0">
                          <a:latin typeface="+mn-ea"/>
                          <a:ea typeface="+mn-ea"/>
                        </a:rPr>
                        <a:t>）</a:t>
                      </a:r>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从你的朋友和社交圈获得的内容网网比从陌生人获得的内容对你具有更大的价值</a:t>
                      </a:r>
                      <a:endParaRPr lang="zh-CN" altLang="en-US" dirty="0">
                        <a:latin typeface="+mn-ea"/>
                        <a:ea typeface="+mn-ea"/>
                      </a:endParaRPr>
                    </a:p>
                  </a:txBody>
                  <a:tcPr/>
                </a:tc>
              </a:tr>
              <a:tr h="370840">
                <a:tc>
                  <a:txBody>
                    <a:bodyPr/>
                    <a:lstStyle/>
                    <a:p>
                      <a:r>
                        <a:rPr lang="en-US" altLang="zh-CN" dirty="0" smtClean="0">
                          <a:latin typeface="+mn-ea"/>
                          <a:ea typeface="+mn-ea"/>
                        </a:rPr>
                        <a:t>Follow Finder</a:t>
                      </a:r>
                      <a:r>
                        <a:rPr lang="zh-CN" altLang="en-US" dirty="0" smtClean="0">
                          <a:latin typeface="+mn-ea"/>
                          <a:ea typeface="+mn-ea"/>
                        </a:rPr>
                        <a:t>（</a:t>
                      </a:r>
                      <a:r>
                        <a:rPr lang="en-US" altLang="zh-CN" dirty="0" smtClean="0">
                          <a:latin typeface="+mn-ea"/>
                          <a:ea typeface="+mn-ea"/>
                        </a:rPr>
                        <a:t>Google</a:t>
                      </a:r>
                      <a:r>
                        <a:rPr lang="zh-CN" altLang="en-US" dirty="0" smtClean="0">
                          <a:latin typeface="+mn-ea"/>
                          <a:ea typeface="+mn-ea"/>
                        </a:rPr>
                        <a:t>）</a:t>
                      </a:r>
                    </a:p>
                  </a:txBody>
                  <a:tcPr/>
                </a:tc>
                <a:tc>
                  <a:txBody>
                    <a:bodyPr/>
                    <a:lstStyle/>
                    <a:p>
                      <a:r>
                        <a:rPr lang="zh-CN" altLang="en-US" dirty="0" smtClean="0">
                          <a:latin typeface="+mn-ea"/>
                          <a:ea typeface="+mn-ea"/>
                        </a:rPr>
                        <a:t>假设两种社会联系：拥有类似</a:t>
                      </a:r>
                      <a:r>
                        <a:rPr lang="en-US" altLang="zh-CN" dirty="0" smtClean="0">
                          <a:latin typeface="+mn-ea"/>
                          <a:ea typeface="+mn-ea"/>
                        </a:rPr>
                        <a:t>follow</a:t>
                      </a:r>
                      <a:r>
                        <a:rPr lang="zh-CN" altLang="en-US" dirty="0" smtClean="0">
                          <a:latin typeface="+mn-ea"/>
                          <a:ea typeface="+mn-ea"/>
                        </a:rPr>
                        <a:t>列表的用户，你可能想要</a:t>
                      </a:r>
                      <a:r>
                        <a:rPr lang="en-US" altLang="zh-CN" dirty="0" smtClean="0">
                          <a:latin typeface="+mn-ea"/>
                          <a:ea typeface="+mn-ea"/>
                        </a:rPr>
                        <a:t>follow</a:t>
                      </a:r>
                      <a:r>
                        <a:rPr lang="zh-CN" altLang="en-US" dirty="0" smtClean="0">
                          <a:latin typeface="+mn-ea"/>
                          <a:ea typeface="+mn-ea"/>
                        </a:rPr>
                        <a:t>的其他用户</a:t>
                      </a:r>
                      <a:endParaRPr lang="zh-CN" altLang="en-US" dirty="0">
                        <a:latin typeface="+mn-ea"/>
                        <a:ea typeface="+mn-ea"/>
                      </a:endParaRPr>
                    </a:p>
                  </a:txBody>
                  <a:tcPr/>
                </a:tc>
              </a:tr>
              <a:tr h="370840">
                <a:tc>
                  <a:txBody>
                    <a:bodyPr/>
                    <a:lstStyle/>
                    <a:p>
                      <a:r>
                        <a:rPr lang="en-US" altLang="zh-CN" dirty="0" smtClean="0">
                          <a:latin typeface="+mn-ea"/>
                          <a:ea typeface="+mn-ea"/>
                        </a:rPr>
                        <a:t>Aardvark</a:t>
                      </a:r>
                      <a:r>
                        <a:rPr lang="zh-CN" altLang="en-US" dirty="0" smtClean="0">
                          <a:latin typeface="+mn-ea"/>
                          <a:ea typeface="+mn-ea"/>
                        </a:rPr>
                        <a:t>（</a:t>
                      </a:r>
                      <a:r>
                        <a:rPr lang="en-US" altLang="zh-CN" dirty="0" smtClean="0">
                          <a:latin typeface="+mn-ea"/>
                          <a:ea typeface="+mn-ea"/>
                        </a:rPr>
                        <a:t>Google</a:t>
                      </a:r>
                      <a:r>
                        <a:rPr lang="zh-CN" altLang="en-US" dirty="0" smtClean="0">
                          <a:latin typeface="+mn-ea"/>
                          <a:ea typeface="+mn-ea"/>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通过用户提供的个人信息以及技能信息来帮助找到适合回答问题的人以及他能回答的问题</a:t>
                      </a:r>
                      <a:endParaRPr lang="zh-CN" altLang="en-US" dirty="0">
                        <a:latin typeface="+mn-ea"/>
                        <a:ea typeface="+mn-ea"/>
                      </a:endParaRPr>
                    </a:p>
                  </a:txBody>
                  <a:tcPr/>
                </a:tc>
              </a:tr>
              <a:tr h="370840">
                <a:tc>
                  <a:txBody>
                    <a:bodyPr/>
                    <a:lstStyle/>
                    <a:p>
                      <a:r>
                        <a:rPr lang="en-US" altLang="zh-CN" dirty="0" smtClean="0">
                          <a:latin typeface="+mn-ea"/>
                          <a:ea typeface="+mn-ea"/>
                        </a:rPr>
                        <a:t>SOSO</a:t>
                      </a:r>
                      <a:r>
                        <a:rPr lang="zh-CN" altLang="en-US" dirty="0" smtClean="0">
                          <a:latin typeface="+mn-ea"/>
                          <a:ea typeface="+mn-ea"/>
                        </a:rPr>
                        <a:t>华尔兹（腾讯）</a:t>
                      </a:r>
                    </a:p>
                  </a:txBody>
                  <a:tcPr/>
                </a:tc>
                <a:tc>
                  <a:txBody>
                    <a:bodyPr/>
                    <a:lstStyle/>
                    <a:p>
                      <a:r>
                        <a:rPr kumimoji="0" lang="zh-CN" altLang="en-US" b="0" i="0" kern="1200" dirty="0" smtClean="0">
                          <a:solidFill>
                            <a:schemeClr val="dk1"/>
                          </a:solidFill>
                          <a:latin typeface="+mn-ea"/>
                          <a:ea typeface="+mn-ea"/>
                          <a:cs typeface="+mn-cs"/>
                        </a:rPr>
                        <a:t>能够把与你要搜索的人物相关的其他人物都连成一个关系网，按照热门程度来进行相关联，可以发现此人与其相关联人物之间的关联</a:t>
                      </a:r>
                      <a:endParaRPr lang="zh-CN" altLang="en-US" dirty="0">
                        <a:latin typeface="+mn-ea"/>
                        <a:ea typeface="+mn-ea"/>
                      </a:endParaRPr>
                    </a:p>
                  </a:txBody>
                  <a:tcPr/>
                </a:tc>
              </a:tr>
              <a:tr h="370840">
                <a:tc>
                  <a:txBody>
                    <a:bodyPr/>
                    <a:lstStyle/>
                    <a:p>
                      <a:r>
                        <a:rPr lang="zh-CN" altLang="en-US" dirty="0" smtClean="0">
                          <a:latin typeface="+mn-ea"/>
                          <a:ea typeface="+mn-ea"/>
                        </a:rPr>
                        <a:t>人立方关系搜索（微软）</a:t>
                      </a:r>
                    </a:p>
                  </a:txBody>
                  <a:tcPr/>
                </a:tc>
                <a:tc>
                  <a:txBody>
                    <a:bodyPr/>
                    <a:lstStyle/>
                    <a:p>
                      <a:r>
                        <a:rPr kumimoji="0" lang="zh-CN" altLang="en-US" b="0" i="0" kern="1200" dirty="0" smtClean="0">
                          <a:solidFill>
                            <a:schemeClr val="dk1"/>
                          </a:solidFill>
                          <a:latin typeface="+mn-ea"/>
                          <a:ea typeface="+mn-ea"/>
                          <a:cs typeface="+mn-cs"/>
                        </a:rPr>
                        <a:t>当用户给定任意搜索关键词，它能够找出与关键词最可能相关的人名、地名和机构名，并且根据它们与关键词之间的相关度排序</a:t>
                      </a:r>
                      <a:endParaRPr lang="zh-CN" altLang="en-US" dirty="0">
                        <a:latin typeface="+mn-ea"/>
                        <a:ea typeface="+mn-ea"/>
                      </a:endParaRPr>
                    </a:p>
                  </a:txBody>
                  <a:tcPr/>
                </a:tc>
              </a:tr>
              <a:tr h="370840">
                <a:tc>
                  <a:txBody>
                    <a:bodyPr/>
                    <a:lstStyle/>
                    <a:p>
                      <a:r>
                        <a:rPr lang="zh-CN" altLang="en-US" dirty="0" smtClean="0">
                          <a:latin typeface="+mn-ea"/>
                          <a:ea typeface="+mn-ea"/>
                        </a:rPr>
                        <a:t>百度知道</a:t>
                      </a:r>
                    </a:p>
                  </a:txBody>
                  <a:tcPr/>
                </a:tc>
                <a:tc>
                  <a:txBody>
                    <a:bodyPr/>
                    <a:lstStyle/>
                    <a:p>
                      <a:r>
                        <a:rPr lang="zh-CN" altLang="en-US" dirty="0" smtClean="0">
                          <a:latin typeface="+mn-ea"/>
                          <a:ea typeface="+mn-ea"/>
                        </a:rPr>
                        <a:t>和搜索引擎完美结合。让用户所拥有的隐性知识转化为显性知识，用户既是内容使用者，又是内容创造者</a:t>
                      </a:r>
                      <a:endParaRPr lang="zh-CN" altLang="en-US" dirty="0">
                        <a:latin typeface="+mn-ea"/>
                        <a:ea typeface="+mn-ea"/>
                      </a:endParaRPr>
                    </a:p>
                  </a:txBody>
                  <a:tcPr/>
                </a:tc>
              </a:tr>
              <a:tr h="370840">
                <a:tc>
                  <a:txBody>
                    <a:bodyPr/>
                    <a:lstStyle/>
                    <a:p>
                      <a:r>
                        <a:rPr lang="zh-CN" altLang="en-US" dirty="0" smtClean="0">
                          <a:latin typeface="+mn-ea"/>
                          <a:ea typeface="+mn-ea"/>
                        </a:rPr>
                        <a:t>猫扑人肉</a:t>
                      </a:r>
                    </a:p>
                  </a:txBody>
                  <a:tcPr/>
                </a:tc>
                <a:tc>
                  <a:txBody>
                    <a:bodyPr/>
                    <a:lstStyle/>
                    <a:p>
                      <a:r>
                        <a:rPr lang="zh-CN" altLang="en-US" dirty="0" smtClean="0">
                          <a:latin typeface="+mn-ea"/>
                          <a:ea typeface="+mn-ea"/>
                        </a:rPr>
                        <a:t>通过他人来搜索自己搜索不到的东西</a:t>
                      </a:r>
                      <a:endParaRPr lang="zh-CN" altLang="en-US" dirty="0">
                        <a:latin typeface="+mn-ea"/>
                        <a:ea typeface="+mn-ea"/>
                      </a:endParaRPr>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zh-CN" altLang="en-US" dirty="0" smtClean="0">
                <a:solidFill>
                  <a:schemeClr val="bg1"/>
                </a:solidFill>
              </a:rPr>
              <a:t>类似竞品分析</a:t>
            </a:r>
            <a:r>
              <a:rPr lang="en-US" altLang="zh-CN" dirty="0" smtClean="0">
                <a:solidFill>
                  <a:schemeClr val="bg1"/>
                </a:solidFill>
              </a:rPr>
              <a:t>——</a:t>
            </a:r>
            <a:r>
              <a:rPr lang="zh-CN" altLang="en-US" dirty="0" smtClean="0">
                <a:solidFill>
                  <a:schemeClr val="bg1"/>
                </a:solidFill>
              </a:rPr>
              <a:t>搜索范围</a:t>
            </a:r>
            <a:endParaRPr lang="fr-CA" altLang="zh-CN" dirty="0" smtClean="0">
              <a:solidFill>
                <a:schemeClr val="bg1"/>
              </a:solidFill>
            </a:endParaRPr>
          </a:p>
        </p:txBody>
      </p:sp>
      <p:sp>
        <p:nvSpPr>
          <p:cNvPr id="5" name="内容占位符 4"/>
          <p:cNvSpPr>
            <a:spLocks noGrp="1"/>
          </p:cNvSpPr>
          <p:nvPr>
            <p:ph idx="1"/>
          </p:nvPr>
        </p:nvSpPr>
        <p:spPr/>
        <p:txBody>
          <a:bodyPr/>
          <a:lstStyle/>
          <a:p>
            <a:endParaRPr lang="zh-CN" altLang="en-US"/>
          </a:p>
        </p:txBody>
      </p:sp>
      <p:graphicFrame>
        <p:nvGraphicFramePr>
          <p:cNvPr id="6" name="内容占位符 3"/>
          <p:cNvGraphicFramePr>
            <a:graphicFrameLocks/>
          </p:cNvGraphicFramePr>
          <p:nvPr/>
        </p:nvGraphicFramePr>
        <p:xfrm>
          <a:off x="457200" y="1600200"/>
          <a:ext cx="8229600" cy="4043680"/>
        </p:xfrm>
        <a:graphic>
          <a:graphicData uri="http://schemas.openxmlformats.org/drawingml/2006/table">
            <a:tbl>
              <a:tblPr firstRow="1" bandRow="1">
                <a:tableStyleId>{5C22544A-7EE6-4342-B048-85BDC9FD1C3A}</a:tableStyleId>
              </a:tblPr>
              <a:tblGrid>
                <a:gridCol w="3668674"/>
                <a:gridCol w="4560926"/>
              </a:tblGrid>
              <a:tr h="370840">
                <a:tc>
                  <a:txBody>
                    <a:bodyPr/>
                    <a:lstStyle/>
                    <a:p>
                      <a:r>
                        <a:rPr lang="zh-CN" altLang="en-US" dirty="0" smtClean="0">
                          <a:latin typeface="+mn-ea"/>
                          <a:ea typeface="+mn-ea"/>
                        </a:rPr>
                        <a:t>产品名称</a:t>
                      </a:r>
                      <a:endParaRPr lang="zh-CN" altLang="en-US" dirty="0">
                        <a:latin typeface="+mn-ea"/>
                        <a:ea typeface="+mn-ea"/>
                      </a:endParaRPr>
                    </a:p>
                  </a:txBody>
                  <a:tcPr marL="100771" marR="100771"/>
                </a:tc>
                <a:tc>
                  <a:txBody>
                    <a:bodyPr/>
                    <a:lstStyle/>
                    <a:p>
                      <a:r>
                        <a:rPr lang="zh-CN" altLang="en-US" dirty="0" smtClean="0">
                          <a:latin typeface="+mn-ea"/>
                          <a:ea typeface="+mn-ea"/>
                        </a:rPr>
                        <a:t>范围</a:t>
                      </a:r>
                      <a:endParaRPr lang="zh-CN" altLang="en-US" dirty="0">
                        <a:latin typeface="+mn-ea"/>
                        <a:ea typeface="+mn-ea"/>
                      </a:endParaRPr>
                    </a:p>
                  </a:txBody>
                  <a:tcPr marL="100771" marR="100771"/>
                </a:tc>
              </a:tr>
              <a:tr h="370840">
                <a:tc>
                  <a:txBody>
                    <a:bodyPr/>
                    <a:lstStyle/>
                    <a:p>
                      <a:r>
                        <a:rPr lang="en-US" altLang="zh-CN" dirty="0" smtClean="0">
                          <a:latin typeface="+mn-ea"/>
                          <a:ea typeface="+mn-ea"/>
                        </a:rPr>
                        <a:t>Google Social Search</a:t>
                      </a:r>
                      <a:r>
                        <a:rPr lang="zh-CN" altLang="en-US" dirty="0" smtClean="0">
                          <a:latin typeface="+mn-ea"/>
                          <a:ea typeface="+mn-ea"/>
                        </a:rPr>
                        <a:t>（</a:t>
                      </a:r>
                      <a:r>
                        <a:rPr lang="en-US" altLang="zh-CN" dirty="0" smtClean="0">
                          <a:latin typeface="+mn-ea"/>
                          <a:ea typeface="+mn-ea"/>
                        </a:rPr>
                        <a:t>Google</a:t>
                      </a:r>
                      <a:r>
                        <a:rPr lang="zh-CN" altLang="en-US" dirty="0" smtClean="0">
                          <a:latin typeface="+mn-ea"/>
                          <a:ea typeface="+mn-ea"/>
                        </a:rPr>
                        <a:t>）</a:t>
                      </a:r>
                      <a:endParaRPr lang="zh-CN" altLang="en-US" dirty="0">
                        <a:latin typeface="+mn-ea"/>
                        <a:ea typeface="+mn-ea"/>
                      </a:endParaRPr>
                    </a:p>
                  </a:txBody>
                  <a:tcPr marL="100771" marR="100771"/>
                </a:tc>
                <a:tc>
                  <a:txBody>
                    <a:bodyPr/>
                    <a:lstStyle/>
                    <a:p>
                      <a:r>
                        <a:rPr lang="zh-CN" altLang="en-US" dirty="0" smtClean="0">
                          <a:latin typeface="+mn-ea"/>
                          <a:ea typeface="+mn-ea"/>
                        </a:rPr>
                        <a:t>以</a:t>
                      </a:r>
                      <a:r>
                        <a:rPr lang="en-US" altLang="zh-CN" dirty="0" smtClean="0">
                          <a:latin typeface="+mn-ea"/>
                          <a:ea typeface="+mn-ea"/>
                        </a:rPr>
                        <a:t>Google</a:t>
                      </a:r>
                      <a:r>
                        <a:rPr lang="en-US" altLang="zh-CN" baseline="0" dirty="0" smtClean="0">
                          <a:latin typeface="+mn-ea"/>
                          <a:ea typeface="+mn-ea"/>
                        </a:rPr>
                        <a:t> Profile</a:t>
                      </a:r>
                      <a:r>
                        <a:rPr lang="zh-CN" altLang="en-US" baseline="0" dirty="0" smtClean="0">
                          <a:latin typeface="+mn-ea"/>
                          <a:ea typeface="+mn-ea"/>
                        </a:rPr>
                        <a:t>为基础在用户已有社交圈进行搜索</a:t>
                      </a:r>
                      <a:endParaRPr lang="zh-CN" altLang="en-US" dirty="0">
                        <a:latin typeface="+mn-ea"/>
                        <a:ea typeface="+mn-ea"/>
                      </a:endParaRPr>
                    </a:p>
                  </a:txBody>
                  <a:tcPr marL="100771" marR="100771"/>
                </a:tc>
              </a:tr>
              <a:tr h="370840">
                <a:tc>
                  <a:txBody>
                    <a:bodyPr/>
                    <a:lstStyle/>
                    <a:p>
                      <a:r>
                        <a:rPr lang="en-US" altLang="zh-CN" dirty="0" smtClean="0">
                          <a:latin typeface="+mn-ea"/>
                          <a:ea typeface="+mn-ea"/>
                        </a:rPr>
                        <a:t>Follow Finder</a:t>
                      </a:r>
                      <a:r>
                        <a:rPr lang="zh-CN" altLang="en-US" dirty="0" smtClean="0">
                          <a:latin typeface="+mn-ea"/>
                          <a:ea typeface="+mn-ea"/>
                        </a:rPr>
                        <a:t>（</a:t>
                      </a:r>
                      <a:r>
                        <a:rPr lang="en-US" altLang="zh-CN" dirty="0" smtClean="0">
                          <a:latin typeface="+mn-ea"/>
                          <a:ea typeface="+mn-ea"/>
                        </a:rPr>
                        <a:t>Google</a:t>
                      </a:r>
                      <a:r>
                        <a:rPr lang="zh-CN" altLang="en-US" dirty="0" smtClean="0">
                          <a:latin typeface="+mn-ea"/>
                          <a:ea typeface="+mn-ea"/>
                        </a:rPr>
                        <a:t>）</a:t>
                      </a:r>
                    </a:p>
                  </a:txBody>
                  <a:tcPr marL="100771" marR="100771"/>
                </a:tc>
                <a:tc>
                  <a:txBody>
                    <a:bodyPr/>
                    <a:lstStyle/>
                    <a:p>
                      <a:r>
                        <a:rPr lang="zh-CN" altLang="en-US" dirty="0" smtClean="0">
                          <a:latin typeface="+mn-ea"/>
                          <a:ea typeface="+mn-ea"/>
                        </a:rPr>
                        <a:t>以</a:t>
                      </a:r>
                      <a:r>
                        <a:rPr lang="en-US" altLang="zh-CN" dirty="0" smtClean="0">
                          <a:latin typeface="+mn-ea"/>
                          <a:ea typeface="+mn-ea"/>
                        </a:rPr>
                        <a:t>Twitter</a:t>
                      </a:r>
                      <a:r>
                        <a:rPr lang="zh-CN" altLang="en-US" dirty="0" smtClean="0">
                          <a:latin typeface="+mn-ea"/>
                          <a:ea typeface="+mn-ea"/>
                        </a:rPr>
                        <a:t>为基础，根据所提供的账号圈定搜索范围</a:t>
                      </a:r>
                      <a:endParaRPr lang="zh-CN" altLang="en-US" dirty="0">
                        <a:latin typeface="+mn-ea"/>
                        <a:ea typeface="+mn-ea"/>
                      </a:endParaRPr>
                    </a:p>
                  </a:txBody>
                  <a:tcPr marL="100771" marR="100771"/>
                </a:tc>
              </a:tr>
              <a:tr h="370840">
                <a:tc>
                  <a:txBody>
                    <a:bodyPr/>
                    <a:lstStyle/>
                    <a:p>
                      <a:r>
                        <a:rPr lang="en-US" altLang="zh-CN" dirty="0" smtClean="0">
                          <a:latin typeface="+mn-ea"/>
                          <a:ea typeface="+mn-ea"/>
                        </a:rPr>
                        <a:t>Aardvark</a:t>
                      </a:r>
                      <a:r>
                        <a:rPr lang="zh-CN" altLang="en-US" dirty="0" smtClean="0">
                          <a:latin typeface="+mn-ea"/>
                          <a:ea typeface="+mn-ea"/>
                        </a:rPr>
                        <a:t>（</a:t>
                      </a:r>
                      <a:r>
                        <a:rPr lang="en-US" altLang="zh-CN" dirty="0" smtClean="0">
                          <a:latin typeface="+mn-ea"/>
                          <a:ea typeface="+mn-ea"/>
                        </a:rPr>
                        <a:t>Google</a:t>
                      </a:r>
                      <a:r>
                        <a:rPr lang="zh-CN" altLang="en-US" dirty="0" smtClean="0">
                          <a:latin typeface="+mn-ea"/>
                          <a:ea typeface="+mn-ea"/>
                        </a:rPr>
                        <a:t>）</a:t>
                      </a:r>
                    </a:p>
                  </a:txBody>
                  <a:tcPr marL="100771" marR="100771"/>
                </a:tc>
                <a:tc>
                  <a:txBody>
                    <a:bodyPr/>
                    <a:lstStyle/>
                    <a:p>
                      <a:r>
                        <a:rPr lang="zh-CN" altLang="en-US" dirty="0" smtClean="0">
                          <a:latin typeface="+mn-ea"/>
                          <a:ea typeface="+mn-ea"/>
                        </a:rPr>
                        <a:t>根据用户提供的信息在所有用户中找到最适合的问题解答人</a:t>
                      </a:r>
                      <a:endParaRPr lang="zh-CN" altLang="en-US" dirty="0">
                        <a:latin typeface="+mn-ea"/>
                        <a:ea typeface="+mn-ea"/>
                      </a:endParaRPr>
                    </a:p>
                  </a:txBody>
                  <a:tcPr marL="100771" marR="100771"/>
                </a:tc>
              </a:tr>
              <a:tr h="370840">
                <a:tc>
                  <a:txBody>
                    <a:bodyPr/>
                    <a:lstStyle/>
                    <a:p>
                      <a:r>
                        <a:rPr lang="en-US" altLang="zh-CN" dirty="0" smtClean="0">
                          <a:latin typeface="+mn-ea"/>
                          <a:ea typeface="+mn-ea"/>
                        </a:rPr>
                        <a:t>SOSO</a:t>
                      </a:r>
                      <a:r>
                        <a:rPr lang="zh-CN" altLang="en-US" dirty="0" smtClean="0">
                          <a:latin typeface="+mn-ea"/>
                          <a:ea typeface="+mn-ea"/>
                        </a:rPr>
                        <a:t>华尔兹（腾讯）</a:t>
                      </a:r>
                    </a:p>
                  </a:txBody>
                  <a:tcPr marL="100771" marR="100771"/>
                </a:tc>
                <a:tc>
                  <a:txBody>
                    <a:bodyPr/>
                    <a:lstStyle/>
                    <a:p>
                      <a:r>
                        <a:rPr lang="zh-CN" altLang="en-US" dirty="0" smtClean="0">
                          <a:latin typeface="+mn-ea"/>
                          <a:ea typeface="+mn-ea"/>
                        </a:rPr>
                        <a:t>以已经建立的人物数据库搜索名人</a:t>
                      </a:r>
                      <a:endParaRPr lang="zh-CN" altLang="en-US" dirty="0">
                        <a:latin typeface="+mn-ea"/>
                        <a:ea typeface="+mn-ea"/>
                      </a:endParaRPr>
                    </a:p>
                  </a:txBody>
                  <a:tcPr marL="100771" marR="100771"/>
                </a:tc>
              </a:tr>
              <a:tr h="370840">
                <a:tc>
                  <a:txBody>
                    <a:bodyPr/>
                    <a:lstStyle/>
                    <a:p>
                      <a:r>
                        <a:rPr lang="zh-CN" altLang="en-US" dirty="0" smtClean="0">
                          <a:latin typeface="+mn-ea"/>
                          <a:ea typeface="+mn-ea"/>
                        </a:rPr>
                        <a:t>人立方关系搜索（微软）</a:t>
                      </a:r>
                    </a:p>
                  </a:txBody>
                  <a:tcPr marL="100771" marR="100771"/>
                </a:tc>
                <a:tc>
                  <a:txBody>
                    <a:bodyPr/>
                    <a:lstStyle/>
                    <a:p>
                      <a:r>
                        <a:rPr lang="zh-CN" altLang="en-US" dirty="0" smtClean="0">
                          <a:latin typeface="+mn-ea"/>
                          <a:ea typeface="+mn-ea"/>
                        </a:rPr>
                        <a:t>通过对网页信息的抽取计算在整个互联网搜索</a:t>
                      </a:r>
                      <a:endParaRPr lang="zh-CN" altLang="en-US" dirty="0">
                        <a:latin typeface="+mn-ea"/>
                        <a:ea typeface="+mn-ea"/>
                      </a:endParaRPr>
                    </a:p>
                  </a:txBody>
                  <a:tcPr marL="100771" marR="100771"/>
                </a:tc>
              </a:tr>
              <a:tr h="370840">
                <a:tc>
                  <a:txBody>
                    <a:bodyPr/>
                    <a:lstStyle/>
                    <a:p>
                      <a:r>
                        <a:rPr lang="zh-CN" altLang="en-US" dirty="0" smtClean="0">
                          <a:latin typeface="+mn-ea"/>
                          <a:ea typeface="+mn-ea"/>
                        </a:rPr>
                        <a:t>百度知道</a:t>
                      </a:r>
                    </a:p>
                  </a:txBody>
                  <a:tcPr marL="100771" marR="100771"/>
                </a:tc>
                <a:tc>
                  <a:txBody>
                    <a:bodyPr/>
                    <a:lstStyle/>
                    <a:p>
                      <a:r>
                        <a:rPr lang="zh-CN" altLang="en-US" dirty="0" smtClean="0">
                          <a:latin typeface="+mn-ea"/>
                          <a:ea typeface="+mn-ea"/>
                        </a:rPr>
                        <a:t>在已注册用户中进行手动式知识搜索</a:t>
                      </a:r>
                      <a:endParaRPr lang="zh-CN" altLang="en-US" dirty="0">
                        <a:latin typeface="+mn-ea"/>
                        <a:ea typeface="+mn-ea"/>
                      </a:endParaRPr>
                    </a:p>
                  </a:txBody>
                  <a:tcPr marL="100771" marR="100771"/>
                </a:tc>
              </a:tr>
              <a:tr h="370840">
                <a:tc>
                  <a:txBody>
                    <a:bodyPr/>
                    <a:lstStyle/>
                    <a:p>
                      <a:r>
                        <a:rPr lang="zh-CN" altLang="en-US" dirty="0" smtClean="0">
                          <a:latin typeface="+mn-ea"/>
                          <a:ea typeface="+mn-ea"/>
                        </a:rPr>
                        <a:t>猫扑人肉</a:t>
                      </a:r>
                    </a:p>
                  </a:txBody>
                  <a:tcPr marL="100771" marR="100771"/>
                </a:tc>
                <a:tc>
                  <a:txBody>
                    <a:bodyPr/>
                    <a:lstStyle/>
                    <a:p>
                      <a:r>
                        <a:rPr lang="zh-CN" altLang="en-US" dirty="0" smtClean="0">
                          <a:latin typeface="+mn-ea"/>
                          <a:ea typeface="+mn-ea"/>
                        </a:rPr>
                        <a:t>在已注册用户中进行手动式搜索</a:t>
                      </a:r>
                      <a:endParaRPr lang="zh-CN" altLang="en-US" dirty="0">
                        <a:latin typeface="+mn-ea"/>
                        <a:ea typeface="+mn-ea"/>
                      </a:endParaRPr>
                    </a:p>
                  </a:txBody>
                  <a:tcPr marL="100771" marR="100771"/>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zh-CN" altLang="en-US" dirty="0" smtClean="0">
                <a:solidFill>
                  <a:schemeClr val="bg1"/>
                </a:solidFill>
              </a:rPr>
              <a:t>类似竞品分析</a:t>
            </a:r>
            <a:r>
              <a:rPr lang="en-US" altLang="zh-CN" dirty="0" smtClean="0">
                <a:solidFill>
                  <a:schemeClr val="bg1"/>
                </a:solidFill>
              </a:rPr>
              <a:t>——</a:t>
            </a:r>
            <a:r>
              <a:rPr lang="zh-CN" altLang="en-US" dirty="0" smtClean="0">
                <a:solidFill>
                  <a:schemeClr val="bg1"/>
                </a:solidFill>
              </a:rPr>
              <a:t>数据来源</a:t>
            </a:r>
            <a:endParaRPr lang="fr-CA" altLang="zh-CN" dirty="0" smtClean="0">
              <a:solidFill>
                <a:schemeClr val="bg1"/>
              </a:solidFill>
            </a:endParaRPr>
          </a:p>
        </p:txBody>
      </p:sp>
      <p:graphicFrame>
        <p:nvGraphicFramePr>
          <p:cNvPr id="7" name="内容占位符 3"/>
          <p:cNvGraphicFramePr>
            <a:graphicFrameLocks noGrp="1"/>
          </p:cNvGraphicFramePr>
          <p:nvPr>
            <p:ph idx="1"/>
          </p:nvPr>
        </p:nvGraphicFramePr>
        <p:xfrm>
          <a:off x="285750" y="1500188"/>
          <a:ext cx="8429683" cy="4587240"/>
        </p:xfrm>
        <a:graphic>
          <a:graphicData uri="http://schemas.openxmlformats.org/drawingml/2006/table">
            <a:tbl>
              <a:tblPr firstRow="1" bandRow="1">
                <a:tableStyleId>{5C22544A-7EE6-4342-B048-85BDC9FD1C3A}</a:tableStyleId>
              </a:tblPr>
              <a:tblGrid>
                <a:gridCol w="1204240"/>
                <a:gridCol w="796024"/>
                <a:gridCol w="714380"/>
                <a:gridCol w="1143008"/>
                <a:gridCol w="642942"/>
                <a:gridCol w="571504"/>
                <a:gridCol w="1428760"/>
                <a:gridCol w="1928825"/>
              </a:tblGrid>
              <a:tr h="370840">
                <a:tc>
                  <a:txBody>
                    <a:bodyPr/>
                    <a:lstStyle/>
                    <a:p>
                      <a:r>
                        <a:rPr lang="zh-CN" altLang="en-US" dirty="0" smtClean="0">
                          <a:latin typeface="+mn-ea"/>
                          <a:ea typeface="+mn-ea"/>
                        </a:rPr>
                        <a:t>产品名称</a:t>
                      </a:r>
                      <a:endParaRPr lang="zh-CN" altLang="en-US" dirty="0">
                        <a:latin typeface="+mn-ea"/>
                        <a:ea typeface="+mn-ea"/>
                      </a:endParaRPr>
                    </a:p>
                  </a:txBody>
                  <a:tcPr/>
                </a:tc>
                <a:tc>
                  <a:txBody>
                    <a:bodyPr/>
                    <a:lstStyle/>
                    <a:p>
                      <a:r>
                        <a:rPr lang="zh-CN" altLang="en-US" dirty="0" smtClean="0">
                          <a:latin typeface="+mn-ea"/>
                          <a:ea typeface="+mn-ea"/>
                        </a:rPr>
                        <a:t>博客</a:t>
                      </a:r>
                      <a:endParaRPr lang="zh-CN" altLang="en-US" dirty="0">
                        <a:latin typeface="+mn-ea"/>
                        <a:ea typeface="+mn-ea"/>
                      </a:endParaRPr>
                    </a:p>
                  </a:txBody>
                  <a:tcPr/>
                </a:tc>
                <a:tc>
                  <a:txBody>
                    <a:bodyPr/>
                    <a:lstStyle/>
                    <a:p>
                      <a:r>
                        <a:rPr lang="zh-CN" altLang="en-US" dirty="0" smtClean="0">
                          <a:latin typeface="+mn-ea"/>
                          <a:ea typeface="+mn-ea"/>
                        </a:rPr>
                        <a:t>邮箱</a:t>
                      </a:r>
                      <a:endParaRPr lang="zh-CN" altLang="en-US" dirty="0">
                        <a:latin typeface="+mn-ea"/>
                        <a:ea typeface="+mn-ea"/>
                      </a:endParaRPr>
                    </a:p>
                  </a:txBody>
                  <a:tcPr/>
                </a:tc>
                <a:tc>
                  <a:txBody>
                    <a:bodyPr/>
                    <a:lstStyle/>
                    <a:p>
                      <a:pPr marL="342900" indent="-342900">
                        <a:buFont typeface="+mj-ea"/>
                        <a:buNone/>
                      </a:pPr>
                      <a:r>
                        <a:rPr lang="en-US" altLang="zh-CN" i="1" dirty="0" smtClean="0">
                          <a:latin typeface="+mn-ea"/>
                          <a:ea typeface="+mn-ea"/>
                        </a:rPr>
                        <a:t>SNS</a:t>
                      </a:r>
                      <a:r>
                        <a:rPr lang="zh-CN" altLang="en-US" i="1" dirty="0" smtClean="0">
                          <a:latin typeface="+mn-ea"/>
                          <a:ea typeface="+mn-ea"/>
                        </a:rPr>
                        <a:t>账号</a:t>
                      </a:r>
                      <a:endParaRPr lang="zh-CN" altLang="en-US" i="1" dirty="0">
                        <a:latin typeface="+mn-ea"/>
                        <a:ea typeface="+mn-ea"/>
                      </a:endParaRPr>
                    </a:p>
                  </a:txBody>
                  <a:tcPr/>
                </a:tc>
                <a:tc>
                  <a:txBody>
                    <a:bodyPr/>
                    <a:lstStyle/>
                    <a:p>
                      <a:r>
                        <a:rPr lang="zh-CN" altLang="en-US" i="1" dirty="0" smtClean="0">
                          <a:latin typeface="+mn-ea"/>
                          <a:ea typeface="+mn-ea"/>
                        </a:rPr>
                        <a:t>标签</a:t>
                      </a:r>
                      <a:endParaRPr lang="zh-CN" altLang="en-US" i="1" dirty="0">
                        <a:latin typeface="+mn-ea"/>
                        <a:ea typeface="+mn-ea"/>
                      </a:endParaRPr>
                    </a:p>
                  </a:txBody>
                  <a:tcPr/>
                </a:tc>
                <a:tc>
                  <a:txBody>
                    <a:bodyPr/>
                    <a:lstStyle/>
                    <a:p>
                      <a:r>
                        <a:rPr lang="zh-CN" altLang="en-US" i="1" dirty="0" smtClean="0">
                          <a:latin typeface="+mn-ea"/>
                          <a:ea typeface="+mn-ea"/>
                        </a:rPr>
                        <a:t>人</a:t>
                      </a:r>
                      <a:endParaRPr lang="zh-CN" altLang="en-US" i="1" dirty="0">
                        <a:latin typeface="+mn-ea"/>
                        <a:ea typeface="+mn-ea"/>
                      </a:endParaRPr>
                    </a:p>
                  </a:txBody>
                  <a:tcPr/>
                </a:tc>
                <a:tc>
                  <a:txBody>
                    <a:bodyPr/>
                    <a:lstStyle/>
                    <a:p>
                      <a:r>
                        <a:rPr lang="zh-CN" altLang="en-US" dirty="0" smtClean="0">
                          <a:latin typeface="+mn-ea"/>
                          <a:ea typeface="+mn-ea"/>
                        </a:rPr>
                        <a:t>二级联系人</a:t>
                      </a:r>
                      <a:endParaRPr lang="zh-CN" altLang="en-US" dirty="0">
                        <a:latin typeface="+mn-ea"/>
                        <a:ea typeface="+mn-ea"/>
                      </a:endParaRPr>
                    </a:p>
                  </a:txBody>
                  <a:tcPr/>
                </a:tc>
                <a:tc>
                  <a:txBody>
                    <a:bodyPr/>
                    <a:lstStyle/>
                    <a:p>
                      <a:r>
                        <a:rPr lang="zh-CN" altLang="en-US" dirty="0" smtClean="0">
                          <a:latin typeface="+mn-ea"/>
                          <a:ea typeface="+mn-ea"/>
                        </a:rPr>
                        <a:t>其它</a:t>
                      </a:r>
                      <a:endParaRPr lang="zh-CN" altLang="en-US" dirty="0">
                        <a:latin typeface="+mn-ea"/>
                        <a:ea typeface="+mn-ea"/>
                      </a:endParaRPr>
                    </a:p>
                  </a:txBody>
                  <a:tcPr/>
                </a:tc>
              </a:tr>
              <a:tr h="370840">
                <a:tc>
                  <a:txBody>
                    <a:bodyPr/>
                    <a:lstStyle/>
                    <a:p>
                      <a:r>
                        <a:rPr lang="en-US" altLang="zh-CN" dirty="0" smtClean="0">
                          <a:latin typeface="+mn-ea"/>
                          <a:ea typeface="+mn-ea"/>
                        </a:rPr>
                        <a:t>Google Social Search</a:t>
                      </a:r>
                      <a:endParaRPr lang="zh-CN" altLang="en-US" dirty="0">
                        <a:latin typeface="+mn-ea"/>
                        <a:ea typeface="+mn-ea"/>
                      </a:endParaRPr>
                    </a:p>
                  </a:txBody>
                  <a:tcPr/>
                </a:tc>
                <a:tc>
                  <a:txBody>
                    <a:bodyPr/>
                    <a:lstStyle/>
                    <a:p>
                      <a:r>
                        <a:rPr lang="zh-CN" altLang="en-US" dirty="0" smtClean="0">
                          <a:latin typeface="+mn-ea"/>
                          <a:ea typeface="+mn-ea"/>
                        </a:rPr>
                        <a:t>√</a:t>
                      </a:r>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p>
                      <a:endParaRPr lang="zh-CN" altLang="en-US" dirty="0">
                        <a:latin typeface="+mn-ea"/>
                        <a:ea typeface="+mn-ea"/>
                      </a:endParaRPr>
                    </a:p>
                  </a:txBody>
                  <a:tcPr/>
                </a:tc>
                <a:tc>
                  <a:txBody>
                    <a:bodyPr/>
                    <a:lstStyle/>
                    <a:p>
                      <a:pPr marL="342900" indent="-342900">
                        <a:buFont typeface="+mj-ea"/>
                        <a:buNone/>
                      </a:pPr>
                      <a:r>
                        <a:rPr lang="zh-CN" altLang="en-US" dirty="0" smtClean="0">
                          <a:latin typeface="+mn-ea"/>
                          <a:ea typeface="+mn-ea"/>
                        </a:rPr>
                        <a:t>①</a:t>
                      </a:r>
                      <a:endParaRPr lang="zh-CN" altLang="en-US" dirty="0">
                        <a:latin typeface="+mn-ea"/>
                        <a:ea typeface="+mn-ea"/>
                      </a:endParaRPr>
                    </a:p>
                  </a:txBody>
                  <a:tcPr/>
                </a:tc>
              </a:tr>
              <a:tr h="370840">
                <a:tc>
                  <a:txBody>
                    <a:bodyPr/>
                    <a:lstStyle/>
                    <a:p>
                      <a:r>
                        <a:rPr lang="en-US" altLang="zh-CN" dirty="0" smtClean="0">
                          <a:latin typeface="+mn-ea"/>
                          <a:ea typeface="+mn-ea"/>
                        </a:rPr>
                        <a:t>Follow Finder</a:t>
                      </a:r>
                      <a:endParaRPr lang="zh-CN" altLang="en-US" dirty="0" smtClean="0">
                        <a:latin typeface="+mn-ea"/>
                        <a:ea typeface="+mn-ea"/>
                      </a:endParaRPr>
                    </a:p>
                  </a:txBody>
                  <a:tcPr/>
                </a:tc>
                <a:tc>
                  <a:txBody>
                    <a:bodyPr/>
                    <a:lstStyle/>
                    <a:p>
                      <a:r>
                        <a:rPr lang="en-US" altLang="zh-CN" dirty="0" smtClean="0">
                          <a:latin typeface="+mn-ea"/>
                          <a:ea typeface="+mn-ea"/>
                        </a:rPr>
                        <a:t>×</a:t>
                      </a:r>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p>
                      <a:endParaRPr lang="zh-CN" altLang="en-US" dirty="0">
                        <a:latin typeface="+mn-ea"/>
                        <a:ea typeface="+mn-ea"/>
                      </a:endParaRPr>
                    </a:p>
                  </a:txBody>
                  <a:tcPr/>
                </a:tc>
                <a:tc>
                  <a:txBody>
                    <a:bodyPr/>
                    <a:lstStyle/>
                    <a:p>
                      <a:r>
                        <a:rPr lang="zh-CN" altLang="en-US" dirty="0" smtClean="0">
                          <a:latin typeface="+mn-ea"/>
                          <a:ea typeface="+mn-ea"/>
                        </a:rPr>
                        <a:t>②</a:t>
                      </a:r>
                      <a:endParaRPr lang="zh-CN" altLang="en-US" dirty="0">
                        <a:latin typeface="+mn-ea"/>
                        <a:ea typeface="+mn-ea"/>
                      </a:endParaRPr>
                    </a:p>
                  </a:txBody>
                  <a:tcPr/>
                </a:tc>
              </a:tr>
              <a:tr h="370840">
                <a:tc>
                  <a:txBody>
                    <a:bodyPr/>
                    <a:lstStyle/>
                    <a:p>
                      <a:r>
                        <a:rPr lang="en-US" altLang="zh-CN" dirty="0" smtClean="0">
                          <a:latin typeface="+mn-ea"/>
                          <a:ea typeface="+mn-ea"/>
                        </a:rPr>
                        <a:t>Aardvark</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endParaRPr lang="zh-CN" altLang="en-US" dirty="0">
                        <a:latin typeface="+mn-ea"/>
                        <a:ea typeface="+mn-ea"/>
                      </a:endParaRPr>
                    </a:p>
                  </a:txBody>
                  <a:tcPr/>
                </a:tc>
              </a:tr>
              <a:tr h="370840">
                <a:tc>
                  <a:txBody>
                    <a:bodyPr/>
                    <a:lstStyle/>
                    <a:p>
                      <a:r>
                        <a:rPr lang="en-US" altLang="zh-CN" dirty="0" smtClean="0">
                          <a:latin typeface="+mn-ea"/>
                          <a:ea typeface="+mn-ea"/>
                        </a:rPr>
                        <a:t>SOSO</a:t>
                      </a:r>
                      <a:r>
                        <a:rPr lang="zh-CN" altLang="en-US" dirty="0" smtClean="0">
                          <a:latin typeface="+mn-ea"/>
                          <a:ea typeface="+mn-ea"/>
                        </a:rPr>
                        <a:t>华尔兹</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p>
                      <a:endParaRPr lang="zh-CN" altLang="en-US" dirty="0">
                        <a:latin typeface="+mn-ea"/>
                        <a:ea typeface="+mn-ea"/>
                      </a:endParaRPr>
                    </a:p>
                  </a:txBody>
                  <a:tcPr/>
                </a:tc>
                <a:tc>
                  <a:txBody>
                    <a:bodyPr/>
                    <a:lstStyle/>
                    <a:p>
                      <a:r>
                        <a:rPr lang="zh-CN" altLang="en-US" dirty="0" smtClean="0">
                          <a:latin typeface="+mn-ea"/>
                          <a:ea typeface="+mn-ea"/>
                        </a:rPr>
                        <a:t>③</a:t>
                      </a:r>
                      <a:endParaRPr lang="zh-CN" altLang="en-US" dirty="0">
                        <a:latin typeface="+mn-ea"/>
                        <a:ea typeface="+mn-ea"/>
                      </a:endParaRPr>
                    </a:p>
                  </a:txBody>
                  <a:tcPr/>
                </a:tc>
              </a:tr>
              <a:tr h="370840">
                <a:tc>
                  <a:txBody>
                    <a:bodyPr/>
                    <a:lstStyle/>
                    <a:p>
                      <a:r>
                        <a:rPr lang="zh-CN" altLang="en-US" dirty="0" smtClean="0">
                          <a:latin typeface="+mn-ea"/>
                          <a:ea typeface="+mn-ea"/>
                        </a:rPr>
                        <a:t>人立方关系搜索</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p>
                      <a:endParaRPr lang="zh-CN" altLang="en-US" dirty="0">
                        <a:latin typeface="+mn-ea"/>
                        <a:ea typeface="+mn-ea"/>
                      </a:endParaRPr>
                    </a:p>
                  </a:txBody>
                  <a:tcPr/>
                </a:tc>
                <a:tc>
                  <a:txBody>
                    <a:bodyPr/>
                    <a:lstStyle/>
                    <a:p>
                      <a:r>
                        <a:rPr lang="zh-CN" altLang="en-US" dirty="0" smtClean="0">
                          <a:latin typeface="+mn-ea"/>
                          <a:ea typeface="+mn-ea"/>
                        </a:rPr>
                        <a:t>④</a:t>
                      </a:r>
                      <a:endParaRPr lang="zh-CN" altLang="en-US" dirty="0">
                        <a:latin typeface="+mn-ea"/>
                        <a:ea typeface="+mn-ea"/>
                      </a:endParaRPr>
                    </a:p>
                  </a:txBody>
                  <a:tcPr/>
                </a:tc>
              </a:tr>
              <a:tr h="370840">
                <a:tc>
                  <a:txBody>
                    <a:bodyPr/>
                    <a:lstStyle/>
                    <a:p>
                      <a:r>
                        <a:rPr lang="zh-CN" altLang="en-US" dirty="0" smtClean="0">
                          <a:latin typeface="+mn-ea"/>
                          <a:ea typeface="+mn-ea"/>
                        </a:rPr>
                        <a:t>百度知道</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endParaRPr lang="zh-CN" altLang="en-US" dirty="0">
                        <a:latin typeface="+mn-ea"/>
                        <a:ea typeface="+mn-ea"/>
                      </a:endParaRPr>
                    </a:p>
                  </a:txBody>
                  <a:tcPr/>
                </a:tc>
              </a:tr>
              <a:tr h="370840">
                <a:tc>
                  <a:txBody>
                    <a:bodyPr/>
                    <a:lstStyle/>
                    <a:p>
                      <a:r>
                        <a:rPr lang="zh-CN" altLang="en-US" dirty="0" smtClean="0">
                          <a:latin typeface="+mn-ea"/>
                          <a:ea typeface="+mn-ea"/>
                        </a:rPr>
                        <a:t>猫扑人肉</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endParaRPr lang="zh-CN" altLang="en-US" dirty="0">
                        <a:latin typeface="+mn-ea"/>
                        <a:ea typeface="+mn-ea"/>
                      </a:endParaRPr>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zh-CN" altLang="en-US" dirty="0" smtClean="0">
                <a:solidFill>
                  <a:schemeClr val="bg1"/>
                </a:solidFill>
              </a:rPr>
              <a:t>类似竞品分析</a:t>
            </a:r>
            <a:r>
              <a:rPr lang="en-US" altLang="zh-CN" dirty="0" smtClean="0">
                <a:solidFill>
                  <a:schemeClr val="bg1"/>
                </a:solidFill>
              </a:rPr>
              <a:t>——</a:t>
            </a:r>
            <a:r>
              <a:rPr lang="zh-CN" altLang="en-US" dirty="0" smtClean="0">
                <a:solidFill>
                  <a:schemeClr val="bg1"/>
                </a:solidFill>
              </a:rPr>
              <a:t>获得信息</a:t>
            </a:r>
            <a:endParaRPr lang="fr-CA" altLang="zh-CN" dirty="0" smtClean="0">
              <a:solidFill>
                <a:schemeClr val="bg1"/>
              </a:solidFill>
            </a:endParaRPr>
          </a:p>
        </p:txBody>
      </p:sp>
      <p:sp>
        <p:nvSpPr>
          <p:cNvPr id="4" name="内容占位符 3"/>
          <p:cNvSpPr>
            <a:spLocks noGrp="1"/>
          </p:cNvSpPr>
          <p:nvPr>
            <p:ph idx="1"/>
          </p:nvPr>
        </p:nvSpPr>
        <p:spPr/>
        <p:txBody>
          <a:bodyPr/>
          <a:lstStyle/>
          <a:p>
            <a:endParaRPr lang="zh-CN" altLang="en-US"/>
          </a:p>
        </p:txBody>
      </p:sp>
      <p:graphicFrame>
        <p:nvGraphicFramePr>
          <p:cNvPr id="5" name="内容占位符 4"/>
          <p:cNvGraphicFramePr>
            <a:graphicFrameLocks/>
          </p:cNvGraphicFramePr>
          <p:nvPr/>
        </p:nvGraphicFramePr>
        <p:xfrm>
          <a:off x="457200" y="1600200"/>
          <a:ext cx="8115327" cy="4318000"/>
        </p:xfrm>
        <a:graphic>
          <a:graphicData uri="http://schemas.openxmlformats.org/drawingml/2006/table">
            <a:tbl>
              <a:tblPr firstRow="1" bandRow="1">
                <a:tableStyleId>{5C22544A-7EE6-4342-B048-85BDC9FD1C3A}</a:tableStyleId>
              </a:tblPr>
              <a:tblGrid>
                <a:gridCol w="1623066"/>
                <a:gridCol w="907785"/>
                <a:gridCol w="655255"/>
                <a:gridCol w="642942"/>
                <a:gridCol w="928694"/>
                <a:gridCol w="928694"/>
                <a:gridCol w="785818"/>
                <a:gridCol w="714061"/>
                <a:gridCol w="929012"/>
              </a:tblGrid>
              <a:tr h="370840">
                <a:tc>
                  <a:txBody>
                    <a:bodyPr/>
                    <a:lstStyle/>
                    <a:p>
                      <a:r>
                        <a:rPr lang="zh-CN" altLang="en-US" dirty="0" smtClean="0">
                          <a:latin typeface="+mn-ea"/>
                          <a:ea typeface="+mn-ea"/>
                        </a:rPr>
                        <a:t>产品名称</a:t>
                      </a:r>
                      <a:endParaRPr lang="zh-CN" altLang="en-US" dirty="0">
                        <a:latin typeface="+mn-ea"/>
                        <a:ea typeface="+mn-ea"/>
                      </a:endParaRPr>
                    </a:p>
                  </a:txBody>
                  <a:tcPr/>
                </a:tc>
                <a:tc>
                  <a:txBody>
                    <a:bodyPr/>
                    <a:lstStyle/>
                    <a:p>
                      <a:r>
                        <a:rPr lang="zh-CN" altLang="en-US" dirty="0" smtClean="0">
                          <a:latin typeface="+mn-ea"/>
                          <a:ea typeface="+mn-ea"/>
                        </a:rPr>
                        <a:t>博客</a:t>
                      </a:r>
                      <a:endParaRPr lang="zh-CN" altLang="en-US" dirty="0">
                        <a:latin typeface="+mn-ea"/>
                        <a:ea typeface="+mn-ea"/>
                      </a:endParaRPr>
                    </a:p>
                  </a:txBody>
                  <a:tcPr/>
                </a:tc>
                <a:tc>
                  <a:txBody>
                    <a:bodyPr/>
                    <a:lstStyle/>
                    <a:p>
                      <a:r>
                        <a:rPr lang="en-US" altLang="zh-CN" dirty="0" smtClean="0">
                          <a:latin typeface="+mn-ea"/>
                          <a:ea typeface="+mn-ea"/>
                        </a:rPr>
                        <a:t>SNS</a:t>
                      </a:r>
                      <a:r>
                        <a:rPr lang="zh-CN" altLang="en-US" dirty="0" smtClean="0">
                          <a:latin typeface="+mn-ea"/>
                          <a:ea typeface="+mn-ea"/>
                        </a:rPr>
                        <a:t>账号</a:t>
                      </a:r>
                      <a:endParaRPr lang="zh-CN" altLang="en-US" dirty="0">
                        <a:latin typeface="+mn-ea"/>
                        <a:ea typeface="+mn-ea"/>
                      </a:endParaRPr>
                    </a:p>
                  </a:txBody>
                  <a:tcPr/>
                </a:tc>
                <a:tc>
                  <a:txBody>
                    <a:bodyPr/>
                    <a:lstStyle/>
                    <a:p>
                      <a:r>
                        <a:rPr lang="zh-CN" altLang="en-US" dirty="0" smtClean="0">
                          <a:latin typeface="+mn-ea"/>
                          <a:ea typeface="+mn-ea"/>
                        </a:rPr>
                        <a:t>网站</a:t>
                      </a:r>
                      <a:endParaRPr lang="zh-CN" altLang="en-US" dirty="0">
                        <a:latin typeface="+mn-ea"/>
                        <a:ea typeface="+mn-ea"/>
                      </a:endParaRPr>
                    </a:p>
                  </a:txBody>
                  <a:tcPr/>
                </a:tc>
                <a:tc>
                  <a:txBody>
                    <a:bodyPr/>
                    <a:lstStyle/>
                    <a:p>
                      <a:r>
                        <a:rPr lang="zh-CN" altLang="en-US" dirty="0" smtClean="0">
                          <a:latin typeface="+mn-ea"/>
                          <a:ea typeface="+mn-ea"/>
                        </a:rPr>
                        <a:t>图片</a:t>
                      </a:r>
                      <a:endParaRPr lang="zh-CN" altLang="en-US" dirty="0">
                        <a:latin typeface="+mn-ea"/>
                        <a:ea typeface="+mn-ea"/>
                      </a:endParaRPr>
                    </a:p>
                  </a:txBody>
                  <a:tcPr/>
                </a:tc>
                <a:tc>
                  <a:txBody>
                    <a:bodyPr/>
                    <a:lstStyle/>
                    <a:p>
                      <a:r>
                        <a:rPr lang="zh-CN" altLang="en-US" dirty="0" smtClean="0">
                          <a:latin typeface="+mn-ea"/>
                          <a:ea typeface="+mn-ea"/>
                        </a:rPr>
                        <a:t>关系</a:t>
                      </a:r>
                      <a:endParaRPr lang="zh-CN" altLang="en-US" dirty="0">
                        <a:latin typeface="+mn-ea"/>
                        <a:ea typeface="+mn-ea"/>
                      </a:endParaRPr>
                    </a:p>
                  </a:txBody>
                  <a:tcPr/>
                </a:tc>
                <a:tc>
                  <a:txBody>
                    <a:bodyPr/>
                    <a:lstStyle/>
                    <a:p>
                      <a:r>
                        <a:rPr lang="zh-CN" altLang="en-US" dirty="0" smtClean="0">
                          <a:latin typeface="+mn-ea"/>
                          <a:ea typeface="+mn-ea"/>
                        </a:rPr>
                        <a:t>新闻</a:t>
                      </a:r>
                      <a:endParaRPr lang="zh-CN" altLang="en-US" dirty="0">
                        <a:latin typeface="+mn-ea"/>
                        <a:ea typeface="+mn-ea"/>
                      </a:endParaRPr>
                    </a:p>
                  </a:txBody>
                  <a:tcPr/>
                </a:tc>
                <a:tc>
                  <a:txBody>
                    <a:bodyPr/>
                    <a:lstStyle/>
                    <a:p>
                      <a:r>
                        <a:rPr lang="zh-CN" altLang="en-US" dirty="0" smtClean="0">
                          <a:latin typeface="+mn-ea"/>
                          <a:ea typeface="+mn-ea"/>
                        </a:rPr>
                        <a:t>博文</a:t>
                      </a:r>
                      <a:endParaRPr lang="zh-CN" altLang="en-US" dirty="0">
                        <a:latin typeface="+mn-ea"/>
                        <a:ea typeface="+mn-ea"/>
                      </a:endParaRPr>
                    </a:p>
                  </a:txBody>
                  <a:tcPr/>
                </a:tc>
                <a:tc>
                  <a:txBody>
                    <a:bodyPr/>
                    <a:lstStyle/>
                    <a:p>
                      <a:r>
                        <a:rPr lang="zh-CN" altLang="en-US" dirty="0" smtClean="0">
                          <a:latin typeface="+mn-ea"/>
                          <a:ea typeface="+mn-ea"/>
                        </a:rPr>
                        <a:t>其他</a:t>
                      </a:r>
                      <a:endParaRPr lang="zh-CN" altLang="en-US" dirty="0">
                        <a:latin typeface="+mn-ea"/>
                        <a:ea typeface="+mn-ea"/>
                      </a:endParaRPr>
                    </a:p>
                  </a:txBody>
                  <a:tcPr/>
                </a:tc>
              </a:tr>
              <a:tr h="370840">
                <a:tc>
                  <a:txBody>
                    <a:bodyPr/>
                    <a:lstStyle/>
                    <a:p>
                      <a:r>
                        <a:rPr lang="en-US" altLang="zh-CN" dirty="0" smtClean="0">
                          <a:latin typeface="+mn-ea"/>
                          <a:ea typeface="+mn-ea"/>
                        </a:rPr>
                        <a:t>Google Social Search</a:t>
                      </a:r>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①</a:t>
                      </a:r>
                    </a:p>
                    <a:p>
                      <a:endParaRPr lang="zh-CN" altLang="en-US" dirty="0">
                        <a:latin typeface="+mn-ea"/>
                        <a:ea typeface="+mn-ea"/>
                      </a:endParaRPr>
                    </a:p>
                  </a:txBody>
                  <a:tcPr/>
                </a:tc>
              </a:tr>
              <a:tr h="370840">
                <a:tc>
                  <a:txBody>
                    <a:bodyPr/>
                    <a:lstStyle/>
                    <a:p>
                      <a:r>
                        <a:rPr lang="en-US" altLang="zh-CN" dirty="0" smtClean="0">
                          <a:latin typeface="+mn-ea"/>
                          <a:ea typeface="+mn-ea"/>
                        </a:rPr>
                        <a:t>Follow Finder</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②</a:t>
                      </a:r>
                    </a:p>
                  </a:txBody>
                  <a:tcPr/>
                </a:tc>
              </a:tr>
              <a:tr h="370840">
                <a:tc>
                  <a:txBody>
                    <a:bodyPr/>
                    <a:lstStyle/>
                    <a:p>
                      <a:r>
                        <a:rPr lang="en-US" altLang="zh-CN" dirty="0" smtClean="0">
                          <a:latin typeface="+mn-ea"/>
                          <a:ea typeface="+mn-ea"/>
                        </a:rPr>
                        <a:t>Aardvark</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③</a:t>
                      </a:r>
                    </a:p>
                  </a:txBody>
                  <a:tcPr/>
                </a:tc>
              </a:tr>
              <a:tr h="370840">
                <a:tc>
                  <a:txBody>
                    <a:bodyPr/>
                    <a:lstStyle/>
                    <a:p>
                      <a:r>
                        <a:rPr lang="en-US" altLang="zh-CN" dirty="0" smtClean="0">
                          <a:latin typeface="+mn-ea"/>
                          <a:ea typeface="+mn-ea"/>
                        </a:rPr>
                        <a:t>SOSO</a:t>
                      </a:r>
                      <a:r>
                        <a:rPr lang="zh-CN" altLang="en-US" dirty="0" smtClean="0">
                          <a:latin typeface="+mn-ea"/>
                          <a:ea typeface="+mn-ea"/>
                        </a:rPr>
                        <a:t>华尔兹</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txBody>
                  <a:tcPr/>
                </a:tc>
                <a:tc>
                  <a:txBody>
                    <a:bodyPr/>
                    <a:lstStyle/>
                    <a:p>
                      <a:r>
                        <a:rPr lang="zh-CN" altLang="en-US" dirty="0" smtClean="0">
                          <a:latin typeface="+mn-ea"/>
                          <a:ea typeface="+mn-ea"/>
                        </a:rPr>
                        <a:t>④</a:t>
                      </a:r>
                      <a:endParaRPr lang="zh-CN" altLang="en-US" dirty="0">
                        <a:latin typeface="+mn-ea"/>
                        <a:ea typeface="+mn-ea"/>
                      </a:endParaRPr>
                    </a:p>
                  </a:txBody>
                  <a:tcPr/>
                </a:tc>
              </a:tr>
              <a:tr h="370840">
                <a:tc>
                  <a:txBody>
                    <a:bodyPr/>
                    <a:lstStyle/>
                    <a:p>
                      <a:r>
                        <a:rPr lang="zh-CN" altLang="en-US" dirty="0" smtClean="0">
                          <a:latin typeface="+mn-ea"/>
                          <a:ea typeface="+mn-ea"/>
                        </a:rPr>
                        <a:t>人立方关系搜索</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p>
                      <a:endParaRPr lang="zh-CN" altLang="en-US" dirty="0">
                        <a:latin typeface="+mn-ea"/>
                        <a:ea typeface="+mn-ea"/>
                      </a:endParaRPr>
                    </a:p>
                  </a:txBody>
                  <a:tcPr/>
                </a:tc>
                <a:tc>
                  <a:txBody>
                    <a:bodyPr/>
                    <a:lstStyle/>
                    <a:p>
                      <a:endParaRPr lang="zh-CN" altLang="en-US" dirty="0">
                        <a:latin typeface="+mn-ea"/>
                        <a:ea typeface="+mn-ea"/>
                      </a:endParaRPr>
                    </a:p>
                  </a:txBody>
                  <a:tcPr/>
                </a:tc>
              </a:tr>
              <a:tr h="370840">
                <a:tc>
                  <a:txBody>
                    <a:bodyPr/>
                    <a:lstStyle/>
                    <a:p>
                      <a:r>
                        <a:rPr lang="zh-CN" altLang="en-US" dirty="0" smtClean="0">
                          <a:latin typeface="+mn-ea"/>
                          <a:ea typeface="+mn-ea"/>
                        </a:rPr>
                        <a:t>百度知道</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a:t>
                      </a:r>
                      <a:endParaRPr lang="zh-CN" altLang="en-US" dirty="0" smtClean="0">
                        <a:latin typeface="+mn-ea"/>
                        <a:ea typeface="+mn-ea"/>
                      </a:endParaRPr>
                    </a:p>
                  </a:txBody>
                  <a:tcPr/>
                </a:tc>
                <a:tc>
                  <a:txBody>
                    <a:bodyPr/>
                    <a:lstStyle/>
                    <a:p>
                      <a:endParaRPr lang="zh-CN" altLang="en-US" dirty="0">
                        <a:latin typeface="+mn-ea"/>
                        <a:ea typeface="+mn-ea"/>
                      </a:endParaRPr>
                    </a:p>
                  </a:txBody>
                  <a:tcPr/>
                </a:tc>
              </a:tr>
              <a:tr h="370840">
                <a:tc>
                  <a:txBody>
                    <a:bodyPr/>
                    <a:lstStyle/>
                    <a:p>
                      <a:r>
                        <a:rPr lang="zh-CN" altLang="en-US" dirty="0" smtClean="0">
                          <a:latin typeface="+mn-ea"/>
                          <a:ea typeface="+mn-ea"/>
                        </a:rPr>
                        <a:t>猫扑人肉</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a:t>
                      </a:r>
                    </a:p>
                  </a:txBody>
                  <a:tcPr/>
                </a:tc>
                <a:tc>
                  <a:txBody>
                    <a:bodyPr/>
                    <a:lstStyle/>
                    <a:p>
                      <a:endParaRPr lang="zh-CN" altLang="en-US" dirty="0">
                        <a:latin typeface="+mn-ea"/>
                        <a:ea typeface="+mn-ea"/>
                      </a:endParaRPr>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zh-CN" altLang="en-US" dirty="0" smtClean="0">
                <a:solidFill>
                  <a:schemeClr val="bg1"/>
                </a:solidFill>
              </a:rPr>
              <a:t>竞品分析总结</a:t>
            </a:r>
            <a:endParaRPr lang="fr-CA" altLang="zh-CN" dirty="0" smtClean="0">
              <a:solidFill>
                <a:schemeClr val="bg1"/>
              </a:solidFill>
            </a:endParaRPr>
          </a:p>
        </p:txBody>
      </p:sp>
      <p:sp>
        <p:nvSpPr>
          <p:cNvPr id="6" name="内容占位符 5"/>
          <p:cNvSpPr txBox="1">
            <a:spLocks/>
          </p:cNvSpPr>
          <p:nvPr/>
        </p:nvSpPr>
        <p:spPr>
          <a:xfrm>
            <a:off x="571472" y="2143116"/>
            <a:ext cx="8001056" cy="3643338"/>
          </a:xfrm>
          <a:prstGeom prst="rect">
            <a:avLst/>
          </a:prstGeom>
        </p:spPr>
        <p:txBody>
          <a:bodyPr>
            <a:normAutofit/>
          </a:bodyPr>
          <a:lstStyle/>
          <a:p>
            <a:pPr marL="342900" indent="-342900" fontAlgn="auto">
              <a:spcBef>
                <a:spcPct val="20000"/>
              </a:spcBef>
              <a:spcAft>
                <a:spcPts val="0"/>
              </a:spcAft>
              <a:buFont typeface="Wingdings" pitchFamily="2" charset="2"/>
              <a:buChar char="l"/>
              <a:defRPr/>
            </a:pPr>
            <a:r>
              <a:rPr lang="zh-CN" altLang="en-US" sz="3200" dirty="0">
                <a:latin typeface="+mn-ea"/>
              </a:rPr>
              <a:t>精确的人际关系搜索必须建立在详实的用户信息的基础之上，即深入用户的社交网络</a:t>
            </a:r>
            <a:r>
              <a:rPr lang="zh-CN" altLang="en-US" sz="3200" dirty="0" smtClean="0">
                <a:latin typeface="+mn-ea"/>
              </a:rPr>
              <a:t>。</a:t>
            </a:r>
            <a:endParaRPr lang="en-US" altLang="zh-CN" sz="3200" dirty="0" smtClean="0">
              <a:latin typeface="+mn-ea"/>
            </a:endParaRPr>
          </a:p>
          <a:p>
            <a:pPr marL="342900" indent="-342900" fontAlgn="auto">
              <a:spcBef>
                <a:spcPct val="20000"/>
              </a:spcBef>
              <a:spcAft>
                <a:spcPts val="0"/>
              </a:spcAft>
              <a:buFont typeface="Wingdings" pitchFamily="2" charset="2"/>
              <a:buChar char="l"/>
              <a:defRPr/>
            </a:pPr>
            <a:r>
              <a:rPr lang="zh-CN" altLang="en-US" sz="3200" dirty="0" smtClean="0">
                <a:latin typeface="+mn-ea"/>
              </a:rPr>
              <a:t>目前</a:t>
            </a:r>
            <a:r>
              <a:rPr lang="zh-CN" altLang="en-US" sz="3200" dirty="0">
                <a:latin typeface="+mn-ea"/>
              </a:rPr>
              <a:t>的人际关系搜索多着眼于名人搜索以及固定社交圈的内容搜索，对个人社交圈的拓展以及个人知识贡献的关注度仍然较低</a:t>
            </a:r>
            <a:r>
              <a:rPr lang="zh-CN" altLang="en-US" sz="3200" dirty="0" smtClean="0">
                <a:latin typeface="+mn-ea"/>
              </a:rPr>
              <a:t>。</a:t>
            </a:r>
            <a:endParaRPr lang="zh-CN" altLang="en-US" sz="3200" dirty="0">
              <a:latin typeface="+mn-ea"/>
            </a:endParaRPr>
          </a:p>
          <a:p>
            <a:pPr marL="800100" lvl="1" indent="-342900" fontAlgn="auto">
              <a:spcBef>
                <a:spcPct val="20000"/>
              </a:spcBef>
              <a:spcAft>
                <a:spcPts val="0"/>
              </a:spcAft>
              <a:buFont typeface="Wingdings" pitchFamily="2" charset="2"/>
              <a:buChar char="l"/>
              <a:defRPr/>
            </a:pPr>
            <a:endParaRPr lang="zh-CN" altLang="en-US" sz="3200" dirty="0">
              <a:latin typeface="+mn-ea"/>
              <a:ea typeface="+mn-ea"/>
            </a:endParaRPr>
          </a:p>
          <a:p>
            <a:pPr marL="342900" indent="-342900" fontAlgn="auto">
              <a:spcBef>
                <a:spcPct val="20000"/>
              </a:spcBef>
              <a:spcAft>
                <a:spcPts val="0"/>
              </a:spcAft>
              <a:buFont typeface="Arial" pitchFamily="34" charset="0"/>
              <a:buNone/>
              <a:defRPr/>
            </a:pPr>
            <a:endParaRPr lang="en-US" altLang="zh-CN" sz="3200" dirty="0">
              <a:latin typeface="+mn-ea"/>
              <a:ea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en-US" altLang="zh-CN" dirty="0" smtClean="0">
                <a:solidFill>
                  <a:schemeClr val="bg1"/>
                </a:solidFill>
              </a:rPr>
              <a:t>What’s Weaving?</a:t>
            </a:r>
            <a:endParaRPr lang="fr-CA" dirty="0" smtClean="0">
              <a:solidFill>
                <a:schemeClr val="bg1"/>
              </a:solidFill>
            </a:endParaRPr>
          </a:p>
        </p:txBody>
      </p:sp>
      <p:sp>
        <p:nvSpPr>
          <p:cNvPr id="4099" name="Espace réservé du contenu 2"/>
          <p:cNvSpPr>
            <a:spLocks noGrp="1"/>
          </p:cNvSpPr>
          <p:nvPr>
            <p:ph idx="1"/>
          </p:nvPr>
        </p:nvSpPr>
        <p:spPr>
          <a:xfrm>
            <a:off x="500034" y="3071810"/>
            <a:ext cx="8229600" cy="1643074"/>
          </a:xfrm>
        </p:spPr>
        <p:txBody>
          <a:bodyPr/>
          <a:lstStyle/>
          <a:p>
            <a:r>
              <a:rPr lang="zh-CN" altLang="en-US" sz="3600" dirty="0" smtClean="0">
                <a:solidFill>
                  <a:srgbClr val="333333"/>
                </a:solidFill>
                <a:latin typeface="+mn-ea"/>
              </a:rPr>
              <a:t>编织一张</a:t>
            </a:r>
            <a:r>
              <a:rPr lang="en-US" altLang="zh-CN" sz="3600" dirty="0" smtClean="0">
                <a:solidFill>
                  <a:srgbClr val="333333"/>
                </a:solidFill>
                <a:latin typeface="+mn-ea"/>
              </a:rPr>
              <a:t>Web</a:t>
            </a:r>
            <a:r>
              <a:rPr lang="zh-CN" altLang="en-US" sz="3600" dirty="0" smtClean="0">
                <a:solidFill>
                  <a:srgbClr val="333333"/>
                </a:solidFill>
                <a:latin typeface="+mn-ea"/>
              </a:rPr>
              <a:t>人际网</a:t>
            </a:r>
            <a:endParaRPr lang="en-US" altLang="zh-CN" sz="3600" dirty="0" smtClean="0">
              <a:solidFill>
                <a:srgbClr val="333333"/>
              </a:solidFill>
              <a:latin typeface="+mn-ea"/>
            </a:endParaRPr>
          </a:p>
          <a:p>
            <a:r>
              <a:rPr lang="zh-CN" altLang="en-US" sz="3600" dirty="0" smtClean="0">
                <a:solidFill>
                  <a:srgbClr val="333333"/>
                </a:solidFill>
                <a:latin typeface="+mn-ea"/>
              </a:rPr>
              <a:t>帮助认识新朋友</a:t>
            </a:r>
            <a:endParaRPr lang="en-US" altLang="zh-CN" sz="3600" dirty="0" smtClean="0">
              <a:latin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en-US" altLang="zh-CN" dirty="0" smtClean="0">
                <a:solidFill>
                  <a:schemeClr val="bg1"/>
                </a:solidFill>
              </a:rPr>
              <a:t>Weaving</a:t>
            </a:r>
            <a:r>
              <a:rPr lang="zh-CN" altLang="en-US" dirty="0" smtClean="0">
                <a:solidFill>
                  <a:schemeClr val="bg1"/>
                </a:solidFill>
              </a:rPr>
              <a:t>定位</a:t>
            </a:r>
            <a:endParaRPr lang="fr-CA" altLang="zh-CN" dirty="0" smtClean="0">
              <a:solidFill>
                <a:schemeClr val="bg1"/>
              </a:solidFill>
            </a:endParaRPr>
          </a:p>
        </p:txBody>
      </p:sp>
      <p:sp>
        <p:nvSpPr>
          <p:cNvPr id="6" name="内容占位符 5"/>
          <p:cNvSpPr txBox="1">
            <a:spLocks/>
          </p:cNvSpPr>
          <p:nvPr/>
        </p:nvSpPr>
        <p:spPr>
          <a:xfrm>
            <a:off x="457200" y="1600200"/>
            <a:ext cx="7758113" cy="2114550"/>
          </a:xfrm>
          <a:prstGeom prst="rect">
            <a:avLst/>
          </a:prstGeom>
        </p:spPr>
        <p:txBody>
          <a:bodyPr>
            <a:normAutofit/>
          </a:bodyPr>
          <a:lstStyle/>
          <a:p>
            <a:pPr marL="342900" indent="-342900" fontAlgn="auto">
              <a:spcBef>
                <a:spcPct val="20000"/>
              </a:spcBef>
              <a:spcAft>
                <a:spcPts val="0"/>
              </a:spcAft>
              <a:buFont typeface="Arial" pitchFamily="34" charset="0"/>
              <a:buNone/>
              <a:defRPr/>
            </a:pPr>
            <a:endParaRPr lang="en-US" altLang="zh-CN" sz="3200" dirty="0">
              <a:latin typeface="+mn-ea"/>
              <a:ea typeface="+mn-ea"/>
            </a:endParaRPr>
          </a:p>
        </p:txBody>
      </p:sp>
      <p:graphicFrame>
        <p:nvGraphicFramePr>
          <p:cNvPr id="11" name="表格 10"/>
          <p:cNvGraphicFramePr>
            <a:graphicFrameLocks noGrp="1"/>
          </p:cNvGraphicFramePr>
          <p:nvPr/>
        </p:nvGraphicFramePr>
        <p:xfrm>
          <a:off x="857224" y="1285860"/>
          <a:ext cx="7572428" cy="1285240"/>
        </p:xfrm>
        <a:graphic>
          <a:graphicData uri="http://schemas.openxmlformats.org/drawingml/2006/table">
            <a:tbl>
              <a:tblPr firstRow="1" bandRow="1">
                <a:tableStyleId>{5C22544A-7EE6-4342-B048-85BDC9FD1C3A}</a:tableStyleId>
              </a:tblPr>
              <a:tblGrid>
                <a:gridCol w="7572428"/>
              </a:tblGrid>
              <a:tr h="370840">
                <a:tc>
                  <a:txBody>
                    <a:bodyPr/>
                    <a:lstStyle/>
                    <a:p>
                      <a:r>
                        <a:rPr lang="zh-CN" altLang="en-US" dirty="0" smtClean="0"/>
                        <a:t>产品思想</a:t>
                      </a:r>
                      <a:endParaRPr lang="zh-CN" altLang="en-US" dirty="0"/>
                    </a:p>
                  </a:txBody>
                  <a:tcPr/>
                </a:tc>
              </a:tr>
              <a:tr h="370840">
                <a:tc>
                  <a:txBody>
                    <a:bodyPr/>
                    <a:lstStyle/>
                    <a:p>
                      <a:r>
                        <a:rPr lang="zh-CN" altLang="en-US" dirty="0" smtClean="0"/>
                        <a:t>人们社交的最终目的就是获取帮助。不同的人需要不同的帮助，因此不同目的、背景的人就会形成不同的社交圈。而</a:t>
                      </a:r>
                      <a:r>
                        <a:rPr lang="en-US" altLang="zh-CN" dirty="0" smtClean="0"/>
                        <a:t>Weaving</a:t>
                      </a:r>
                      <a:r>
                        <a:rPr lang="zh-CN" altLang="en-US" dirty="0" smtClean="0"/>
                        <a:t>的目的就应该是帮助人们认识自己想要进入的社交圈的人，从而拓宽自己的社交圈。</a:t>
                      </a:r>
                      <a:endParaRPr lang="zh-CN" altLang="en-US" dirty="0"/>
                    </a:p>
                  </a:txBody>
                  <a:tcPr/>
                </a:tc>
              </a:tr>
            </a:tbl>
          </a:graphicData>
        </a:graphic>
      </p:graphicFrame>
      <p:graphicFrame>
        <p:nvGraphicFramePr>
          <p:cNvPr id="12" name="表格 11"/>
          <p:cNvGraphicFramePr>
            <a:graphicFrameLocks noGrp="1"/>
          </p:cNvGraphicFramePr>
          <p:nvPr/>
        </p:nvGraphicFramePr>
        <p:xfrm>
          <a:off x="857224" y="3857610"/>
          <a:ext cx="7572427" cy="1112520"/>
        </p:xfrm>
        <a:graphic>
          <a:graphicData uri="http://schemas.openxmlformats.org/drawingml/2006/table">
            <a:tbl>
              <a:tblPr firstRow="1" bandRow="1">
                <a:tableStyleId>{5C22544A-7EE6-4342-B048-85BDC9FD1C3A}</a:tableStyleId>
              </a:tblPr>
              <a:tblGrid>
                <a:gridCol w="1081775"/>
                <a:gridCol w="798281"/>
                <a:gridCol w="1365270"/>
                <a:gridCol w="1081775"/>
                <a:gridCol w="686382"/>
                <a:gridCol w="1477169"/>
                <a:gridCol w="1081775"/>
              </a:tblGrid>
              <a:tr h="370840">
                <a:tc gridSpan="7">
                  <a:txBody>
                    <a:bodyPr/>
                    <a:lstStyle/>
                    <a:p>
                      <a:r>
                        <a:rPr lang="zh-CN" altLang="en-US" dirty="0" smtClean="0"/>
                        <a:t>信息源</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370840">
                <a:tc>
                  <a:txBody>
                    <a:bodyPr/>
                    <a:lstStyle/>
                    <a:p>
                      <a:r>
                        <a:rPr lang="zh-CN" altLang="en-US" dirty="0" smtClean="0"/>
                        <a:t>博客</a:t>
                      </a:r>
                      <a:endParaRPr lang="zh-CN" altLang="en-US" dirty="0"/>
                    </a:p>
                  </a:txBody>
                  <a:tcPr/>
                </a:tc>
                <a:tc>
                  <a:txBody>
                    <a:bodyPr/>
                    <a:lstStyle/>
                    <a:p>
                      <a:r>
                        <a:rPr lang="zh-CN" altLang="en-US" dirty="0" smtClean="0"/>
                        <a:t>邮箱</a:t>
                      </a:r>
                      <a:endParaRPr lang="zh-CN" altLang="en-US" dirty="0"/>
                    </a:p>
                  </a:txBody>
                  <a:tcPr/>
                </a:tc>
                <a:tc>
                  <a:txBody>
                    <a:bodyPr/>
                    <a:lstStyle/>
                    <a:p>
                      <a:pPr marL="342900" indent="-342900">
                        <a:buFont typeface="+mj-ea"/>
                        <a:buNone/>
                      </a:pPr>
                      <a:r>
                        <a:rPr lang="en-US" altLang="zh-CN" i="1" dirty="0" smtClean="0"/>
                        <a:t>SNS</a:t>
                      </a:r>
                      <a:r>
                        <a:rPr lang="zh-CN" altLang="en-US" i="1" dirty="0" smtClean="0"/>
                        <a:t>账号</a:t>
                      </a:r>
                      <a:endParaRPr lang="zh-CN" altLang="en-US" i="1" dirty="0"/>
                    </a:p>
                  </a:txBody>
                  <a:tcPr/>
                </a:tc>
                <a:tc>
                  <a:txBody>
                    <a:bodyPr/>
                    <a:lstStyle/>
                    <a:p>
                      <a:r>
                        <a:rPr lang="zh-CN" altLang="en-US" i="1" dirty="0" smtClean="0"/>
                        <a:t>标签</a:t>
                      </a:r>
                      <a:endParaRPr lang="zh-CN" altLang="en-US" i="1" dirty="0"/>
                    </a:p>
                  </a:txBody>
                  <a:tcPr/>
                </a:tc>
                <a:tc>
                  <a:txBody>
                    <a:bodyPr/>
                    <a:lstStyle/>
                    <a:p>
                      <a:r>
                        <a:rPr lang="zh-CN" altLang="en-US" i="1" dirty="0" smtClean="0"/>
                        <a:t>人</a:t>
                      </a:r>
                      <a:endParaRPr lang="zh-CN" altLang="en-US" i="1" dirty="0"/>
                    </a:p>
                  </a:txBody>
                  <a:tcPr/>
                </a:tc>
                <a:tc>
                  <a:txBody>
                    <a:bodyPr/>
                    <a:lstStyle/>
                    <a:p>
                      <a:r>
                        <a:rPr lang="zh-CN" altLang="en-US" dirty="0" smtClean="0"/>
                        <a:t>二级联系人</a:t>
                      </a:r>
                      <a:endParaRPr lang="zh-CN" altLang="en-US" dirty="0"/>
                    </a:p>
                  </a:txBody>
                  <a:tcPr/>
                </a:tc>
                <a:tc>
                  <a:txBody>
                    <a:bodyPr/>
                    <a:lstStyle/>
                    <a:p>
                      <a:r>
                        <a:rPr lang="zh-CN" altLang="en-US" dirty="0" smtClean="0"/>
                        <a:t>其它</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ea"/>
                        <a:buNone/>
                        <a:tabLst/>
                        <a:defRPr/>
                      </a:pPr>
                      <a:r>
                        <a:rPr lang="zh-CN" alt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endParaRPr lang="zh-CN" altLang="en-US" dirty="0"/>
                    </a:p>
                  </a:txBody>
                  <a:tcPr/>
                </a:tc>
              </a:tr>
            </a:tbl>
          </a:graphicData>
        </a:graphic>
      </p:graphicFrame>
      <p:graphicFrame>
        <p:nvGraphicFramePr>
          <p:cNvPr id="13" name="表格 12"/>
          <p:cNvGraphicFramePr>
            <a:graphicFrameLocks noGrp="1"/>
          </p:cNvGraphicFramePr>
          <p:nvPr/>
        </p:nvGraphicFramePr>
        <p:xfrm>
          <a:off x="857224" y="5214923"/>
          <a:ext cx="7572424" cy="1112520"/>
        </p:xfrm>
        <a:graphic>
          <a:graphicData uri="http://schemas.openxmlformats.org/drawingml/2006/table">
            <a:tbl>
              <a:tblPr firstRow="1" bandRow="1">
                <a:tableStyleId>{5C22544A-7EE6-4342-B048-85BDC9FD1C3A}</a:tableStyleId>
              </a:tblPr>
              <a:tblGrid>
                <a:gridCol w="946553"/>
                <a:gridCol w="1196587"/>
                <a:gridCol w="696519"/>
                <a:gridCol w="946553"/>
                <a:gridCol w="946553"/>
                <a:gridCol w="946553"/>
                <a:gridCol w="946553"/>
                <a:gridCol w="946553"/>
              </a:tblGrid>
              <a:tr h="370840">
                <a:tc gridSpan="8">
                  <a:txBody>
                    <a:bodyPr/>
                    <a:lstStyle/>
                    <a:p>
                      <a:r>
                        <a:rPr lang="zh-CN" altLang="en-US" dirty="0" smtClean="0"/>
                        <a:t>获得信息</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370840">
                <a:tc>
                  <a:txBody>
                    <a:bodyPr/>
                    <a:lstStyle/>
                    <a:p>
                      <a:r>
                        <a:rPr lang="zh-CN" altLang="en-US" dirty="0" smtClean="0"/>
                        <a:t>博客</a:t>
                      </a:r>
                      <a:endParaRPr lang="zh-CN" altLang="en-US" dirty="0"/>
                    </a:p>
                  </a:txBody>
                  <a:tcPr/>
                </a:tc>
                <a:tc>
                  <a:txBody>
                    <a:bodyPr/>
                    <a:lstStyle/>
                    <a:p>
                      <a:r>
                        <a:rPr lang="en-US" altLang="zh-CN" dirty="0" smtClean="0"/>
                        <a:t>SNS</a:t>
                      </a:r>
                      <a:r>
                        <a:rPr lang="zh-CN" altLang="en-US" dirty="0" smtClean="0"/>
                        <a:t>账号</a:t>
                      </a:r>
                      <a:endParaRPr lang="zh-CN" altLang="en-US" dirty="0"/>
                    </a:p>
                  </a:txBody>
                  <a:tcPr/>
                </a:tc>
                <a:tc>
                  <a:txBody>
                    <a:bodyPr/>
                    <a:lstStyle/>
                    <a:p>
                      <a:r>
                        <a:rPr lang="zh-CN" altLang="en-US" dirty="0" smtClean="0"/>
                        <a:t>网站</a:t>
                      </a:r>
                      <a:endParaRPr lang="zh-CN" altLang="en-US" dirty="0"/>
                    </a:p>
                  </a:txBody>
                  <a:tcPr/>
                </a:tc>
                <a:tc>
                  <a:txBody>
                    <a:bodyPr/>
                    <a:lstStyle/>
                    <a:p>
                      <a:r>
                        <a:rPr lang="zh-CN" altLang="en-US" dirty="0" smtClean="0"/>
                        <a:t>图片</a:t>
                      </a:r>
                      <a:endParaRPr lang="zh-CN" altLang="en-US" dirty="0"/>
                    </a:p>
                  </a:txBody>
                  <a:tcPr/>
                </a:tc>
                <a:tc>
                  <a:txBody>
                    <a:bodyPr/>
                    <a:lstStyle/>
                    <a:p>
                      <a:r>
                        <a:rPr lang="zh-CN" altLang="en-US" dirty="0" smtClean="0"/>
                        <a:t>关系</a:t>
                      </a:r>
                      <a:endParaRPr lang="zh-CN" altLang="en-US" dirty="0"/>
                    </a:p>
                  </a:txBody>
                  <a:tcPr/>
                </a:tc>
                <a:tc>
                  <a:txBody>
                    <a:bodyPr/>
                    <a:lstStyle/>
                    <a:p>
                      <a:r>
                        <a:rPr lang="zh-CN" altLang="en-US" dirty="0" smtClean="0"/>
                        <a:t>新闻</a:t>
                      </a:r>
                      <a:endParaRPr lang="zh-CN" altLang="en-US" dirty="0"/>
                    </a:p>
                  </a:txBody>
                  <a:tcPr/>
                </a:tc>
                <a:tc>
                  <a:txBody>
                    <a:bodyPr/>
                    <a:lstStyle/>
                    <a:p>
                      <a:r>
                        <a:rPr lang="zh-CN" altLang="en-US" dirty="0" smtClean="0"/>
                        <a:t>博文</a:t>
                      </a:r>
                      <a:endParaRPr lang="zh-CN" altLang="en-US" dirty="0"/>
                    </a:p>
                  </a:txBody>
                  <a:tcPr/>
                </a:tc>
                <a:tc>
                  <a:txBody>
                    <a:bodyPr/>
                    <a:lstStyle/>
                    <a:p>
                      <a:r>
                        <a:rPr lang="zh-CN" altLang="en-US" dirty="0" smtClean="0"/>
                        <a:t>其他</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r>
                        <a:rPr lang="zh-CN" altLang="en-US" dirty="0" smtClean="0"/>
                        <a:t>①</a:t>
                      </a:r>
                      <a:endParaRPr lang="zh-CN" altLang="en-US" dirty="0"/>
                    </a:p>
                  </a:txBody>
                  <a:tcPr/>
                </a:tc>
              </a:tr>
            </a:tbl>
          </a:graphicData>
        </a:graphic>
      </p:graphicFrame>
      <p:graphicFrame>
        <p:nvGraphicFramePr>
          <p:cNvPr id="14" name="表格 13"/>
          <p:cNvGraphicFramePr>
            <a:graphicFrameLocks noGrp="1"/>
          </p:cNvGraphicFramePr>
          <p:nvPr/>
        </p:nvGraphicFramePr>
        <p:xfrm>
          <a:off x="857224" y="2830498"/>
          <a:ext cx="7572428" cy="741680"/>
        </p:xfrm>
        <a:graphic>
          <a:graphicData uri="http://schemas.openxmlformats.org/drawingml/2006/table">
            <a:tbl>
              <a:tblPr firstRow="1" bandRow="1">
                <a:tableStyleId>{5C22544A-7EE6-4342-B048-85BDC9FD1C3A}</a:tableStyleId>
              </a:tblPr>
              <a:tblGrid>
                <a:gridCol w="7572428"/>
              </a:tblGrid>
              <a:tr h="370840">
                <a:tc>
                  <a:txBody>
                    <a:bodyPr/>
                    <a:lstStyle/>
                    <a:p>
                      <a:r>
                        <a:rPr lang="zh-CN" altLang="en-US" dirty="0" smtClean="0"/>
                        <a:t>范围</a:t>
                      </a:r>
                      <a:endParaRPr lang="zh-CN" altLang="en-US" dirty="0"/>
                    </a:p>
                  </a:txBody>
                  <a:tcPr/>
                </a:tc>
              </a:tr>
              <a:tr h="370840">
                <a:tc>
                  <a:txBody>
                    <a:bodyPr/>
                    <a:lstStyle/>
                    <a:p>
                      <a:r>
                        <a:rPr lang="zh-CN" altLang="en-US" dirty="0" smtClean="0"/>
                        <a:t>通过对页面信息的分析、提取、计算对整个互联网进行搜索</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500034" y="2928934"/>
            <a:ext cx="8229600" cy="1143000"/>
          </a:xfrm>
        </p:spPr>
        <p:txBody>
          <a:bodyPr/>
          <a:lstStyle/>
          <a:p>
            <a:r>
              <a:rPr lang="zh-CN" altLang="en-US" sz="6000" dirty="0" smtClean="0">
                <a:solidFill>
                  <a:schemeClr val="bg1"/>
                </a:solidFill>
              </a:rPr>
              <a:t>工作机理</a:t>
            </a:r>
            <a:endParaRPr lang="fr-CA" sz="6000" dirty="0" smtClean="0">
              <a:solidFill>
                <a:schemeClr val="bg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2357438" y="274638"/>
            <a:ext cx="6329362" cy="1143000"/>
          </a:xfrm>
        </p:spPr>
        <p:txBody>
          <a:bodyPr/>
          <a:lstStyle/>
          <a:p>
            <a:pPr algn="l"/>
            <a:r>
              <a:rPr lang="zh-CN" altLang="en-US" dirty="0" smtClean="0"/>
              <a:t>网络现状</a:t>
            </a:r>
            <a:endParaRPr lang="fr-CA" dirty="0" smtClean="0"/>
          </a:p>
        </p:txBody>
      </p:sp>
      <p:pic>
        <p:nvPicPr>
          <p:cNvPr id="4" name="Picture 4"/>
          <p:cNvPicPr>
            <a:picLocks noGrp="1" noChangeAspect="1" noChangeArrowheads="1"/>
          </p:cNvPicPr>
          <p:nvPr>
            <p:ph idx="1"/>
          </p:nvPr>
        </p:nvPicPr>
        <p:blipFill>
          <a:blip r:embed="rId3"/>
          <a:srcRect/>
          <a:stretch>
            <a:fillRect/>
          </a:stretch>
        </p:blipFill>
        <p:spPr bwMode="auto">
          <a:xfrm>
            <a:off x="2643174" y="2714620"/>
            <a:ext cx="6314986" cy="3857652"/>
          </a:xfrm>
          <a:prstGeom prst="rect">
            <a:avLst/>
          </a:prstGeom>
          <a:noFill/>
          <a:ln w="9525">
            <a:noFill/>
            <a:miter lim="800000"/>
            <a:headEnd/>
            <a:tailEnd/>
          </a:ln>
        </p:spPr>
      </p:pic>
      <p:sp>
        <p:nvSpPr>
          <p:cNvPr id="5" name="TextBox 4"/>
          <p:cNvSpPr txBox="1"/>
          <p:nvPr/>
        </p:nvSpPr>
        <p:spPr>
          <a:xfrm>
            <a:off x="2714612" y="1357298"/>
            <a:ext cx="3541354" cy="954107"/>
          </a:xfrm>
          <a:prstGeom prst="rect">
            <a:avLst/>
          </a:prstGeom>
          <a:noFill/>
        </p:spPr>
        <p:txBody>
          <a:bodyPr wrap="none" rtlCol="0">
            <a:spAutoFit/>
          </a:bodyPr>
          <a:lstStyle/>
          <a:p>
            <a:pPr>
              <a:buFont typeface="Arial" pitchFamily="34" charset="0"/>
              <a:buChar char="•"/>
            </a:pPr>
            <a:r>
              <a:rPr lang="zh-CN" altLang="en-US" sz="2800" dirty="0" smtClean="0">
                <a:latin typeface="+mj-lt"/>
                <a:ea typeface="+mj-ea"/>
                <a:cs typeface="+mj-cs"/>
              </a:rPr>
              <a:t>杂乱无章的链接关系</a:t>
            </a:r>
            <a:endParaRPr lang="en-US" altLang="zh-CN" sz="2800" dirty="0" smtClean="0">
              <a:latin typeface="+mj-lt"/>
              <a:ea typeface="+mj-ea"/>
              <a:cs typeface="+mj-cs"/>
            </a:endParaRPr>
          </a:p>
          <a:p>
            <a:pPr>
              <a:buFont typeface="Arial" pitchFamily="34" charset="0"/>
              <a:buChar char="•"/>
            </a:pPr>
            <a:r>
              <a:rPr lang="zh-CN" altLang="en-US" sz="2800" dirty="0" smtClean="0">
                <a:latin typeface="+mj-lt"/>
                <a:ea typeface="+mj-ea"/>
                <a:cs typeface="+mj-cs"/>
              </a:rPr>
              <a:t>隐含有语义信息</a:t>
            </a:r>
            <a:endParaRPr lang="en-US" altLang="zh-CN" sz="2800" dirty="0" smtClean="0">
              <a:latin typeface="+mj-lt"/>
              <a:ea typeface="+mj-ea"/>
              <a:cs typeface="+mj-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0" y="785794"/>
            <a:ext cx="5715072" cy="1143000"/>
          </a:xfrm>
        </p:spPr>
        <p:txBody>
          <a:bodyPr/>
          <a:lstStyle/>
          <a:p>
            <a:r>
              <a:rPr lang="zh-CN" altLang="en-US" sz="6000" dirty="0" smtClean="0">
                <a:solidFill>
                  <a:schemeClr val="bg1"/>
                </a:solidFill>
              </a:rPr>
              <a:t>加以整理</a:t>
            </a:r>
            <a:r>
              <a:rPr lang="en-US" altLang="zh-CN" sz="6000" dirty="0" smtClean="0">
                <a:solidFill>
                  <a:schemeClr val="bg1"/>
                </a:solidFill>
                <a:sym typeface="Wingdings" pitchFamily="2" charset="2"/>
              </a:rPr>
              <a:t></a:t>
            </a:r>
            <a:endParaRPr lang="fr-CA" sz="6000" dirty="0" smtClean="0">
              <a:solidFill>
                <a:schemeClr val="bg1"/>
              </a:solidFill>
            </a:endParaRPr>
          </a:p>
        </p:txBody>
      </p:sp>
      <p:sp>
        <p:nvSpPr>
          <p:cNvPr id="4" name="TextBox 3"/>
          <p:cNvSpPr txBox="1"/>
          <p:nvPr/>
        </p:nvSpPr>
        <p:spPr>
          <a:xfrm>
            <a:off x="1428728" y="2285992"/>
            <a:ext cx="6500858" cy="2585323"/>
          </a:xfrm>
          <a:prstGeom prst="rect">
            <a:avLst/>
          </a:prstGeom>
          <a:noFill/>
        </p:spPr>
        <p:txBody>
          <a:bodyPr wrap="square" rtlCol="0">
            <a:spAutoFit/>
          </a:bodyPr>
          <a:lstStyle/>
          <a:p>
            <a:pPr marL="0" lvl="1"/>
            <a:r>
              <a:rPr lang="en-US" altLang="zh-CN" sz="3200" dirty="0" smtClean="0">
                <a:solidFill>
                  <a:schemeClr val="bg1"/>
                </a:solidFill>
              </a:rPr>
              <a:t>Web</a:t>
            </a:r>
            <a:r>
              <a:rPr lang="zh-CN" altLang="en-US" sz="3200" dirty="0" smtClean="0">
                <a:solidFill>
                  <a:schemeClr val="bg1"/>
                </a:solidFill>
              </a:rPr>
              <a:t>抽取</a:t>
            </a:r>
            <a:endParaRPr lang="en-US" altLang="zh-CN" sz="3200" dirty="0" smtClean="0">
              <a:solidFill>
                <a:schemeClr val="bg1"/>
              </a:solidFill>
            </a:endParaRPr>
          </a:p>
          <a:p>
            <a:pPr marL="457200" lvl="2"/>
            <a:r>
              <a:rPr lang="zh-CN" altLang="en-US" sz="2400" dirty="0" smtClean="0">
                <a:solidFill>
                  <a:schemeClr val="bg1"/>
                </a:solidFill>
              </a:rPr>
              <a:t>将互联网上的信息抽取为语义网</a:t>
            </a:r>
            <a:endParaRPr lang="en-US" altLang="zh-CN" sz="2400" dirty="0" smtClean="0">
              <a:solidFill>
                <a:schemeClr val="bg1"/>
              </a:solidFill>
            </a:endParaRPr>
          </a:p>
          <a:p>
            <a:pPr marL="457200" lvl="2"/>
            <a:endParaRPr lang="en-US" altLang="zh-CN" sz="2400" dirty="0" smtClean="0">
              <a:solidFill>
                <a:schemeClr val="bg1"/>
              </a:solidFill>
            </a:endParaRPr>
          </a:p>
          <a:p>
            <a:pPr marL="0" lvl="1"/>
            <a:r>
              <a:rPr lang="zh-CN" altLang="en-US" sz="3200" dirty="0" smtClean="0">
                <a:solidFill>
                  <a:schemeClr val="bg1"/>
                </a:solidFill>
              </a:rPr>
              <a:t>数据</a:t>
            </a:r>
            <a:r>
              <a:rPr lang="zh-CN" altLang="en-US" sz="4000" dirty="0" smtClean="0">
                <a:solidFill>
                  <a:schemeClr val="bg1"/>
                </a:solidFill>
              </a:rPr>
              <a:t>挖掘</a:t>
            </a:r>
            <a:endParaRPr lang="en-US" altLang="zh-CN" sz="3200" dirty="0" smtClean="0">
              <a:solidFill>
                <a:schemeClr val="bg1"/>
              </a:solidFill>
            </a:endParaRPr>
          </a:p>
          <a:p>
            <a:pPr marL="457200" lvl="2"/>
            <a:r>
              <a:rPr lang="zh-CN" altLang="en-US" sz="2400" dirty="0" smtClean="0">
                <a:solidFill>
                  <a:schemeClr val="bg1"/>
                </a:solidFill>
              </a:rPr>
              <a:t>从得到的语义网挖掘出“人”的信息</a:t>
            </a:r>
            <a:endParaRPr lang="en-US" altLang="zh-CN" sz="2400" dirty="0" smtClean="0">
              <a:solidFill>
                <a:schemeClr val="bg1"/>
              </a:solidFill>
            </a:endParaRPr>
          </a:p>
          <a:p>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2357438" y="274638"/>
            <a:ext cx="6329362" cy="1143000"/>
          </a:xfrm>
        </p:spPr>
        <p:txBody>
          <a:bodyPr/>
          <a:lstStyle/>
          <a:p>
            <a:pPr algn="l"/>
            <a:r>
              <a:rPr lang="zh-CN" altLang="en-US" dirty="0" smtClean="0"/>
              <a:t>整理后</a:t>
            </a:r>
            <a:endParaRPr lang="fr-CA" dirty="0" smtClean="0"/>
          </a:p>
        </p:txBody>
      </p:sp>
      <p:pic>
        <p:nvPicPr>
          <p:cNvPr id="8" name="Picture 4"/>
          <p:cNvPicPr>
            <a:picLocks noGrp="1" noChangeAspect="1" noChangeArrowheads="1"/>
          </p:cNvPicPr>
          <p:nvPr>
            <p:ph idx="1"/>
          </p:nvPr>
        </p:nvPicPr>
        <p:blipFill>
          <a:blip r:embed="rId3"/>
          <a:srcRect/>
          <a:stretch>
            <a:fillRect/>
          </a:stretch>
        </p:blipFill>
        <p:spPr bwMode="auto">
          <a:xfrm>
            <a:off x="2143108" y="2428868"/>
            <a:ext cx="6761309" cy="4143404"/>
          </a:xfrm>
          <a:prstGeom prst="rect">
            <a:avLst/>
          </a:prstGeom>
          <a:noFill/>
          <a:ln w="9525">
            <a:noFill/>
            <a:miter lim="800000"/>
            <a:headEnd/>
            <a:tailEnd/>
          </a:ln>
        </p:spPr>
      </p:pic>
      <p:sp>
        <p:nvSpPr>
          <p:cNvPr id="5" name="TextBox 4"/>
          <p:cNvSpPr txBox="1"/>
          <p:nvPr/>
        </p:nvSpPr>
        <p:spPr>
          <a:xfrm>
            <a:off x="2643174" y="1357298"/>
            <a:ext cx="3182281" cy="954107"/>
          </a:xfrm>
          <a:prstGeom prst="rect">
            <a:avLst/>
          </a:prstGeom>
          <a:noFill/>
        </p:spPr>
        <p:txBody>
          <a:bodyPr wrap="none" rtlCol="0">
            <a:spAutoFit/>
          </a:bodyPr>
          <a:lstStyle/>
          <a:p>
            <a:pPr>
              <a:buFont typeface="Arial" pitchFamily="34" charset="0"/>
              <a:buChar char="•"/>
            </a:pPr>
            <a:r>
              <a:rPr lang="zh-CN" altLang="en-US" sz="2800" dirty="0" smtClean="0">
                <a:latin typeface="+mj-lt"/>
                <a:ea typeface="+mj-ea"/>
                <a:cs typeface="+mj-cs"/>
              </a:rPr>
              <a:t>语义网</a:t>
            </a:r>
            <a:endParaRPr lang="en-US" altLang="zh-CN" sz="2800" dirty="0" smtClean="0">
              <a:latin typeface="+mj-lt"/>
              <a:ea typeface="+mj-ea"/>
              <a:cs typeface="+mj-cs"/>
            </a:endParaRPr>
          </a:p>
          <a:p>
            <a:pPr>
              <a:buFont typeface="Arial" pitchFamily="34" charset="0"/>
              <a:buChar char="•"/>
            </a:pPr>
            <a:r>
              <a:rPr lang="zh-CN" altLang="en-US" sz="2800" dirty="0" smtClean="0">
                <a:latin typeface="+mj-lt"/>
                <a:ea typeface="+mj-ea"/>
                <a:cs typeface="+mj-cs"/>
              </a:rPr>
              <a:t>包含“人”的关系</a:t>
            </a:r>
            <a:endParaRPr lang="en-US" altLang="zh-CN" sz="2800" dirty="0" smtClean="0">
              <a:latin typeface="+mj-lt"/>
              <a:ea typeface="+mj-ea"/>
              <a:cs typeface="+mj-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500034" y="2928934"/>
            <a:ext cx="8229600" cy="1143000"/>
          </a:xfrm>
        </p:spPr>
        <p:txBody>
          <a:bodyPr/>
          <a:lstStyle/>
          <a:p>
            <a:r>
              <a:rPr lang="zh-CN" altLang="en-US" sz="6000" dirty="0" smtClean="0">
                <a:solidFill>
                  <a:schemeClr val="bg1"/>
                </a:solidFill>
              </a:rPr>
              <a:t>具体工作</a:t>
            </a:r>
            <a:endParaRPr lang="fr-CA" sz="6000" dirty="0" smtClean="0">
              <a:solidFill>
                <a:schemeClr val="bg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zh-CN" altLang="en-US" dirty="0" smtClean="0">
                <a:solidFill>
                  <a:schemeClr val="bg1"/>
                </a:solidFill>
              </a:rPr>
              <a:t>系统结构</a:t>
            </a:r>
            <a:endParaRPr lang="fr-CA" altLang="zh-CN" dirty="0" smtClean="0">
              <a:solidFill>
                <a:schemeClr val="bg1"/>
              </a:solidFill>
            </a:endParaRPr>
          </a:p>
        </p:txBody>
      </p:sp>
      <p:sp>
        <p:nvSpPr>
          <p:cNvPr id="6" name="内容占位符 5"/>
          <p:cNvSpPr txBox="1">
            <a:spLocks/>
          </p:cNvSpPr>
          <p:nvPr/>
        </p:nvSpPr>
        <p:spPr>
          <a:xfrm>
            <a:off x="457200" y="1600200"/>
            <a:ext cx="7758113" cy="2114550"/>
          </a:xfrm>
          <a:prstGeom prst="rect">
            <a:avLst/>
          </a:prstGeom>
        </p:spPr>
        <p:txBody>
          <a:bodyPr>
            <a:normAutofit/>
          </a:bodyPr>
          <a:lstStyle/>
          <a:p>
            <a:pPr marL="342900" indent="-342900" fontAlgn="auto">
              <a:spcBef>
                <a:spcPct val="20000"/>
              </a:spcBef>
              <a:spcAft>
                <a:spcPts val="0"/>
              </a:spcAft>
              <a:buFont typeface="Arial" pitchFamily="34" charset="0"/>
              <a:buNone/>
              <a:defRPr/>
            </a:pPr>
            <a:endParaRPr lang="en-US" altLang="zh-CN" sz="3200" dirty="0">
              <a:latin typeface="+mn-ea"/>
              <a:ea typeface="+mn-ea"/>
            </a:endParaRPr>
          </a:p>
        </p:txBody>
      </p:sp>
      <p:pic>
        <p:nvPicPr>
          <p:cNvPr id="8" name="Picture 4"/>
          <p:cNvPicPr>
            <a:picLocks noChangeAspect="1" noChangeArrowheads="1"/>
          </p:cNvPicPr>
          <p:nvPr/>
        </p:nvPicPr>
        <p:blipFill>
          <a:blip r:embed="rId4"/>
          <a:srcRect/>
          <a:stretch>
            <a:fillRect/>
          </a:stretch>
        </p:blipFill>
        <p:spPr bwMode="auto">
          <a:xfrm>
            <a:off x="4643438" y="1571612"/>
            <a:ext cx="4297363" cy="5006973"/>
          </a:xfrm>
          <a:prstGeom prst="rect">
            <a:avLst/>
          </a:prstGeom>
          <a:noFill/>
          <a:ln w="9525">
            <a:noFill/>
            <a:miter lim="800000"/>
            <a:headEnd/>
            <a:tailEnd/>
          </a:ln>
        </p:spPr>
      </p:pic>
      <p:sp>
        <p:nvSpPr>
          <p:cNvPr id="9" name="内容占位符 4"/>
          <p:cNvSpPr>
            <a:spLocks noGrp="1"/>
          </p:cNvSpPr>
          <p:nvPr>
            <p:ph idx="1"/>
          </p:nvPr>
        </p:nvSpPr>
        <p:spPr>
          <a:xfrm>
            <a:off x="214282" y="2071678"/>
            <a:ext cx="4286280" cy="4543444"/>
          </a:xfrm>
        </p:spPr>
        <p:txBody>
          <a:bodyPr/>
          <a:lstStyle/>
          <a:p>
            <a:pPr marL="411163" lvl="1" indent="-307975">
              <a:lnSpc>
                <a:spcPct val="95000"/>
              </a:lnSpc>
              <a:spcBef>
                <a:spcPct val="0"/>
              </a:spcBef>
              <a:buClr>
                <a:srgbClr val="000000"/>
              </a:buClr>
              <a:buSzPct val="100000"/>
              <a:buFontTx/>
              <a:buChar char="•"/>
            </a:pPr>
            <a:r>
              <a:rPr lang="en-US" altLang="zh-CN" sz="2400" dirty="0" smtClean="0">
                <a:latin typeface="+mj-lt"/>
                <a:ea typeface="+mj-ea"/>
                <a:cs typeface="+mj-cs"/>
              </a:rPr>
              <a:t>Weaving-API</a:t>
            </a:r>
          </a:p>
          <a:p>
            <a:pPr marL="811213" lvl="2" indent="-307975">
              <a:lnSpc>
                <a:spcPct val="95000"/>
              </a:lnSpc>
              <a:spcBef>
                <a:spcPct val="0"/>
              </a:spcBef>
              <a:buClr>
                <a:srgbClr val="000000"/>
              </a:buClr>
              <a:buSzPct val="80000"/>
              <a:buFontTx/>
              <a:buChar char="•"/>
            </a:pPr>
            <a:r>
              <a:rPr lang="en-US" altLang="zh-CN" dirty="0" smtClean="0">
                <a:latin typeface="+mj-lt"/>
                <a:ea typeface="+mj-ea"/>
                <a:cs typeface="+mj-cs"/>
              </a:rPr>
              <a:t>dig(</a:t>
            </a:r>
            <a:r>
              <a:rPr lang="en-US" altLang="zh-CN" dirty="0" err="1" smtClean="0">
                <a:latin typeface="+mj-lt"/>
                <a:ea typeface="+mj-ea"/>
                <a:cs typeface="+mj-cs"/>
              </a:rPr>
              <a:t>url,email</a:t>
            </a:r>
            <a:r>
              <a:rPr lang="en-US" altLang="zh-CN" dirty="0" smtClean="0">
                <a:latin typeface="+mj-lt"/>
                <a:ea typeface="+mj-ea"/>
                <a:cs typeface="+mj-cs"/>
              </a:rPr>
              <a:t> or id):</a:t>
            </a:r>
            <a:r>
              <a:rPr lang="zh-CN" altLang="en-US" dirty="0" smtClean="0">
                <a:latin typeface="+mj-lt"/>
                <a:ea typeface="+mj-ea"/>
                <a:cs typeface="+mj-cs"/>
              </a:rPr>
              <a:t>人</a:t>
            </a:r>
          </a:p>
          <a:p>
            <a:pPr marL="811213" lvl="2" indent="-307975">
              <a:lnSpc>
                <a:spcPct val="95000"/>
              </a:lnSpc>
              <a:spcBef>
                <a:spcPct val="0"/>
              </a:spcBef>
              <a:buClr>
                <a:srgbClr val="000000"/>
              </a:buClr>
              <a:buSzPct val="80000"/>
              <a:buFontTx/>
              <a:buChar char="•"/>
            </a:pPr>
            <a:r>
              <a:rPr lang="en-US" altLang="zh-CN" dirty="0" smtClean="0">
                <a:latin typeface="+mj-lt"/>
                <a:ea typeface="+mj-ea"/>
                <a:cs typeface="+mj-cs"/>
              </a:rPr>
              <a:t>extract(</a:t>
            </a:r>
            <a:r>
              <a:rPr lang="en-US" altLang="zh-CN" dirty="0" err="1" smtClean="0">
                <a:latin typeface="+mj-lt"/>
                <a:ea typeface="+mj-ea"/>
                <a:cs typeface="+mj-cs"/>
              </a:rPr>
              <a:t>url</a:t>
            </a:r>
            <a:r>
              <a:rPr lang="en-US" altLang="zh-CN" dirty="0" smtClean="0">
                <a:latin typeface="+mj-lt"/>
                <a:ea typeface="+mj-ea"/>
                <a:cs typeface="+mj-cs"/>
              </a:rPr>
              <a:t>):</a:t>
            </a:r>
            <a:r>
              <a:rPr lang="zh-CN" altLang="en-US" dirty="0" smtClean="0">
                <a:latin typeface="+mj-lt"/>
                <a:ea typeface="+mj-ea"/>
                <a:cs typeface="+mj-cs"/>
              </a:rPr>
              <a:t>语义网</a:t>
            </a:r>
          </a:p>
          <a:p>
            <a:pPr marL="411163" lvl="1" indent="-307975">
              <a:lnSpc>
                <a:spcPct val="95000"/>
              </a:lnSpc>
              <a:spcBef>
                <a:spcPct val="0"/>
              </a:spcBef>
              <a:buClr>
                <a:srgbClr val="000000"/>
              </a:buClr>
              <a:buSzPct val="100000"/>
              <a:buFontTx/>
              <a:buChar char="•"/>
            </a:pPr>
            <a:r>
              <a:rPr lang="en-US" altLang="zh-CN" sz="2400" dirty="0" smtClean="0">
                <a:latin typeface="+mj-lt"/>
                <a:ea typeface="+mj-ea"/>
                <a:cs typeface="+mj-cs"/>
              </a:rPr>
              <a:t>Weaving-person-digger</a:t>
            </a:r>
          </a:p>
          <a:p>
            <a:pPr marL="811213" lvl="2" indent="-307975">
              <a:lnSpc>
                <a:spcPct val="95000"/>
              </a:lnSpc>
              <a:spcBef>
                <a:spcPct val="0"/>
              </a:spcBef>
              <a:buClr>
                <a:srgbClr val="000000"/>
              </a:buClr>
              <a:buSzPct val="80000"/>
              <a:buFontTx/>
              <a:buChar char="•"/>
            </a:pPr>
            <a:r>
              <a:rPr lang="zh-CN" altLang="en-US" dirty="0" smtClean="0">
                <a:latin typeface="+mj-lt"/>
                <a:ea typeface="+mj-ea"/>
                <a:cs typeface="+mj-cs"/>
              </a:rPr>
              <a:t>从语义网挖掘出人</a:t>
            </a:r>
          </a:p>
          <a:p>
            <a:pPr marL="411163" lvl="1" indent="-307975">
              <a:lnSpc>
                <a:spcPct val="95000"/>
              </a:lnSpc>
              <a:spcBef>
                <a:spcPct val="0"/>
              </a:spcBef>
              <a:buClr>
                <a:srgbClr val="000000"/>
              </a:buClr>
              <a:buSzPct val="100000"/>
              <a:buFontTx/>
              <a:buChar char="•"/>
            </a:pPr>
            <a:r>
              <a:rPr lang="en-US" altLang="zh-CN" sz="2400" dirty="0" smtClean="0">
                <a:latin typeface="+mj-lt"/>
                <a:ea typeface="+mj-ea"/>
                <a:cs typeface="+mj-cs"/>
              </a:rPr>
              <a:t>Weaving-website-</a:t>
            </a:r>
            <a:r>
              <a:rPr lang="en-US" altLang="zh-CN" sz="2400" dirty="0" err="1" smtClean="0">
                <a:latin typeface="+mj-lt"/>
                <a:ea typeface="+mj-ea"/>
                <a:cs typeface="+mj-cs"/>
              </a:rPr>
              <a:t>extracter</a:t>
            </a:r>
            <a:endParaRPr lang="en-US" altLang="zh-CN" sz="2400" dirty="0" smtClean="0">
              <a:latin typeface="+mj-lt"/>
              <a:ea typeface="+mj-ea"/>
              <a:cs typeface="+mj-cs"/>
            </a:endParaRPr>
          </a:p>
          <a:p>
            <a:pPr marL="811213" lvl="2" indent="-307975">
              <a:lnSpc>
                <a:spcPct val="95000"/>
              </a:lnSpc>
              <a:spcBef>
                <a:spcPct val="0"/>
              </a:spcBef>
              <a:buClr>
                <a:srgbClr val="000000"/>
              </a:buClr>
              <a:buSzPct val="80000"/>
              <a:buFontTx/>
              <a:buChar char="•"/>
            </a:pPr>
            <a:r>
              <a:rPr lang="zh-CN" altLang="en-US" dirty="0" smtClean="0">
                <a:latin typeface="+mj-lt"/>
                <a:ea typeface="+mj-ea"/>
                <a:cs typeface="+mj-cs"/>
              </a:rPr>
              <a:t>从互联网抽取出语义网</a:t>
            </a:r>
          </a:p>
          <a:p>
            <a:pPr marL="411163" lvl="1" indent="-307975">
              <a:lnSpc>
                <a:spcPct val="95000"/>
              </a:lnSpc>
              <a:spcBef>
                <a:spcPct val="0"/>
              </a:spcBef>
              <a:buClr>
                <a:srgbClr val="000000"/>
              </a:buClr>
              <a:buSzPct val="100000"/>
              <a:buFontTx/>
              <a:buChar char="•"/>
            </a:pPr>
            <a:r>
              <a:rPr lang="en-US" altLang="zh-CN" sz="2400" dirty="0" smtClean="0">
                <a:latin typeface="+mj-lt"/>
                <a:ea typeface="+mj-ea"/>
                <a:cs typeface="+mj-cs"/>
              </a:rPr>
              <a:t>Weaving-repository</a:t>
            </a:r>
          </a:p>
          <a:p>
            <a:pPr marL="811213" lvl="2" indent="-307975">
              <a:lnSpc>
                <a:spcPct val="95000"/>
              </a:lnSpc>
              <a:spcBef>
                <a:spcPct val="0"/>
              </a:spcBef>
              <a:buClr>
                <a:srgbClr val="000000"/>
              </a:buClr>
              <a:buSzPct val="80000"/>
              <a:buFontTx/>
              <a:buChar char="•"/>
            </a:pPr>
            <a:r>
              <a:rPr lang="zh-CN" altLang="en-US" dirty="0" smtClean="0">
                <a:latin typeface="+mj-lt"/>
                <a:ea typeface="+mj-ea"/>
                <a:cs typeface="+mj-cs"/>
              </a:rPr>
              <a:t>信息存储索引</a:t>
            </a:r>
          </a:p>
          <a:p>
            <a:pPr marL="411163" lvl="1" indent="-307975">
              <a:lnSpc>
                <a:spcPct val="95000"/>
              </a:lnSpc>
              <a:spcBef>
                <a:spcPct val="0"/>
              </a:spcBef>
              <a:buClr>
                <a:srgbClr val="000000"/>
              </a:buClr>
              <a:buSzPct val="100000"/>
              <a:buFontTx/>
              <a:buChar char="•"/>
            </a:pPr>
            <a:r>
              <a:rPr lang="zh-CN" altLang="en-US" sz="2400" dirty="0" smtClean="0">
                <a:latin typeface="+mj-lt"/>
                <a:ea typeface="+mj-ea"/>
                <a:cs typeface="+mj-cs"/>
              </a:rPr>
              <a:t> </a:t>
            </a:r>
            <a:r>
              <a:rPr lang="en-US" altLang="zh-CN" sz="2400" dirty="0" smtClean="0">
                <a:latin typeface="+mj-lt"/>
                <a:ea typeface="+mj-ea"/>
                <a:cs typeface="+mj-cs"/>
              </a:rPr>
              <a:t>Weaving-eye</a:t>
            </a:r>
          </a:p>
          <a:p>
            <a:pPr marL="811213" lvl="2" indent="-307975">
              <a:lnSpc>
                <a:spcPct val="95000"/>
              </a:lnSpc>
              <a:spcBef>
                <a:spcPct val="0"/>
              </a:spcBef>
              <a:buClr>
                <a:srgbClr val="000000"/>
              </a:buClr>
              <a:buSzPct val="80000"/>
              <a:buFontTx/>
              <a:buChar char="•"/>
            </a:pPr>
            <a:r>
              <a:rPr lang="zh-CN" altLang="en-US" dirty="0" smtClean="0">
                <a:latin typeface="+mj-lt"/>
                <a:ea typeface="+mj-ea"/>
                <a:cs typeface="+mj-cs"/>
              </a:rPr>
              <a:t>网页获取</a:t>
            </a:r>
            <a:r>
              <a:rPr lang="en-US" altLang="zh-CN" dirty="0" smtClean="0">
                <a:latin typeface="+mj-lt"/>
                <a:ea typeface="+mj-ea"/>
                <a:cs typeface="+mj-cs"/>
              </a:rPr>
              <a:t>,</a:t>
            </a:r>
            <a:r>
              <a:rPr lang="zh-CN" altLang="en-US" dirty="0" smtClean="0">
                <a:latin typeface="+mj-lt"/>
                <a:ea typeface="+mj-ea"/>
                <a:cs typeface="+mj-cs"/>
              </a:rPr>
              <a:t>存储。可翻墙</a:t>
            </a:r>
          </a:p>
          <a:p>
            <a:pPr marL="411163" lvl="1" indent="-307975">
              <a:lnSpc>
                <a:spcPct val="95000"/>
              </a:lnSpc>
              <a:spcBef>
                <a:spcPct val="0"/>
              </a:spcBef>
              <a:buClr>
                <a:srgbClr val="000000"/>
              </a:buClr>
              <a:buNone/>
            </a:pPr>
            <a:endParaRPr lang="zh-CN" altLang="en-US" sz="24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Titre 1"/>
          <p:cNvSpPr>
            <a:spLocks noGrp="1"/>
          </p:cNvSpPr>
          <p:nvPr>
            <p:ph type="title"/>
          </p:nvPr>
        </p:nvSpPr>
        <p:spPr>
          <a:xfrm>
            <a:off x="2357438" y="274638"/>
            <a:ext cx="6329362" cy="1143000"/>
          </a:xfrm>
        </p:spPr>
        <p:txBody>
          <a:bodyPr/>
          <a:lstStyle/>
          <a:p>
            <a:pPr algn="l"/>
            <a:r>
              <a:rPr lang="zh-CN" altLang="en-US" dirty="0" smtClean="0"/>
              <a:t>语义网抽取大法</a:t>
            </a:r>
            <a:endParaRPr lang="fr-CA" dirty="0" smtClean="0"/>
          </a:p>
        </p:txBody>
      </p:sp>
      <p:sp>
        <p:nvSpPr>
          <p:cNvPr id="6147" name="Espace réservé du contenu 2"/>
          <p:cNvSpPr>
            <a:spLocks noGrp="1"/>
          </p:cNvSpPr>
          <p:nvPr>
            <p:ph idx="1"/>
          </p:nvPr>
        </p:nvSpPr>
        <p:spPr>
          <a:xfrm>
            <a:off x="2285984" y="1928802"/>
            <a:ext cx="6000792" cy="3357586"/>
          </a:xfrm>
        </p:spPr>
        <p:txBody>
          <a:bodyPr/>
          <a:lstStyle/>
          <a:p>
            <a:pPr marL="0" indent="0">
              <a:lnSpc>
                <a:spcPct val="95000"/>
              </a:lnSpc>
              <a:spcBef>
                <a:spcPct val="0"/>
              </a:spcBef>
              <a:buNone/>
            </a:pPr>
            <a:r>
              <a:rPr lang="zh-CN" altLang="en-US" dirty="0" smtClean="0"/>
              <a:t>困难</a:t>
            </a:r>
          </a:p>
          <a:p>
            <a:pPr marL="411163" lvl="1" indent="-307975">
              <a:lnSpc>
                <a:spcPct val="95000"/>
              </a:lnSpc>
              <a:spcBef>
                <a:spcPct val="0"/>
              </a:spcBef>
              <a:buClr>
                <a:srgbClr val="000000"/>
              </a:buClr>
              <a:buFontTx/>
              <a:buChar char="•"/>
            </a:pPr>
            <a:r>
              <a:rPr lang="zh-CN" altLang="en-US" sz="3200" dirty="0" smtClean="0"/>
              <a:t>各大网站各不相同。页面千奇百怪。</a:t>
            </a:r>
          </a:p>
          <a:p>
            <a:pPr marL="411163" lvl="1" indent="-307975">
              <a:lnSpc>
                <a:spcPct val="95000"/>
              </a:lnSpc>
              <a:spcBef>
                <a:spcPct val="0"/>
              </a:spcBef>
              <a:buClr>
                <a:srgbClr val="000000"/>
              </a:buClr>
              <a:buFontTx/>
              <a:buChar char="•"/>
            </a:pPr>
            <a:r>
              <a:rPr lang="zh-CN" altLang="en-US" sz="3200" dirty="0" smtClean="0"/>
              <a:t>独立博客</a:t>
            </a:r>
          </a:p>
          <a:p>
            <a:pPr marL="411163" lvl="1" indent="-307975">
              <a:lnSpc>
                <a:spcPct val="95000"/>
              </a:lnSpc>
              <a:spcBef>
                <a:spcPct val="0"/>
              </a:spcBef>
              <a:buClr>
                <a:srgbClr val="000000"/>
              </a:buClr>
              <a:buFontTx/>
              <a:buChar char="•"/>
            </a:pPr>
            <a:r>
              <a:rPr lang="zh-CN" altLang="en-US" sz="3200" dirty="0" smtClean="0"/>
              <a:t>访问权限 </a:t>
            </a:r>
            <a:endParaRPr lang="en-US" altLang="zh-CN" sz="3200" dirty="0" smtClean="0"/>
          </a:p>
          <a:p>
            <a:pPr marL="411163" lvl="1" indent="-307975">
              <a:lnSpc>
                <a:spcPct val="95000"/>
              </a:lnSpc>
              <a:spcBef>
                <a:spcPct val="0"/>
              </a:spcBef>
              <a:buClr>
                <a:srgbClr val="000000"/>
              </a:buClr>
              <a:buFontTx/>
              <a:buChar char="•"/>
            </a:pPr>
            <a:r>
              <a:rPr lang="zh-CN" altLang="en-US" sz="3200" dirty="0" smtClean="0"/>
              <a:t>墙</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Titre 1"/>
          <p:cNvSpPr>
            <a:spLocks noGrp="1"/>
          </p:cNvSpPr>
          <p:nvPr>
            <p:ph type="title"/>
          </p:nvPr>
        </p:nvSpPr>
        <p:spPr>
          <a:xfrm>
            <a:off x="2357438" y="274638"/>
            <a:ext cx="6329362" cy="1143000"/>
          </a:xfrm>
        </p:spPr>
        <p:txBody>
          <a:bodyPr/>
          <a:lstStyle/>
          <a:p>
            <a:pPr algn="l"/>
            <a:r>
              <a:rPr lang="zh-CN" altLang="en-US" dirty="0" smtClean="0"/>
              <a:t>语义网抽取大法</a:t>
            </a:r>
            <a:endParaRPr lang="fr-CA" dirty="0" smtClean="0"/>
          </a:p>
        </p:txBody>
      </p:sp>
      <p:sp>
        <p:nvSpPr>
          <p:cNvPr id="6147" name="Espace réservé du contenu 2"/>
          <p:cNvSpPr>
            <a:spLocks noGrp="1"/>
          </p:cNvSpPr>
          <p:nvPr>
            <p:ph idx="1"/>
          </p:nvPr>
        </p:nvSpPr>
        <p:spPr>
          <a:xfrm>
            <a:off x="2500298" y="1785926"/>
            <a:ext cx="6357982" cy="4340237"/>
          </a:xfrm>
        </p:spPr>
        <p:txBody>
          <a:bodyPr/>
          <a:lstStyle/>
          <a:p>
            <a:pPr marL="0" indent="0">
              <a:lnSpc>
                <a:spcPct val="95000"/>
              </a:lnSpc>
              <a:spcBef>
                <a:spcPct val="0"/>
              </a:spcBef>
              <a:buNone/>
            </a:pPr>
            <a:r>
              <a:rPr lang="zh-CN" altLang="en-US" dirty="0" smtClean="0"/>
              <a:t>解决办法</a:t>
            </a:r>
          </a:p>
          <a:p>
            <a:pPr marL="411163" lvl="1" indent="-307975">
              <a:lnSpc>
                <a:spcPct val="95000"/>
              </a:lnSpc>
              <a:spcBef>
                <a:spcPct val="0"/>
              </a:spcBef>
              <a:buClr>
                <a:srgbClr val="000000"/>
              </a:buClr>
              <a:buFontTx/>
              <a:buChar char="•"/>
            </a:pPr>
            <a:r>
              <a:rPr lang="zh-CN" altLang="en-US" dirty="0" smtClean="0"/>
              <a:t>社交网站结构归纳</a:t>
            </a:r>
          </a:p>
          <a:p>
            <a:pPr marL="771525" lvl="2" indent="-257175">
              <a:lnSpc>
                <a:spcPct val="95000"/>
              </a:lnSpc>
              <a:spcBef>
                <a:spcPct val="0"/>
              </a:spcBef>
              <a:buClr>
                <a:srgbClr val="000000"/>
              </a:buClr>
              <a:buSzPct val="80000"/>
              <a:buFont typeface="Courier New" pitchFamily="49" charset="0"/>
              <a:buChar char="o"/>
            </a:pPr>
            <a:r>
              <a:rPr lang="zh-CN" altLang="en-US" sz="2800" dirty="0" smtClean="0"/>
              <a:t>个人资料</a:t>
            </a:r>
          </a:p>
          <a:p>
            <a:pPr marL="771525" lvl="2" indent="-257175">
              <a:lnSpc>
                <a:spcPct val="95000"/>
              </a:lnSpc>
              <a:spcBef>
                <a:spcPct val="0"/>
              </a:spcBef>
              <a:buClr>
                <a:srgbClr val="000000"/>
              </a:buClr>
              <a:buSzPct val="80000"/>
              <a:buFont typeface="Courier New" pitchFamily="49" charset="0"/>
              <a:buChar char="o"/>
            </a:pPr>
            <a:r>
              <a:rPr lang="zh-CN" altLang="en-US" sz="2800" dirty="0" smtClean="0"/>
              <a:t>关系</a:t>
            </a:r>
          </a:p>
          <a:p>
            <a:pPr marL="771525" lvl="2" indent="-257175">
              <a:lnSpc>
                <a:spcPct val="95000"/>
              </a:lnSpc>
              <a:spcBef>
                <a:spcPct val="0"/>
              </a:spcBef>
              <a:buClr>
                <a:srgbClr val="000000"/>
              </a:buClr>
              <a:buSzPct val="80000"/>
              <a:buFont typeface="Courier New" pitchFamily="49" charset="0"/>
              <a:buChar char="o"/>
            </a:pPr>
            <a:r>
              <a:rPr lang="zh-CN" altLang="en-US" sz="2800" dirty="0" smtClean="0"/>
              <a:t>资料 </a:t>
            </a:r>
          </a:p>
          <a:p>
            <a:pPr marL="411163" lvl="1" indent="-307975">
              <a:lnSpc>
                <a:spcPct val="95000"/>
              </a:lnSpc>
              <a:spcBef>
                <a:spcPct val="0"/>
              </a:spcBef>
              <a:buClr>
                <a:srgbClr val="000000"/>
              </a:buClr>
              <a:buFontTx/>
              <a:buChar char="•"/>
            </a:pPr>
            <a:r>
              <a:rPr lang="zh-CN" altLang="en-US" dirty="0" smtClean="0"/>
              <a:t>脚本引擎。三行搞定一类网站。</a:t>
            </a:r>
            <a:r>
              <a:rPr lang="zh-CN" altLang="en-US" sz="1400" dirty="0" smtClean="0">
                <a:hlinkClick r:id="rId4"/>
              </a:rPr>
              <a:t>示例代码</a:t>
            </a:r>
            <a:endParaRPr lang="zh-CN" altLang="en-US" dirty="0" smtClean="0"/>
          </a:p>
          <a:p>
            <a:pPr marL="411163" lvl="1" indent="-307975">
              <a:lnSpc>
                <a:spcPct val="95000"/>
              </a:lnSpc>
              <a:spcBef>
                <a:spcPct val="0"/>
              </a:spcBef>
              <a:buClr>
                <a:srgbClr val="000000"/>
              </a:buClr>
              <a:buFontTx/>
              <a:buChar char="•"/>
            </a:pPr>
            <a:r>
              <a:rPr lang="zh-CN" altLang="en-US" dirty="0" smtClean="0"/>
              <a:t>动态策略选择</a:t>
            </a:r>
            <a:endParaRPr lang="en-US" altLang="zh-CN" dirty="0" smtClean="0"/>
          </a:p>
          <a:p>
            <a:pPr marL="411163" lvl="1" indent="-307975">
              <a:lnSpc>
                <a:spcPct val="95000"/>
              </a:lnSpc>
              <a:spcBef>
                <a:spcPct val="0"/>
              </a:spcBef>
              <a:buClr>
                <a:srgbClr val="000000"/>
              </a:buClr>
              <a:buFontTx/>
              <a:buChar char="•"/>
            </a:pPr>
            <a:r>
              <a:rPr lang="zh-CN" altLang="en-US" dirty="0" smtClean="0"/>
              <a:t>使用现有</a:t>
            </a:r>
            <a:r>
              <a:rPr lang="en-US" altLang="zh-CN" dirty="0" smtClean="0"/>
              <a:t>API(</a:t>
            </a:r>
            <a:r>
              <a:rPr lang="zh-CN" altLang="en-US" dirty="0" smtClean="0"/>
              <a:t>如</a:t>
            </a:r>
            <a:r>
              <a:rPr lang="en-US" altLang="en-US" dirty="0" err="1" smtClean="0"/>
              <a:t>Facebook</a:t>
            </a:r>
            <a:r>
              <a:rPr lang="en-US" altLang="en-US" dirty="0" smtClean="0"/>
              <a:t> Graph API</a:t>
            </a:r>
            <a:r>
              <a:rPr lang="en-US" altLang="zh-CN" dirty="0" smtClean="0"/>
              <a:t>)</a:t>
            </a:r>
          </a:p>
          <a:p>
            <a:pPr marL="411163" lvl="1" indent="-307975">
              <a:lnSpc>
                <a:spcPct val="95000"/>
              </a:lnSpc>
              <a:spcBef>
                <a:spcPct val="0"/>
              </a:spcBef>
              <a:buClr>
                <a:srgbClr val="000000"/>
              </a:buClr>
              <a:buFontTx/>
              <a:buChar char="•"/>
            </a:pPr>
            <a:r>
              <a:rPr lang="zh-CN" altLang="en-US" dirty="0" smtClean="0"/>
              <a:t>翻墙模块</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146" name="Titre 1"/>
          <p:cNvSpPr>
            <a:spLocks noGrp="1"/>
          </p:cNvSpPr>
          <p:nvPr>
            <p:ph type="title"/>
          </p:nvPr>
        </p:nvSpPr>
        <p:spPr>
          <a:xfrm>
            <a:off x="2357438" y="274638"/>
            <a:ext cx="6329362" cy="1143000"/>
          </a:xfrm>
        </p:spPr>
        <p:txBody>
          <a:bodyPr/>
          <a:lstStyle/>
          <a:p>
            <a:pPr algn="l"/>
            <a:r>
              <a:rPr lang="zh-CN" altLang="en-US" dirty="0" smtClean="0">
                <a:solidFill>
                  <a:srgbClr val="333333"/>
                </a:solidFill>
                <a:latin typeface="Arial" pitchFamily="34" charset="0"/>
              </a:rPr>
              <a:t>挖人神功</a:t>
            </a:r>
            <a:endParaRPr lang="fr-CA" dirty="0" smtClean="0"/>
          </a:p>
        </p:txBody>
      </p:sp>
      <p:sp>
        <p:nvSpPr>
          <p:cNvPr id="6147" name="Espace réservé du contenu 2"/>
          <p:cNvSpPr>
            <a:spLocks noGrp="1"/>
          </p:cNvSpPr>
          <p:nvPr>
            <p:ph idx="1"/>
          </p:nvPr>
        </p:nvSpPr>
        <p:spPr>
          <a:xfrm>
            <a:off x="2357438" y="1600200"/>
            <a:ext cx="6329362" cy="4525963"/>
          </a:xfrm>
        </p:spPr>
        <p:txBody>
          <a:bodyPr/>
          <a:lstStyle/>
          <a:p>
            <a:pPr marL="411163" lvl="1" indent="-307975">
              <a:lnSpc>
                <a:spcPct val="95000"/>
              </a:lnSpc>
              <a:spcBef>
                <a:spcPct val="0"/>
              </a:spcBef>
              <a:buClr>
                <a:srgbClr val="000000"/>
              </a:buClr>
              <a:buNone/>
            </a:pPr>
            <a:r>
              <a:rPr lang="zh-CN" altLang="en-US" sz="2400" dirty="0" smtClean="0"/>
              <a:t>困难</a:t>
            </a:r>
          </a:p>
          <a:p>
            <a:pPr marL="411163" lvl="1" indent="-307975">
              <a:lnSpc>
                <a:spcPct val="95000"/>
              </a:lnSpc>
              <a:spcBef>
                <a:spcPct val="0"/>
              </a:spcBef>
              <a:buClr>
                <a:srgbClr val="000000"/>
              </a:buClr>
              <a:buFontTx/>
              <a:buChar char="•"/>
            </a:pPr>
            <a:r>
              <a:rPr lang="zh-CN" altLang="en-US" sz="2400" dirty="0" smtClean="0"/>
              <a:t>语义网本身不准确。有假信息和信息不足</a:t>
            </a:r>
          </a:p>
          <a:p>
            <a:pPr marL="411163" lvl="1" indent="-307975">
              <a:lnSpc>
                <a:spcPct val="95000"/>
              </a:lnSpc>
              <a:spcBef>
                <a:spcPct val="0"/>
              </a:spcBef>
              <a:buClr>
                <a:srgbClr val="000000"/>
              </a:buClr>
              <a:buFontTx/>
              <a:buChar char="•"/>
            </a:pPr>
            <a:r>
              <a:rPr lang="zh-CN" altLang="en-US" sz="2400" dirty="0" smtClean="0"/>
              <a:t>语义网太大，分析困难</a:t>
            </a:r>
            <a:endParaRPr lang="en-US" altLang="zh-CN" sz="2400" dirty="0" smtClean="0"/>
          </a:p>
          <a:p>
            <a:pPr marL="411163" lvl="1" indent="-307975">
              <a:lnSpc>
                <a:spcPct val="95000"/>
              </a:lnSpc>
              <a:spcBef>
                <a:spcPct val="0"/>
              </a:spcBef>
              <a:buClr>
                <a:srgbClr val="000000"/>
              </a:buClr>
              <a:buFontTx/>
              <a:buChar char="•"/>
            </a:pPr>
            <a:endParaRPr lang="zh-CN" altLang="en-US" sz="2400" dirty="0" smtClean="0"/>
          </a:p>
          <a:p>
            <a:pPr marL="411163" lvl="1" indent="-307975">
              <a:lnSpc>
                <a:spcPct val="95000"/>
              </a:lnSpc>
              <a:spcBef>
                <a:spcPct val="0"/>
              </a:spcBef>
              <a:buClr>
                <a:srgbClr val="000000"/>
              </a:buClr>
              <a:buNone/>
            </a:pPr>
            <a:r>
              <a:rPr lang="zh-CN" altLang="en-US" sz="2400" dirty="0" smtClean="0"/>
              <a:t>解决办法</a:t>
            </a:r>
          </a:p>
          <a:p>
            <a:pPr marL="411163" lvl="1" indent="-307975">
              <a:lnSpc>
                <a:spcPct val="95000"/>
              </a:lnSpc>
              <a:spcBef>
                <a:spcPct val="0"/>
              </a:spcBef>
              <a:buClr>
                <a:srgbClr val="000000"/>
              </a:buClr>
              <a:buFontTx/>
              <a:buChar char="•"/>
            </a:pPr>
            <a:r>
              <a:rPr lang="zh-CN" altLang="en-US" sz="2400" smtClean="0"/>
              <a:t>信息分级</a:t>
            </a:r>
            <a:endParaRPr lang="zh-CN" altLang="en-US" sz="2400" dirty="0" smtClean="0"/>
          </a:p>
          <a:p>
            <a:pPr marL="411163" lvl="1" indent="-307975">
              <a:lnSpc>
                <a:spcPct val="95000"/>
              </a:lnSpc>
              <a:spcBef>
                <a:spcPct val="0"/>
              </a:spcBef>
              <a:buClr>
                <a:srgbClr val="000000"/>
              </a:buClr>
              <a:buFontTx/>
              <a:buChar char="•"/>
            </a:pPr>
            <a:r>
              <a:rPr lang="zh-CN" altLang="en-US" sz="2400" dirty="0" smtClean="0"/>
              <a:t>从语义网提取出局部进行运算</a:t>
            </a:r>
          </a:p>
          <a:p>
            <a:pPr marL="411163" lvl="1" indent="-307975">
              <a:lnSpc>
                <a:spcPct val="95000"/>
              </a:lnSpc>
              <a:spcBef>
                <a:spcPct val="0"/>
              </a:spcBef>
              <a:buClr>
                <a:srgbClr val="000000"/>
              </a:buClr>
              <a:buFontTx/>
              <a:buChar char="•"/>
            </a:pPr>
            <a:r>
              <a:rPr lang="en-US" altLang="zh-CN" sz="2400" dirty="0" smtClean="0"/>
              <a:t>Agent(</a:t>
            </a:r>
            <a:r>
              <a:rPr lang="zh-CN" altLang="en-US" sz="2400" dirty="0" smtClean="0"/>
              <a:t>滚雪球的判别机器人</a:t>
            </a:r>
            <a:r>
              <a:rPr lang="en-US" altLang="zh-CN" sz="2400" dirty="0" smtClean="0"/>
              <a:t>) </a:t>
            </a:r>
          </a:p>
          <a:p>
            <a:endParaRPr lang="fr-CA"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en-US" altLang="zh-CN" dirty="0" smtClean="0">
                <a:solidFill>
                  <a:schemeClr val="bg1"/>
                </a:solidFill>
              </a:rPr>
              <a:t>More</a:t>
            </a:r>
            <a:r>
              <a:rPr lang="zh-CN" altLang="en-US" dirty="0" smtClean="0">
                <a:solidFill>
                  <a:schemeClr val="bg1"/>
                </a:solidFill>
              </a:rPr>
              <a:t> </a:t>
            </a:r>
            <a:r>
              <a:rPr lang="en-US" altLang="zh-CN" dirty="0" smtClean="0">
                <a:solidFill>
                  <a:schemeClr val="bg1"/>
                </a:solidFill>
              </a:rPr>
              <a:t>Details </a:t>
            </a:r>
            <a:endParaRPr lang="fr-CA" altLang="zh-CN" dirty="0" smtClean="0">
              <a:solidFill>
                <a:schemeClr val="bg1"/>
              </a:solidFill>
            </a:endParaRPr>
          </a:p>
        </p:txBody>
      </p:sp>
      <p:sp>
        <p:nvSpPr>
          <p:cNvPr id="4099" name="Espace réservé du contenu 2"/>
          <p:cNvSpPr>
            <a:spLocks noGrp="1"/>
          </p:cNvSpPr>
          <p:nvPr>
            <p:ph idx="1"/>
          </p:nvPr>
        </p:nvSpPr>
        <p:spPr>
          <a:xfrm>
            <a:off x="500034" y="3071810"/>
            <a:ext cx="8229600" cy="1643074"/>
          </a:xfrm>
        </p:spPr>
        <p:txBody>
          <a:bodyPr/>
          <a:lstStyle/>
          <a:p>
            <a:r>
              <a:rPr lang="zh-CN" altLang="en-US" sz="3600" dirty="0" smtClean="0"/>
              <a:t>人际关系搜索引擎</a:t>
            </a:r>
            <a:endParaRPr lang="en-US" altLang="zh-CN" sz="3600" dirty="0" smtClean="0"/>
          </a:p>
          <a:p>
            <a:r>
              <a:rPr lang="en-US" altLang="zh-CN" sz="3600" dirty="0" smtClean="0"/>
              <a:t>Go</a:t>
            </a:r>
            <a:r>
              <a:rPr lang="zh-CN" altLang="en-US" sz="3600" dirty="0" smtClean="0"/>
              <a:t> </a:t>
            </a:r>
            <a:r>
              <a:rPr lang="en-US" altLang="zh-CN" sz="3600" dirty="0" smtClean="0"/>
              <a:t>to </a:t>
            </a:r>
            <a:r>
              <a:rPr lang="en-US" sz="3600" dirty="0" smtClean="0">
                <a:hlinkClick r:id="rId4"/>
              </a:rPr>
              <a:t>http://weaving-gae.appspot.com/</a:t>
            </a:r>
            <a:endParaRPr lang="en-US" altLang="zh-CN" sz="36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500034" y="2928934"/>
            <a:ext cx="8229600" cy="1143000"/>
          </a:xfrm>
        </p:spPr>
        <p:txBody>
          <a:bodyPr/>
          <a:lstStyle/>
          <a:p>
            <a:r>
              <a:rPr lang="zh-CN" altLang="en-US" sz="6000" dirty="0" smtClean="0">
                <a:solidFill>
                  <a:schemeClr val="bg1"/>
                </a:solidFill>
              </a:rPr>
              <a:t>两个有趣的子项目</a:t>
            </a:r>
            <a:endParaRPr lang="fr-CA" sz="6000" dirty="0" smtClean="0">
              <a:solidFill>
                <a:schemeClr val="bg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2357438" y="274638"/>
            <a:ext cx="6329362" cy="1143000"/>
          </a:xfrm>
        </p:spPr>
        <p:txBody>
          <a:bodyPr/>
          <a:lstStyle/>
          <a:p>
            <a:pPr algn="l"/>
            <a:r>
              <a:rPr lang="en-US" altLang="zh-CN" dirty="0" smtClean="0"/>
              <a:t>Jsa4j</a:t>
            </a:r>
            <a:r>
              <a:rPr lang="zh-CN" altLang="en-US" sz="1400" u="sng" dirty="0" smtClean="0">
                <a:solidFill>
                  <a:srgbClr val="999999"/>
                </a:solidFill>
                <a:latin typeface="Arial" pitchFamily="34" charset="0"/>
                <a:hlinkClick r:id="rId4"/>
              </a:rPr>
              <a:t>网址</a:t>
            </a:r>
            <a:endParaRPr lang="fr-CA" dirty="0" smtClean="0"/>
          </a:p>
        </p:txBody>
      </p:sp>
      <p:pic>
        <p:nvPicPr>
          <p:cNvPr id="4" name="Picture 4"/>
          <p:cNvPicPr>
            <a:picLocks noGrp="1" noChangeAspect="1" noChangeArrowheads="1"/>
          </p:cNvPicPr>
          <p:nvPr>
            <p:ph idx="1"/>
          </p:nvPr>
        </p:nvPicPr>
        <p:blipFill>
          <a:blip r:embed="rId5"/>
          <a:srcRect/>
          <a:stretch>
            <a:fillRect/>
          </a:stretch>
        </p:blipFill>
        <p:spPr bwMode="auto">
          <a:xfrm>
            <a:off x="3786182" y="3500438"/>
            <a:ext cx="5143536" cy="3115796"/>
          </a:xfrm>
          <a:prstGeom prst="rect">
            <a:avLst/>
          </a:prstGeom>
          <a:noFill/>
          <a:ln w="9525">
            <a:noFill/>
            <a:miter lim="800000"/>
            <a:headEnd/>
            <a:tailEnd/>
          </a:ln>
        </p:spPr>
      </p:pic>
      <p:sp>
        <p:nvSpPr>
          <p:cNvPr id="6" name="TextBox 5"/>
          <p:cNvSpPr txBox="1"/>
          <p:nvPr/>
        </p:nvSpPr>
        <p:spPr>
          <a:xfrm>
            <a:off x="2285984" y="1928802"/>
            <a:ext cx="4143404" cy="1948226"/>
          </a:xfrm>
          <a:prstGeom prst="rect">
            <a:avLst/>
          </a:prstGeom>
          <a:noFill/>
        </p:spPr>
        <p:txBody>
          <a:bodyPr wrap="square" rtlCol="0">
            <a:spAutoFit/>
          </a:bodyPr>
          <a:lstStyle/>
          <a:p>
            <a:pPr marL="411163" lvl="1" indent="-307975">
              <a:lnSpc>
                <a:spcPct val="95000"/>
              </a:lnSpc>
              <a:buClr>
                <a:srgbClr val="000000"/>
              </a:buClr>
              <a:buFontTx/>
              <a:buChar char="•"/>
            </a:pPr>
            <a:r>
              <a:rPr lang="zh-CN" altLang="en-US" sz="3600" dirty="0" smtClean="0">
                <a:latin typeface="+mj-lt"/>
                <a:ea typeface="+mj-ea"/>
                <a:cs typeface="+mj-cs"/>
              </a:rPr>
              <a:t>简洁</a:t>
            </a:r>
          </a:p>
          <a:p>
            <a:pPr marL="411163" lvl="1" indent="-307975">
              <a:lnSpc>
                <a:spcPct val="95000"/>
              </a:lnSpc>
              <a:buClr>
                <a:srgbClr val="000000"/>
              </a:buClr>
              <a:buFontTx/>
              <a:buChar char="•"/>
            </a:pPr>
            <a:r>
              <a:rPr lang="zh-CN" altLang="en-US" sz="3600" dirty="0" smtClean="0">
                <a:latin typeface="+mj-lt"/>
                <a:ea typeface="+mj-ea"/>
                <a:cs typeface="+mj-cs"/>
              </a:rPr>
              <a:t>高效 </a:t>
            </a:r>
          </a:p>
          <a:p>
            <a:pPr marL="411163" lvl="1" indent="-307975">
              <a:lnSpc>
                <a:spcPct val="95000"/>
              </a:lnSpc>
              <a:buClr>
                <a:srgbClr val="000000"/>
              </a:buClr>
              <a:buFontTx/>
              <a:buChar char="•"/>
            </a:pPr>
            <a:r>
              <a:rPr lang="zh-CN" altLang="en-US" sz="3600" dirty="0" smtClean="0">
                <a:latin typeface="+mj-lt"/>
                <a:ea typeface="+mj-ea"/>
                <a:cs typeface="+mj-cs"/>
              </a:rPr>
              <a:t>支持云计算 </a:t>
            </a:r>
          </a:p>
          <a:p>
            <a:endParaRPr lang="zh-CN" altLang="en-US" dirty="0"/>
          </a:p>
        </p:txBody>
      </p:sp>
      <p:sp>
        <p:nvSpPr>
          <p:cNvPr id="7" name="TextBox 6"/>
          <p:cNvSpPr txBox="1"/>
          <p:nvPr/>
        </p:nvSpPr>
        <p:spPr>
          <a:xfrm>
            <a:off x="3500430" y="1285860"/>
            <a:ext cx="1928826" cy="369332"/>
          </a:xfrm>
          <a:prstGeom prst="rect">
            <a:avLst/>
          </a:prstGeom>
          <a:noFill/>
        </p:spPr>
        <p:txBody>
          <a:bodyPr wrap="square" rtlCol="0">
            <a:spAutoFit/>
          </a:bodyPr>
          <a:lstStyle/>
          <a:p>
            <a:r>
              <a:rPr lang="zh-CN" altLang="en-US" dirty="0" smtClean="0"/>
              <a:t>通用数据底层</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2357438" y="274638"/>
            <a:ext cx="6329362" cy="1143000"/>
          </a:xfrm>
        </p:spPr>
        <p:txBody>
          <a:bodyPr/>
          <a:lstStyle/>
          <a:p>
            <a:pPr algn="l"/>
            <a:r>
              <a:rPr lang="en-US" altLang="zh-CN" dirty="0" err="1" smtClean="0"/>
              <a:t>getFavicon</a:t>
            </a:r>
            <a:r>
              <a:rPr lang="zh-CN" altLang="en-US" sz="1400" u="sng" dirty="0" smtClean="0">
                <a:solidFill>
                  <a:srgbClr val="999999"/>
                </a:solidFill>
                <a:latin typeface="Arial" pitchFamily="34" charset="0"/>
                <a:hlinkClick r:id="rId4"/>
              </a:rPr>
              <a:t>网址</a:t>
            </a:r>
            <a:endParaRPr lang="fr-CA" altLang="zh-CN" sz="2000" dirty="0" smtClean="0"/>
          </a:p>
        </p:txBody>
      </p:sp>
      <p:sp>
        <p:nvSpPr>
          <p:cNvPr id="5" name="内容占位符 4"/>
          <p:cNvSpPr>
            <a:spLocks noGrp="1"/>
          </p:cNvSpPr>
          <p:nvPr>
            <p:ph idx="1"/>
          </p:nvPr>
        </p:nvSpPr>
        <p:spPr>
          <a:xfrm>
            <a:off x="2357422" y="1928802"/>
            <a:ext cx="6329378" cy="4197361"/>
          </a:xfrm>
        </p:spPr>
        <p:txBody>
          <a:bodyPr/>
          <a:lstStyle/>
          <a:p>
            <a:pPr marL="411163" lvl="1" indent="-307975">
              <a:lnSpc>
                <a:spcPct val="95000"/>
              </a:lnSpc>
              <a:spcBef>
                <a:spcPct val="0"/>
              </a:spcBef>
              <a:buClr>
                <a:srgbClr val="000000"/>
              </a:buClr>
              <a:buFont typeface="Arial" pitchFamily="34" charset="0"/>
              <a:buChar char="•"/>
            </a:pPr>
            <a:r>
              <a:rPr lang="zh-CN" altLang="en-US" sz="3200" dirty="0" smtClean="0">
                <a:solidFill>
                  <a:srgbClr val="333333"/>
                </a:solidFill>
                <a:latin typeface="Arial" pitchFamily="34" charset="0"/>
                <a:ea typeface="宋体" pitchFamily="2" charset="-122"/>
              </a:rPr>
              <a:t>通过</a:t>
            </a:r>
            <a:r>
              <a:rPr lang="en-US" altLang="zh-CN" sz="3200" dirty="0" smtClean="0">
                <a:solidFill>
                  <a:srgbClr val="333333"/>
                </a:solidFill>
                <a:latin typeface="Arial" pitchFamily="34" charset="0"/>
                <a:ea typeface="宋体" pitchFamily="2" charset="-122"/>
              </a:rPr>
              <a:t>URL</a:t>
            </a:r>
            <a:r>
              <a:rPr lang="zh-CN" altLang="en-US" sz="3200" dirty="0" smtClean="0">
                <a:solidFill>
                  <a:srgbClr val="333333"/>
                </a:solidFill>
                <a:latin typeface="Arial" pitchFamily="34" charset="0"/>
                <a:ea typeface="宋体" pitchFamily="2" charset="-122"/>
              </a:rPr>
              <a:t>获取网站图标</a:t>
            </a:r>
            <a:endParaRPr lang="zh-CN" altLang="en-US" sz="3200" dirty="0" smtClean="0">
              <a:ea typeface="宋体" pitchFamily="2" charset="-122"/>
            </a:endParaRPr>
          </a:p>
          <a:p>
            <a:pPr marL="411163" lvl="1" indent="-307975">
              <a:lnSpc>
                <a:spcPct val="95000"/>
              </a:lnSpc>
              <a:spcBef>
                <a:spcPct val="0"/>
              </a:spcBef>
              <a:buClr>
                <a:srgbClr val="000000"/>
              </a:buClr>
              <a:buFont typeface="Arial" pitchFamily="34" charset="0"/>
              <a:buChar char="•"/>
            </a:pPr>
            <a:r>
              <a:rPr lang="zh-CN" altLang="en-US" sz="3200" dirty="0" smtClean="0">
                <a:solidFill>
                  <a:srgbClr val="333333"/>
                </a:solidFill>
                <a:latin typeface="Arial" pitchFamily="34" charset="0"/>
                <a:ea typeface="宋体" pitchFamily="2" charset="-122"/>
              </a:rPr>
              <a:t>图标编辑小工具</a:t>
            </a:r>
          </a:p>
          <a:p>
            <a:endParaRPr lang="zh-CN" altLang="en-US" dirty="0"/>
          </a:p>
        </p:txBody>
      </p:sp>
      <p:pic>
        <p:nvPicPr>
          <p:cNvPr id="1027" name="Picture 3" descr="C:\Users\yankai\Desktop\Evernote_files\236@235_a8469a39a858e1b1ed0d5cee4ea5d717.png"/>
          <p:cNvPicPr>
            <a:picLocks noChangeAspect="1" noChangeArrowheads="1"/>
          </p:cNvPicPr>
          <p:nvPr/>
        </p:nvPicPr>
        <p:blipFill>
          <a:blip r:embed="rId5"/>
          <a:srcRect/>
          <a:stretch>
            <a:fillRect/>
          </a:stretch>
        </p:blipFill>
        <p:spPr bwMode="auto">
          <a:xfrm>
            <a:off x="2641542" y="3143249"/>
            <a:ext cx="6285209" cy="3214710"/>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500034" y="2928934"/>
            <a:ext cx="8229600" cy="1143000"/>
          </a:xfrm>
        </p:spPr>
        <p:txBody>
          <a:bodyPr/>
          <a:lstStyle/>
          <a:p>
            <a:r>
              <a:rPr lang="en-US" altLang="zh-CN" sz="6000" dirty="0" smtClean="0">
                <a:solidFill>
                  <a:schemeClr val="bg1"/>
                </a:solidFill>
              </a:rPr>
              <a:t>Thanks</a:t>
            </a:r>
            <a:endParaRPr lang="fr-CA" sz="6000" dirty="0" smtClean="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2357438" y="274638"/>
            <a:ext cx="6329362" cy="1143000"/>
          </a:xfrm>
        </p:spPr>
        <p:txBody>
          <a:bodyPr/>
          <a:lstStyle/>
          <a:p>
            <a:pPr algn="l"/>
            <a:r>
              <a:rPr lang="en-US" altLang="zh-CN" b="1" dirty="0" smtClean="0"/>
              <a:t>Content</a:t>
            </a:r>
            <a:endParaRPr lang="fr-CA" b="1" dirty="0" smtClean="0"/>
          </a:p>
        </p:txBody>
      </p:sp>
      <p:sp>
        <p:nvSpPr>
          <p:cNvPr id="7" name="内容占位符 6"/>
          <p:cNvSpPr>
            <a:spLocks noGrp="1"/>
          </p:cNvSpPr>
          <p:nvPr>
            <p:ph idx="1"/>
          </p:nvPr>
        </p:nvSpPr>
        <p:spPr>
          <a:xfrm>
            <a:off x="2714612" y="1600200"/>
            <a:ext cx="5972188" cy="4525963"/>
          </a:xfrm>
        </p:spPr>
        <p:txBody>
          <a:bodyPr/>
          <a:lstStyle/>
          <a:p>
            <a:pPr>
              <a:lnSpc>
                <a:spcPct val="150000"/>
              </a:lnSpc>
            </a:pPr>
            <a:r>
              <a:rPr lang="zh-CN" altLang="en-US" sz="2800" b="1" dirty="0" smtClean="0"/>
              <a:t>产品</a:t>
            </a:r>
            <a:endParaRPr lang="en-US" sz="2800" b="1" dirty="0" smtClean="0"/>
          </a:p>
          <a:p>
            <a:pPr lvl="1"/>
            <a:r>
              <a:rPr lang="zh-CN" altLang="en-US" dirty="0" smtClean="0"/>
              <a:t>产品背景</a:t>
            </a:r>
            <a:endParaRPr lang="en-US" dirty="0" smtClean="0"/>
          </a:p>
          <a:p>
            <a:pPr lvl="1"/>
            <a:r>
              <a:rPr lang="zh-CN" altLang="en-US" dirty="0" smtClean="0"/>
              <a:t>功能</a:t>
            </a:r>
            <a:endParaRPr lang="en-US" dirty="0" smtClean="0"/>
          </a:p>
          <a:p>
            <a:pPr lvl="1"/>
            <a:r>
              <a:rPr lang="zh-CN" altLang="en-US" dirty="0" smtClean="0"/>
              <a:t>竞品分析</a:t>
            </a:r>
            <a:endParaRPr lang="fr-CA" dirty="0" smtClean="0"/>
          </a:p>
          <a:p>
            <a:pPr>
              <a:lnSpc>
                <a:spcPct val="150000"/>
              </a:lnSpc>
            </a:pPr>
            <a:r>
              <a:rPr lang="zh-CN" altLang="en-US" sz="2800" b="1" dirty="0" smtClean="0"/>
              <a:t>技术</a:t>
            </a:r>
            <a:endParaRPr lang="en-US" sz="2800" b="1" dirty="0" smtClean="0"/>
          </a:p>
          <a:p>
            <a:pPr lvl="1"/>
            <a:r>
              <a:rPr lang="zh-CN" altLang="en-US" dirty="0" smtClean="0"/>
              <a:t>工作机理</a:t>
            </a:r>
            <a:endParaRPr lang="en-US" dirty="0" smtClean="0"/>
          </a:p>
          <a:p>
            <a:pPr lvl="1"/>
            <a:r>
              <a:rPr lang="zh-CN" altLang="en-US" dirty="0" smtClean="0"/>
              <a:t>具体工作</a:t>
            </a:r>
            <a:endParaRPr lang="en-US" altLang="zh-CN" dirty="0" smtClean="0"/>
          </a:p>
          <a:p>
            <a:pPr lvl="1"/>
            <a:r>
              <a:rPr lang="zh-CN" altLang="en-US" dirty="0" smtClean="0"/>
              <a:t>子项目</a:t>
            </a:r>
            <a:endParaRPr lang="en-US" dirty="0" smtClean="0"/>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500034" y="2928934"/>
            <a:ext cx="8229600" cy="1143000"/>
          </a:xfrm>
        </p:spPr>
        <p:txBody>
          <a:bodyPr/>
          <a:lstStyle/>
          <a:p>
            <a:r>
              <a:rPr lang="zh-CN" altLang="en-US" sz="6000" dirty="0" smtClean="0">
                <a:solidFill>
                  <a:schemeClr val="bg1"/>
                </a:solidFill>
              </a:rPr>
              <a:t>产品背景</a:t>
            </a:r>
            <a:endParaRPr lang="fr-CA" sz="6000" dirty="0" smtClean="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170" name="Titre 1"/>
          <p:cNvSpPr>
            <a:spLocks noGrp="1"/>
          </p:cNvSpPr>
          <p:nvPr>
            <p:ph type="title"/>
          </p:nvPr>
        </p:nvSpPr>
        <p:spPr/>
        <p:txBody>
          <a:bodyPr/>
          <a:lstStyle/>
          <a:p>
            <a:r>
              <a:rPr lang="zh-CN" altLang="en-US" dirty="0" smtClean="0">
                <a:solidFill>
                  <a:schemeClr val="bg1"/>
                </a:solidFill>
              </a:rPr>
              <a:t>产品背景</a:t>
            </a:r>
            <a:endParaRPr lang="fr-CA" dirty="0" smtClean="0">
              <a:solidFill>
                <a:schemeClr val="bg1"/>
              </a:solidFill>
            </a:endParaRPr>
          </a:p>
        </p:txBody>
      </p:sp>
      <p:sp>
        <p:nvSpPr>
          <p:cNvPr id="7171" name="Espace réservé du contenu 2"/>
          <p:cNvSpPr>
            <a:spLocks noGrp="1"/>
          </p:cNvSpPr>
          <p:nvPr>
            <p:ph idx="1"/>
          </p:nvPr>
        </p:nvSpPr>
        <p:spPr>
          <a:xfrm>
            <a:off x="457200" y="2303463"/>
            <a:ext cx="8229600" cy="4197371"/>
          </a:xfrm>
        </p:spPr>
        <p:txBody>
          <a:bodyPr/>
          <a:lstStyle/>
          <a:p>
            <a:pPr fontAlgn="auto">
              <a:spcAft>
                <a:spcPts val="0"/>
              </a:spcAft>
              <a:defRPr/>
            </a:pPr>
            <a:r>
              <a:rPr lang="zh-CN" altLang="en-US" dirty="0" smtClean="0">
                <a:latin typeface="+mn-ea"/>
              </a:rPr>
              <a:t>随着社交网站的逐渐增多</a:t>
            </a:r>
            <a:endParaRPr lang="en-US" altLang="zh-CN" dirty="0" smtClean="0">
              <a:latin typeface="+mn-ea"/>
            </a:endParaRPr>
          </a:p>
          <a:p>
            <a:pPr lvl="1" fontAlgn="auto">
              <a:spcAft>
                <a:spcPts val="0"/>
              </a:spcAft>
              <a:defRPr/>
            </a:pPr>
            <a:r>
              <a:rPr lang="zh-CN" altLang="en-US" dirty="0" smtClean="0">
                <a:latin typeface="+mn-ea"/>
              </a:rPr>
              <a:t>更多的潜在社交需求被满足</a:t>
            </a:r>
            <a:endParaRPr lang="en-US" altLang="zh-CN" dirty="0" smtClean="0">
              <a:latin typeface="+mn-ea"/>
            </a:endParaRPr>
          </a:p>
          <a:p>
            <a:pPr lvl="1" fontAlgn="auto">
              <a:spcAft>
                <a:spcPts val="0"/>
              </a:spcAft>
              <a:defRPr/>
            </a:pPr>
            <a:r>
              <a:rPr lang="zh-CN" altLang="en-US" dirty="0" smtClean="0">
                <a:latin typeface="+mn-ea"/>
              </a:rPr>
              <a:t>需要与更多不同的平台上和朋友进行互动</a:t>
            </a:r>
            <a:endParaRPr lang="en-US" altLang="zh-CN" dirty="0" smtClean="0">
              <a:latin typeface="+mn-ea"/>
            </a:endParaRPr>
          </a:p>
          <a:p>
            <a:pPr lvl="1" fontAlgn="auto">
              <a:spcAft>
                <a:spcPts val="0"/>
              </a:spcAft>
              <a:defRPr/>
            </a:pPr>
            <a:r>
              <a:rPr lang="zh-CN" altLang="en-US" dirty="0" smtClean="0">
                <a:latin typeface="+mn-ea"/>
              </a:rPr>
              <a:t>需要一个工具来帮助他们拓宽自己的社交圈，获取新信息、新知识</a:t>
            </a:r>
            <a:endParaRPr lang="en-US" altLang="zh-CN" dirty="0" smtClean="0">
              <a:latin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zh-CN" altLang="en-US" dirty="0" smtClean="0">
                <a:solidFill>
                  <a:schemeClr val="bg1"/>
                </a:solidFill>
              </a:rPr>
              <a:t>产品目的</a:t>
            </a:r>
            <a:endParaRPr lang="fr-CA" dirty="0" smtClean="0">
              <a:solidFill>
                <a:schemeClr val="bg1"/>
              </a:solidFill>
            </a:endParaRPr>
          </a:p>
        </p:txBody>
      </p:sp>
      <p:sp>
        <p:nvSpPr>
          <p:cNvPr id="4099" name="Espace réservé du contenu 2"/>
          <p:cNvSpPr>
            <a:spLocks noGrp="1"/>
          </p:cNvSpPr>
          <p:nvPr>
            <p:ph idx="1"/>
          </p:nvPr>
        </p:nvSpPr>
        <p:spPr>
          <a:xfrm>
            <a:off x="457200" y="2303463"/>
            <a:ext cx="8229600" cy="3983037"/>
          </a:xfrm>
        </p:spPr>
        <p:txBody>
          <a:bodyPr/>
          <a:lstStyle/>
          <a:p>
            <a:pPr fontAlgn="auto">
              <a:spcAft>
                <a:spcPts val="0"/>
              </a:spcAft>
              <a:defRPr/>
            </a:pPr>
            <a:r>
              <a:rPr lang="zh-CN" altLang="en-US" dirty="0" smtClean="0">
                <a:latin typeface="+mn-ea"/>
              </a:rPr>
              <a:t>帮助人们认识自己想要进入的社交圈的人，从而拓宽自己的社交圈</a:t>
            </a:r>
            <a:endParaRPr lang="en-US" altLang="zh-CN" dirty="0" smtClean="0">
              <a:latin typeface="+mn-ea"/>
            </a:endParaRPr>
          </a:p>
          <a:p>
            <a:pPr fontAlgn="auto">
              <a:spcAft>
                <a:spcPts val="0"/>
              </a:spcAft>
              <a:defRPr/>
            </a:pPr>
            <a:r>
              <a:rPr lang="zh-CN" altLang="en-US" dirty="0" smtClean="0">
                <a:latin typeface="+mn-ea"/>
              </a:rPr>
              <a:t>语义网的方式向各企业提供互联网上开放的个人及其社交信息</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170" name="Titre 1"/>
          <p:cNvSpPr>
            <a:spLocks noGrp="1"/>
          </p:cNvSpPr>
          <p:nvPr>
            <p:ph type="title"/>
          </p:nvPr>
        </p:nvSpPr>
        <p:spPr/>
        <p:txBody>
          <a:bodyPr/>
          <a:lstStyle/>
          <a:p>
            <a:r>
              <a:rPr lang="zh-CN" altLang="en-US" dirty="0" smtClean="0">
                <a:solidFill>
                  <a:schemeClr val="bg1"/>
                </a:solidFill>
              </a:rPr>
              <a:t>用户需求</a:t>
            </a:r>
            <a:r>
              <a:rPr lang="en-US" altLang="zh-CN" dirty="0" smtClean="0">
                <a:solidFill>
                  <a:schemeClr val="bg1"/>
                </a:solidFill>
              </a:rPr>
              <a:t>——</a:t>
            </a:r>
            <a:r>
              <a:rPr lang="zh-CN" altLang="en-US" dirty="0" smtClean="0">
                <a:solidFill>
                  <a:schemeClr val="bg1"/>
                </a:solidFill>
              </a:rPr>
              <a:t>个人用户</a:t>
            </a:r>
            <a:endParaRPr lang="fr-CA" altLang="en-US" dirty="0" smtClean="0">
              <a:solidFill>
                <a:schemeClr val="bg1"/>
              </a:solidFill>
            </a:endParaRPr>
          </a:p>
        </p:txBody>
      </p:sp>
      <p:sp>
        <p:nvSpPr>
          <p:cNvPr id="7171" name="Espace réservé du contenu 2"/>
          <p:cNvSpPr>
            <a:spLocks noGrp="1"/>
          </p:cNvSpPr>
          <p:nvPr>
            <p:ph idx="1"/>
          </p:nvPr>
        </p:nvSpPr>
        <p:spPr>
          <a:xfrm>
            <a:off x="357158" y="3571876"/>
            <a:ext cx="8501122" cy="2928958"/>
          </a:xfrm>
        </p:spPr>
        <p:txBody>
          <a:bodyPr/>
          <a:lstStyle/>
          <a:p>
            <a:r>
              <a:rPr lang="zh-CN" altLang="en-US" sz="2800" dirty="0" smtClean="0">
                <a:latin typeface="+mn-ea"/>
              </a:rPr>
              <a:t>对特定的某个人很感兴趣，想要了解他的信息</a:t>
            </a:r>
            <a:endParaRPr lang="en-US" altLang="zh-CN" sz="2800" dirty="0" smtClean="0">
              <a:latin typeface="+mn-ea"/>
            </a:endParaRPr>
          </a:p>
          <a:p>
            <a:r>
              <a:rPr lang="zh-CN" altLang="en-US" sz="2800" dirty="0" smtClean="0"/>
              <a:t>对某个人有兴趣，顺带想要了解他认识和关心的人</a:t>
            </a:r>
            <a:endParaRPr lang="zh-CN" altLang="en-US" sz="2800" dirty="0" smtClean="0">
              <a:latin typeface="+mn-ea"/>
            </a:endParaRPr>
          </a:p>
          <a:p>
            <a:r>
              <a:rPr lang="zh-CN" altLang="en-US" sz="2800" dirty="0" smtClean="0">
                <a:latin typeface="+mn-ea"/>
              </a:rPr>
              <a:t>想要了解某件事情，需要找到和这件事有关联的人</a:t>
            </a:r>
          </a:p>
        </p:txBody>
      </p:sp>
      <p:sp>
        <p:nvSpPr>
          <p:cNvPr id="4" name="TextBox 3"/>
          <p:cNvSpPr txBox="1"/>
          <p:nvPr/>
        </p:nvSpPr>
        <p:spPr>
          <a:xfrm>
            <a:off x="857224" y="2214554"/>
            <a:ext cx="7215238" cy="1200329"/>
          </a:xfrm>
          <a:prstGeom prst="rect">
            <a:avLst/>
          </a:prstGeom>
          <a:noFill/>
        </p:spPr>
        <p:txBody>
          <a:bodyPr wrap="square" rtlCol="0">
            <a:spAutoFit/>
          </a:bodyPr>
          <a:lstStyle/>
          <a:p>
            <a:r>
              <a:rPr lang="zh-CN" altLang="en-US" sz="2800" dirty="0" smtClean="0"/>
              <a:t>帮助人们认识自己想要进入的社交圈的人，从而拓宽自己的社交圈。</a:t>
            </a:r>
          </a:p>
          <a:p>
            <a:endParaRPr lang="zh-CN" altLang="en-US"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500034" y="2928934"/>
            <a:ext cx="8229600" cy="1143000"/>
          </a:xfrm>
        </p:spPr>
        <p:txBody>
          <a:bodyPr/>
          <a:lstStyle/>
          <a:p>
            <a:r>
              <a:rPr lang="zh-CN" altLang="en-US" sz="6000" dirty="0" smtClean="0">
                <a:solidFill>
                  <a:schemeClr val="bg1"/>
                </a:solidFill>
              </a:rPr>
              <a:t>功能</a:t>
            </a:r>
            <a:endParaRPr lang="fr-CA" sz="6000" dirty="0" smtClean="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3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132</Template>
  <TotalTime>285</TotalTime>
  <Words>2554</Words>
  <Application>Microsoft Office PowerPoint</Application>
  <PresentationFormat>全屏显示(4:3)</PresentationFormat>
  <Paragraphs>417</Paragraphs>
  <Slides>33</Slides>
  <Notes>17</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132</vt:lpstr>
      <vt:lpstr>Weaving 作品展示</vt:lpstr>
      <vt:lpstr>What’s Weaving?</vt:lpstr>
      <vt:lpstr>More Details </vt:lpstr>
      <vt:lpstr>Content</vt:lpstr>
      <vt:lpstr>产品背景</vt:lpstr>
      <vt:lpstr>产品背景</vt:lpstr>
      <vt:lpstr>产品目的</vt:lpstr>
      <vt:lpstr>用户需求——个人用户</vt:lpstr>
      <vt:lpstr>功能</vt:lpstr>
      <vt:lpstr>对于个人信息的搜索</vt:lpstr>
      <vt:lpstr>对于个人关系信息的搜索</vt:lpstr>
      <vt:lpstr>小众知识搜索</vt:lpstr>
      <vt:lpstr>竞品分析</vt:lpstr>
      <vt:lpstr>Weaving和普通搜索引擎对比</vt:lpstr>
      <vt:lpstr>类似竞品分析——产品思想</vt:lpstr>
      <vt:lpstr>类似竞品分析——搜索范围</vt:lpstr>
      <vt:lpstr>类似竞品分析——数据来源</vt:lpstr>
      <vt:lpstr>类似竞品分析——获得信息</vt:lpstr>
      <vt:lpstr>竞品分析总结</vt:lpstr>
      <vt:lpstr>Weaving定位</vt:lpstr>
      <vt:lpstr>工作机理</vt:lpstr>
      <vt:lpstr>网络现状</vt:lpstr>
      <vt:lpstr>加以整理</vt:lpstr>
      <vt:lpstr>整理后</vt:lpstr>
      <vt:lpstr>具体工作</vt:lpstr>
      <vt:lpstr>系统结构</vt:lpstr>
      <vt:lpstr>语义网抽取大法</vt:lpstr>
      <vt:lpstr>语义网抽取大法</vt:lpstr>
      <vt:lpstr>挖人神功</vt:lpstr>
      <vt:lpstr>两个有趣的子项目</vt:lpstr>
      <vt:lpstr>Jsa4j网址</vt:lpstr>
      <vt:lpstr>getFavicon网址</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yankai</dc:creator>
  <cp:lastModifiedBy>yankai</cp:lastModifiedBy>
  <cp:revision>92</cp:revision>
  <dcterms:created xsi:type="dcterms:W3CDTF">2010-06-01T11:07:56Z</dcterms:created>
  <dcterms:modified xsi:type="dcterms:W3CDTF">2010-06-01T17:05:26Z</dcterms:modified>
</cp:coreProperties>
</file>