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7" r:id="rId2"/>
    <p:sldId id="296" r:id="rId3"/>
    <p:sldId id="260" r:id="rId4"/>
    <p:sldId id="259" r:id="rId5"/>
    <p:sldId id="299" r:id="rId6"/>
    <p:sldId id="301" r:id="rId7"/>
    <p:sldId id="302" r:id="rId8"/>
    <p:sldId id="304" r:id="rId9"/>
    <p:sldId id="309" r:id="rId10"/>
    <p:sldId id="305" r:id="rId11"/>
    <p:sldId id="307" r:id="rId12"/>
    <p:sldId id="30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7ECB7899-C8D2-0649-AD1F-CAF7F1D2CC6D}">
          <p14:sldIdLst>
            <p14:sldId id="297"/>
            <p14:sldId id="296"/>
          </p14:sldIdLst>
        </p14:section>
        <p14:section name="Section One (Campus Gold)" id="{5756F892-1C92-B24B-9630-A458C5515C90}">
          <p14:sldIdLst>
            <p14:sldId id="260"/>
            <p14:sldId id="259"/>
            <p14:sldId id="299"/>
            <p14:sldId id="301"/>
            <p14:sldId id="302"/>
            <p14:sldId id="304"/>
            <p14:sldId id="309"/>
            <p14:sldId id="305"/>
            <p14:sldId id="307"/>
            <p14:sldId id="308"/>
          </p14:sldIdLst>
        </p14:section>
        <p14:section name="Concluding Slide" id="{FEA9F4E1-589B-4D41-B143-E832585FE908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3" orient="horz" pos="1044">
          <p15:clr>
            <a:srgbClr val="A4A3A4"/>
          </p15:clr>
        </p15:guide>
        <p15:guide id="7" orient="horz" pos="1214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46">
          <p15:clr>
            <a:srgbClr val="A4A3A4"/>
          </p15:clr>
        </p15:guide>
        <p15:guide id="11" pos="720" userDrawn="1">
          <p15:clr>
            <a:srgbClr val="A4A3A4"/>
          </p15:clr>
        </p15:guide>
        <p15:guide id="12" pos="5403">
          <p15:clr>
            <a:srgbClr val="A4A3A4"/>
          </p15:clr>
        </p15:guide>
        <p15:guide id="13" pos="432" userDrawn="1">
          <p15:clr>
            <a:srgbClr val="A4A3A4"/>
          </p15:clr>
        </p15:guide>
        <p15:guide id="15" pos="936" userDrawn="1">
          <p15:clr>
            <a:srgbClr val="A4A3A4"/>
          </p15:clr>
        </p15:guide>
        <p15:guide id="16" pos="5077">
          <p15:clr>
            <a:srgbClr val="A4A3A4"/>
          </p15:clr>
        </p15:guide>
        <p15:guide id="17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0" autoAdjust="0"/>
    <p:restoredTop sz="86300" autoAdjust="0"/>
  </p:normalViewPr>
  <p:slideViewPr>
    <p:cSldViewPr snapToGrid="0">
      <p:cViewPr>
        <p:scale>
          <a:sx n="110" d="100"/>
          <a:sy n="110" d="100"/>
        </p:scale>
        <p:origin x="760" y="-928"/>
      </p:cViewPr>
      <p:guideLst>
        <p:guide orient="horz" pos="3984"/>
        <p:guide orient="horz" pos="1044"/>
        <p:guide orient="horz" pos="1214"/>
        <p:guide orient="horz" pos="624"/>
        <p:guide orient="horz" pos="3546"/>
        <p:guide pos="720"/>
        <p:guide pos="5403"/>
        <p:guide pos="432"/>
        <p:guide pos="936"/>
        <p:guide pos="5077"/>
        <p:guide pos="2880"/>
      </p:guideLst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12/17/17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ccessibility Statemen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109" y="1136650"/>
            <a:ext cx="6438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090"/>
            <a:ext cx="9144000" cy="52070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281113" y="1517953"/>
            <a:ext cx="102809" cy="2497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7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Impact Regular 60 point</a:t>
            </a:r>
            <a:endParaRPr lang="en-US" dirty="0"/>
          </a:p>
        </p:txBody>
      </p:sp>
      <p:sp>
        <p:nvSpPr>
          <p:cNvPr id="10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683099" y="4419601"/>
            <a:ext cx="6305496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0" y="6143098"/>
            <a:ext cx="4533961" cy="22934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</a:t>
            </a:r>
            <a:r>
              <a:rPr lang="en-US" dirty="0" err="1" smtClean="0"/>
              <a:t>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90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ss-Ade Green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1139295" y="602985"/>
            <a:ext cx="6920443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1135412" y="1632494"/>
            <a:ext cx="6924326" cy="421893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139824" y="2217738"/>
            <a:ext cx="6919913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139825" y="6155006"/>
            <a:ext cx="4961995" cy="2206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2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ss-Ade Green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wo Title" descr="Title"/>
          <p:cNvSpPr>
            <a:spLocks noGrp="1"/>
          </p:cNvSpPr>
          <p:nvPr>
            <p:ph type="title" hasCustomPrompt="1"/>
          </p:nvPr>
        </p:nvSpPr>
        <p:spPr>
          <a:xfrm>
            <a:off x="1140563" y="603474"/>
            <a:ext cx="6926263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1133475" y="1633360"/>
            <a:ext cx="6926263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1141942" y="2229020"/>
            <a:ext cx="6917796" cy="3009185"/>
          </a:xfrm>
        </p:spPr>
        <p:txBody>
          <a:bodyPr lIns="0" tIns="0" rIns="0" bIns="0" numCol="2" spcCol="274320" anchor="t" anchorCtr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1139826" y="6152835"/>
            <a:ext cx="5105030" cy="2267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ss-Ade Green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1133475" y="602584"/>
            <a:ext cx="6926263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1134534" y="1657350"/>
            <a:ext cx="3056466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5"/>
            <a:ext cx="388620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Subhd</a:t>
            </a:r>
            <a:r>
              <a:rPr lang="en-US" dirty="0" smtClean="0"/>
              <a:t> Impact </a:t>
            </a:r>
            <a:r>
              <a:rPr lang="en-US" dirty="0" err="1" smtClean="0"/>
              <a:t>Reg</a:t>
            </a:r>
            <a:r>
              <a:rPr lang="en-US" dirty="0" smtClean="0"/>
              <a:t> 24 </a:t>
            </a:r>
            <a:r>
              <a:rPr lang="en-US" dirty="0" err="1" smtClean="0"/>
              <a:t>pt</a:t>
            </a:r>
            <a:r>
              <a:rPr lang="en-US" dirty="0" smtClean="0"/>
              <a:t>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1141093" y="6155286"/>
            <a:ext cx="5046662" cy="228335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51324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ss-Ade Green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1137877" y="608616"/>
            <a:ext cx="6921861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1148292" y="1689816"/>
            <a:ext cx="3076575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5" y="1611847"/>
            <a:ext cx="3736950" cy="415428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Subhd</a:t>
            </a:r>
            <a:r>
              <a:rPr lang="en-US" dirty="0" smtClean="0"/>
              <a:t> Impact </a:t>
            </a:r>
            <a:r>
              <a:rPr lang="en-US" dirty="0" err="1" smtClean="0"/>
              <a:t>Reg</a:t>
            </a:r>
            <a:r>
              <a:rPr lang="en-US" dirty="0" smtClean="0"/>
              <a:t> 24 </a:t>
            </a:r>
            <a:r>
              <a:rPr lang="en-US" dirty="0" err="1" smtClean="0"/>
              <a:t>pt</a:t>
            </a:r>
            <a:r>
              <a:rPr lang="en-US" dirty="0" smtClean="0"/>
              <a:t> Green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6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3079"/>
            <a:ext cx="8001000" cy="876300"/>
          </a:xfrm>
          <a:prstGeom prst="rect">
            <a:avLst/>
          </a:prstGeom>
        </p:spPr>
      </p:pic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1139825" y="6155003"/>
            <a:ext cx="5023908" cy="24579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1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0"/>
            <a:ext cx="9144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5"/>
            <a:ext cx="9144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701146" y="5503333"/>
            <a:ext cx="73553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0"/>
            <a:ext cx="9144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4" name="Picture Caption"/>
          <p:cNvSpPr>
            <a:spLocks noGrp="1"/>
          </p:cNvSpPr>
          <p:nvPr>
            <p:ph type="body" sz="quarter" idx="11" hasCustomPrompt="1"/>
          </p:nvPr>
        </p:nvSpPr>
        <p:spPr>
          <a:xfrm>
            <a:off x="1033463" y="5646212"/>
            <a:ext cx="7280804" cy="949321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171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5760"/>
            <a:ext cx="9144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 Bar 2"/>
          <p:cNvSpPr/>
          <p:nvPr userDrawn="1"/>
        </p:nvSpPr>
        <p:spPr>
          <a:xfrm>
            <a:off x="1148822" y="1693862"/>
            <a:ext cx="78845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1140355" y="600077"/>
            <a:ext cx="6947478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1467267" y="1862668"/>
            <a:ext cx="5596995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1470025" y="3081338"/>
            <a:ext cx="5599642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dirty="0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1470025" y="3810528"/>
            <a:ext cx="504666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pic>
        <p:nvPicPr>
          <p:cNvPr id="9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5572"/>
            <a:ext cx="8001000" cy="876300"/>
          </a:xfrm>
          <a:prstGeom prst="rect">
            <a:avLst/>
          </a:prstGeom>
        </p:spPr>
      </p:pic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1148293" y="6154737"/>
            <a:ext cx="5125508" cy="27146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1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090"/>
            <a:ext cx="9144000" cy="52070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281113" y="1517953"/>
            <a:ext cx="102809" cy="2497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7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Impact Regular 60 point</a:t>
            </a:r>
            <a:endParaRPr lang="en-US" dirty="0"/>
          </a:p>
        </p:txBody>
      </p:sp>
      <p:sp>
        <p:nvSpPr>
          <p:cNvPr id="10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683099" y="4419601"/>
            <a:ext cx="6305496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0" y="6143098"/>
            <a:ext cx="4533961" cy="22934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</a:t>
            </a:r>
            <a:r>
              <a:rPr lang="en-US" dirty="0" err="1" smtClean="0"/>
              <a:t>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77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ll Tower Brick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1139295" y="602985"/>
            <a:ext cx="6920443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1135412" y="1632494"/>
            <a:ext cx="6924326" cy="421893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139824" y="2217738"/>
            <a:ext cx="6919913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139825" y="6155006"/>
            <a:ext cx="4961995" cy="2206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4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ll Tower Brick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1140563" y="594047"/>
            <a:ext cx="6926263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1133475" y="1633360"/>
            <a:ext cx="6926263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1141942" y="2229020"/>
            <a:ext cx="6917796" cy="3009185"/>
          </a:xfrm>
        </p:spPr>
        <p:txBody>
          <a:bodyPr lIns="0" tIns="0" rIns="0" bIns="0" numCol="2" spcCol="274320" anchor="t" anchorCtr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1139826" y="6152835"/>
            <a:ext cx="5105030" cy="2267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5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090"/>
            <a:ext cx="9144000" cy="52070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281113" y="1517953"/>
            <a:ext cx="10280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7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</a:t>
            </a:r>
            <a:br>
              <a:rPr lang="en-US" dirty="0" smtClean="0"/>
            </a:br>
            <a:r>
              <a:rPr lang="en-US" dirty="0" smtClean="0"/>
              <a:t>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0" y="6143098"/>
            <a:ext cx="4575703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ll Tower Brick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1133475" y="602584"/>
            <a:ext cx="6926263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1134534" y="1657350"/>
            <a:ext cx="3056466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6"/>
            <a:ext cx="3736950" cy="42251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Subhd</a:t>
            </a:r>
            <a:r>
              <a:rPr lang="en-US" dirty="0" smtClean="0"/>
              <a:t> Impact </a:t>
            </a:r>
            <a:r>
              <a:rPr lang="en-US" dirty="0" err="1" smtClean="0"/>
              <a:t>Reg</a:t>
            </a:r>
            <a:r>
              <a:rPr lang="en-US" dirty="0" smtClean="0"/>
              <a:t> 24 </a:t>
            </a:r>
            <a:r>
              <a:rPr lang="en-US" dirty="0" err="1" smtClean="0"/>
              <a:t>pt</a:t>
            </a:r>
            <a:r>
              <a:rPr lang="en-US" dirty="0" smtClean="0"/>
              <a:t>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1141093" y="6155286"/>
            <a:ext cx="5046662" cy="228335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1502624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ll Tower Brick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1137877" y="599189"/>
            <a:ext cx="6921861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1148292" y="1675642"/>
            <a:ext cx="3076575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5" y="1611847"/>
            <a:ext cx="3736950" cy="415428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Subhd</a:t>
            </a:r>
            <a:r>
              <a:rPr lang="en-US" dirty="0" smtClean="0"/>
              <a:t> Impact </a:t>
            </a:r>
            <a:r>
              <a:rPr lang="en-US" dirty="0" err="1" smtClean="0"/>
              <a:t>Reg</a:t>
            </a:r>
            <a:r>
              <a:rPr lang="en-US" dirty="0" smtClean="0"/>
              <a:t> 24 </a:t>
            </a:r>
            <a:r>
              <a:rPr lang="en-US" dirty="0" err="1" smtClean="0"/>
              <a:t>pt</a:t>
            </a:r>
            <a:r>
              <a:rPr lang="en-US" dirty="0" smtClean="0"/>
              <a:t>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point. Keep it short with bite-size chunks of information.</a:t>
            </a:r>
          </a:p>
        </p:txBody>
      </p:sp>
      <p:pic>
        <p:nvPicPr>
          <p:cNvPr id="6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3079"/>
            <a:ext cx="8001000" cy="876300"/>
          </a:xfrm>
          <a:prstGeom prst="rect">
            <a:avLst/>
          </a:prstGeom>
        </p:spPr>
      </p:pic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1139825" y="6155003"/>
            <a:ext cx="5023908" cy="24579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5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 1"/>
          <p:cNvSpPr/>
          <p:nvPr userDrawn="1"/>
        </p:nvSpPr>
        <p:spPr>
          <a:xfrm>
            <a:off x="0" y="0"/>
            <a:ext cx="9144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40005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5"/>
            <a:ext cx="9144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701146" y="5496245"/>
            <a:ext cx="73553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62073"/>
            <a:ext cx="9144000" cy="4676775"/>
          </a:xfrm>
          <a:ln>
            <a:noFill/>
          </a:ln>
        </p:spPr>
        <p:txBody>
          <a:bodyPr anchor="ctr" anchorCtr="1"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4" name="Picture Caption"/>
          <p:cNvSpPr>
            <a:spLocks noGrp="1"/>
          </p:cNvSpPr>
          <p:nvPr>
            <p:ph type="body" sz="quarter" idx="11" hasCustomPrompt="1"/>
          </p:nvPr>
        </p:nvSpPr>
        <p:spPr>
          <a:xfrm>
            <a:off x="1033463" y="5646212"/>
            <a:ext cx="7280804" cy="949321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07669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1888"/>
            <a:ext cx="9144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5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 Bar 2"/>
          <p:cNvSpPr/>
          <p:nvPr userDrawn="1"/>
        </p:nvSpPr>
        <p:spPr>
          <a:xfrm>
            <a:off x="1148822" y="1693862"/>
            <a:ext cx="78845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1140355" y="600077"/>
            <a:ext cx="6947478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1467267" y="1862668"/>
            <a:ext cx="5596995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1470025" y="3081338"/>
            <a:ext cx="5599642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dirty="0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1470025" y="3810528"/>
            <a:ext cx="504666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pic>
        <p:nvPicPr>
          <p:cNvPr id="9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5572"/>
            <a:ext cx="8001000" cy="876300"/>
          </a:xfrm>
          <a:prstGeom prst="rect">
            <a:avLst/>
          </a:prstGeom>
        </p:spPr>
      </p:pic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1148293" y="6154737"/>
            <a:ext cx="5125508" cy="27146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96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090"/>
            <a:ext cx="9144000" cy="52070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281113" y="1517953"/>
            <a:ext cx="102809" cy="2497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7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Impact Regular 60 point</a:t>
            </a:r>
            <a:endParaRPr lang="en-US" dirty="0"/>
          </a:p>
        </p:txBody>
      </p:sp>
      <p:sp>
        <p:nvSpPr>
          <p:cNvPr id="10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683099" y="4419601"/>
            <a:ext cx="6305496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0" y="6143098"/>
            <a:ext cx="4533961" cy="22934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</a:t>
            </a:r>
            <a:r>
              <a:rPr lang="en-US" dirty="0" err="1" smtClean="0"/>
              <a:t>poinT</a:t>
            </a:r>
            <a:endParaRPr lang="en-US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ver True Blue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1139295" y="602985"/>
            <a:ext cx="6920443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1135412" y="1632494"/>
            <a:ext cx="6924326" cy="421893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139824" y="2217738"/>
            <a:ext cx="6919913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139825" y="6155006"/>
            <a:ext cx="4961995" cy="2206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ver True Blue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1140563" y="603474"/>
            <a:ext cx="6926263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1133475" y="1633360"/>
            <a:ext cx="6926263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1141942" y="2229020"/>
            <a:ext cx="6917796" cy="3009185"/>
          </a:xfrm>
        </p:spPr>
        <p:txBody>
          <a:bodyPr lIns="0" tIns="0" rIns="0" bIns="0" numCol="2" spcCol="274320" anchor="t" anchorCtr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1139826" y="6152835"/>
            <a:ext cx="5105030" cy="2267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ver True Blue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1133475" y="602584"/>
            <a:ext cx="6926263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1134534" y="1657350"/>
            <a:ext cx="3056466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6"/>
            <a:ext cx="3736950" cy="42251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Subhd</a:t>
            </a:r>
            <a:r>
              <a:rPr lang="en-US" dirty="0" smtClean="0"/>
              <a:t> Impact </a:t>
            </a:r>
            <a:r>
              <a:rPr lang="en-US" dirty="0" err="1" smtClean="0"/>
              <a:t>Reg</a:t>
            </a:r>
            <a:r>
              <a:rPr lang="en-US" dirty="0" smtClean="0"/>
              <a:t> 24 </a:t>
            </a:r>
            <a:r>
              <a:rPr lang="en-US" dirty="0" err="1" smtClean="0"/>
              <a:t>pt</a:t>
            </a:r>
            <a:r>
              <a:rPr lang="en-US" dirty="0" smtClean="0"/>
              <a:t>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point. Keep it short with bite-size chunks of information.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1141093" y="6155286"/>
            <a:ext cx="5046662" cy="228335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ver True Blue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1137877" y="608616"/>
            <a:ext cx="6921861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1148292" y="1668553"/>
            <a:ext cx="3076575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5" y="1611847"/>
            <a:ext cx="3736950" cy="415428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Subhd</a:t>
            </a:r>
            <a:r>
              <a:rPr lang="en-US" dirty="0" smtClean="0"/>
              <a:t> Impact </a:t>
            </a:r>
            <a:r>
              <a:rPr lang="en-US" dirty="0" err="1" smtClean="0"/>
              <a:t>Reg</a:t>
            </a:r>
            <a:r>
              <a:rPr lang="en-US" dirty="0" smtClean="0"/>
              <a:t> 24 </a:t>
            </a:r>
            <a:r>
              <a:rPr lang="en-US" dirty="0" err="1" smtClean="0"/>
              <a:t>pt</a:t>
            </a:r>
            <a:r>
              <a:rPr lang="en-US" dirty="0" smtClean="0"/>
              <a:t>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point. Keep it short with bite-size chunks of information.</a:t>
            </a:r>
          </a:p>
        </p:txBody>
      </p:sp>
      <p:pic>
        <p:nvPicPr>
          <p:cNvPr id="6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3079"/>
            <a:ext cx="8001000" cy="876300"/>
          </a:xfrm>
          <a:prstGeom prst="rect">
            <a:avLst/>
          </a:prstGeom>
        </p:spPr>
      </p:pic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1139825" y="6155003"/>
            <a:ext cx="5023908" cy="24579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0"/>
            <a:ext cx="9144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40005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5"/>
            <a:ext cx="9144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701146" y="5496245"/>
            <a:ext cx="73553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0"/>
            <a:ext cx="9144000" cy="4676775"/>
          </a:xfrm>
          <a:ln>
            <a:noFill/>
          </a:ln>
        </p:spPr>
        <p:txBody>
          <a:bodyPr anchor="ctr" anchorCtr="1"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4" name="Picture Caption"/>
          <p:cNvSpPr>
            <a:spLocks noGrp="1"/>
          </p:cNvSpPr>
          <p:nvPr>
            <p:ph type="body" sz="quarter" idx="11" hasCustomPrompt="1"/>
          </p:nvPr>
        </p:nvSpPr>
        <p:spPr>
          <a:xfrm>
            <a:off x="1033463" y="5646212"/>
            <a:ext cx="7280804" cy="949321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090"/>
            <a:ext cx="9144000" cy="52070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281113" y="1517953"/>
            <a:ext cx="102809" cy="2497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7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Impact Regular 60 point</a:t>
            </a:r>
            <a:endParaRPr lang="en-US" dirty="0"/>
          </a:p>
        </p:txBody>
      </p:sp>
      <p:sp>
        <p:nvSpPr>
          <p:cNvPr id="10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683099" y="4419601"/>
            <a:ext cx="6305496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0" y="6143098"/>
            <a:ext cx="4533961" cy="22934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</a:t>
            </a:r>
            <a:r>
              <a:rPr lang="en-US" dirty="0" err="1" smtClean="0"/>
              <a:t>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9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1888"/>
            <a:ext cx="9144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5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 Bar 2"/>
          <p:cNvSpPr/>
          <p:nvPr userDrawn="1"/>
        </p:nvSpPr>
        <p:spPr>
          <a:xfrm>
            <a:off x="1148822" y="1693862"/>
            <a:ext cx="78845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1140355" y="600077"/>
            <a:ext cx="6947478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1467267" y="1862668"/>
            <a:ext cx="5596995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1470025" y="3081338"/>
            <a:ext cx="5599642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dirty="0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1470025" y="3810528"/>
            <a:ext cx="504666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pic>
        <p:nvPicPr>
          <p:cNvPr id="9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5572"/>
            <a:ext cx="8001000" cy="876300"/>
          </a:xfrm>
          <a:prstGeom prst="rect">
            <a:avLst/>
          </a:prstGeom>
        </p:spPr>
      </p:pic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1148293" y="6154737"/>
            <a:ext cx="5125508" cy="27146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931"/>
            <a:ext cx="9144000" cy="52070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286932" y="1517953"/>
            <a:ext cx="93135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1741489" y="2071158"/>
            <a:ext cx="5099578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1741486" y="3219451"/>
            <a:ext cx="5099580" cy="804862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sp>
        <p:nvSpPr>
          <p:cNvPr id="10" name="We Are Purdue. What We Make Moves the World Forward." descr="We Are Purdue. What We Make Moves the World Forward."/>
          <p:cNvSpPr/>
          <p:nvPr userDrawn="1"/>
        </p:nvSpPr>
        <p:spPr>
          <a:xfrm>
            <a:off x="1293463" y="6309428"/>
            <a:ext cx="4544012" cy="135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638" y="6561668"/>
            <a:ext cx="8636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816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mpus Gold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39295" y="602985"/>
            <a:ext cx="6920443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1135412" y="1632494"/>
            <a:ext cx="6924326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139824" y="2217738"/>
            <a:ext cx="6919913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139825" y="6155006"/>
            <a:ext cx="4961995" cy="2206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mpus Gold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40563" y="603474"/>
            <a:ext cx="6926263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1133475" y="1633360"/>
            <a:ext cx="6926263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1141942" y="2229020"/>
            <a:ext cx="6917796" cy="3009185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1139826" y="6152835"/>
            <a:ext cx="5105030" cy="2267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mpus Gold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33475" y="602584"/>
            <a:ext cx="6926263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1134534" y="1657350"/>
            <a:ext cx="3056466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5"/>
            <a:ext cx="388620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</a:t>
            </a:r>
            <a:r>
              <a:rPr lang="en-US" dirty="0" err="1" smtClean="0"/>
              <a:t>Reg</a:t>
            </a:r>
            <a:r>
              <a:rPr lang="en-US" dirty="0" smtClean="0"/>
              <a:t> 24 </a:t>
            </a:r>
            <a:r>
              <a:rPr lang="en-US" dirty="0" err="1" smtClean="0"/>
              <a:t>pt</a:t>
            </a:r>
            <a:r>
              <a:rPr lang="en-US" dirty="0" smtClean="0"/>
              <a:t>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1141093" y="6155286"/>
            <a:ext cx="5046662" cy="228335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mpus Gold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37877" y="608616"/>
            <a:ext cx="6921861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1148292" y="1668553"/>
            <a:ext cx="3076575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5"/>
            <a:ext cx="388620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</a:t>
            </a:r>
            <a:r>
              <a:rPr lang="en-US" dirty="0" err="1" smtClean="0"/>
              <a:t>Reg</a:t>
            </a:r>
            <a:r>
              <a:rPr lang="en-US" dirty="0" smtClean="0"/>
              <a:t> 24 </a:t>
            </a:r>
            <a:r>
              <a:rPr lang="en-US" dirty="0" err="1" smtClean="0"/>
              <a:t>pt</a:t>
            </a:r>
            <a:r>
              <a:rPr lang="en-US" dirty="0" smtClean="0"/>
              <a:t>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6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3079"/>
            <a:ext cx="8001000" cy="876300"/>
          </a:xfrm>
          <a:prstGeom prst="rect">
            <a:avLst/>
          </a:prstGeom>
        </p:spPr>
      </p:pic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1139825" y="6155003"/>
            <a:ext cx="5023908" cy="24579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gital Headline Gold Bar 1"/>
          <p:cNvSpPr/>
          <p:nvPr userDrawn="1"/>
        </p:nvSpPr>
        <p:spPr>
          <a:xfrm>
            <a:off x="0" y="0"/>
            <a:ext cx="9144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Digital Headline Gold Bar 2"/>
          <p:cNvSpPr/>
          <p:nvPr userDrawn="1"/>
        </p:nvSpPr>
        <p:spPr>
          <a:xfrm>
            <a:off x="0" y="5254625"/>
            <a:ext cx="9144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701146" y="5503333"/>
            <a:ext cx="73553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0"/>
            <a:ext cx="9144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33464" y="5652618"/>
            <a:ext cx="713234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41315"/>
            <a:ext cx="9144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 Bar 2"/>
          <p:cNvSpPr/>
          <p:nvPr userDrawn="1"/>
        </p:nvSpPr>
        <p:spPr>
          <a:xfrm>
            <a:off x="1148822" y="1693862"/>
            <a:ext cx="78845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40355" y="600077"/>
            <a:ext cx="6947478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1467267" y="1862668"/>
            <a:ext cx="5596995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1470025" y="3081338"/>
            <a:ext cx="5599642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dirty="0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1470025" y="3810528"/>
            <a:ext cx="504666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pic>
        <p:nvPicPr>
          <p:cNvPr id="9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5572"/>
            <a:ext cx="8001000" cy="876300"/>
          </a:xfrm>
          <a:prstGeom prst="rect">
            <a:avLst/>
          </a:prstGeom>
        </p:spPr>
      </p:pic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1148293" y="6154737"/>
            <a:ext cx="5125508" cy="27146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454498" y="2583680"/>
            <a:ext cx="7293261" cy="1295191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Optimization Under </a:t>
            </a:r>
            <a:r>
              <a:rPr lang="en-US" sz="320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fairness constraints</a:t>
            </a:r>
            <a:endParaRPr lang="en-US" sz="32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ection One Title"/>
          <p:cNvSpPr>
            <a:spLocks noGrp="1"/>
          </p:cNvSpPr>
          <p:nvPr>
            <p:ph type="body" sz="quarter" idx="13"/>
          </p:nvPr>
        </p:nvSpPr>
        <p:spPr>
          <a:xfrm>
            <a:off x="6834217" y="4602481"/>
            <a:ext cx="1913542" cy="535172"/>
          </a:xfrm>
        </p:spPr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Jing Gong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40006" y="596386"/>
            <a:ext cx="6926263" cy="537090"/>
          </a:xfrm>
        </p:spPr>
        <p:txBody>
          <a:bodyPr/>
          <a:lstStyle/>
          <a:p>
            <a:r>
              <a:rPr lang="en-US" dirty="0" smtClean="0"/>
              <a:t>Optimization Under Regression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/>
          </p:nvPr>
        </p:nvSpPr>
        <p:spPr>
          <a:xfrm>
            <a:off x="1026195" y="1410815"/>
            <a:ext cx="6926263" cy="459843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26195" y="2009101"/>
                <a:ext cx="6917796" cy="4241228"/>
              </a:xfrm>
            </p:spPr>
            <p:txBody>
              <a:bodyPr/>
              <a:lstStyle/>
              <a:p>
                <a:r>
                  <a:rPr lang="en-US" dirty="0" smtClean="0"/>
                  <a:t>Convex optimization:</a:t>
                </a:r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i="0" smtClean="0">
                                  <a:latin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inimize</m:t>
                              </m:r>
                            </m:e>
                            <m:lim>
                              <m:r>
                                <a:rPr lang="mr-I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</a:rPr>
                        <m:t>. 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(constrained on total variation)</a:t>
                </a:r>
              </a:p>
              <a:p>
                <a:r>
                  <a:rPr lang="en-US" dirty="0" smtClean="0"/>
                  <a:t>Lagrange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is-I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Experiments: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26195" y="2009101"/>
                <a:ext cx="6917796" cy="4241228"/>
              </a:xfrm>
              <a:blipFill rotWithShape="0">
                <a:blip r:embed="rId2"/>
                <a:stretch>
                  <a:fillRect l="-1850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48" y="4244210"/>
            <a:ext cx="5773195" cy="17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40006" y="596386"/>
            <a:ext cx="6926263" cy="537090"/>
          </a:xfrm>
        </p:spPr>
        <p:txBody>
          <a:bodyPr/>
          <a:lstStyle/>
          <a:p>
            <a:r>
              <a:rPr lang="en-US" dirty="0" smtClean="0"/>
              <a:t>Conclusion and Future Goal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/>
          </p:nvPr>
        </p:nvSpPr>
        <p:spPr>
          <a:xfrm>
            <a:off x="1026195" y="1410815"/>
            <a:ext cx="6926263" cy="45984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26195" y="1974830"/>
            <a:ext cx="6917796" cy="4241228"/>
          </a:xfrm>
        </p:spPr>
        <p:txBody>
          <a:bodyPr/>
          <a:lstStyle/>
          <a:p>
            <a:r>
              <a:rPr lang="en-US" dirty="0" smtClean="0"/>
              <a:t>Applying causal measures as fairness constraints can balance decision making in binary cases and linear causal models</a:t>
            </a:r>
          </a:p>
          <a:p>
            <a:endParaRPr lang="en-US" dirty="0" smtClean="0"/>
          </a:p>
          <a:p>
            <a:r>
              <a:rPr lang="en-US" dirty="0" smtClean="0"/>
              <a:t>Perform fair predictions in machine learning algorithms</a:t>
            </a:r>
          </a:p>
          <a:p>
            <a:pPr marL="0" indent="0" algn="ctr">
              <a:buNone/>
            </a:pPr>
            <a:endParaRPr lang="en-US" b="0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High dimensional states: </a:t>
            </a:r>
            <a:r>
              <a:rPr lang="en-US" b="0" dirty="0" smtClean="0"/>
              <a:t>Optimization may not be efficient.</a:t>
            </a:r>
          </a:p>
          <a:p>
            <a:r>
              <a:rPr lang="en-US" dirty="0" smtClean="0"/>
              <a:t>Non-linear causal models: constraints may be complicated.</a:t>
            </a:r>
          </a:p>
          <a:p>
            <a:r>
              <a:rPr lang="en-US" dirty="0" smtClean="0"/>
              <a:t>Utility function may not have explicit expression</a:t>
            </a:r>
          </a:p>
          <a:p>
            <a:endParaRPr lang="en-US" b="0" dirty="0" smtClean="0"/>
          </a:p>
        </p:txBody>
      </p:sp>
      <p:sp>
        <p:nvSpPr>
          <p:cNvPr id="5" name="Subhead"/>
          <p:cNvSpPr txBox="1">
            <a:spLocks/>
          </p:cNvSpPr>
          <p:nvPr/>
        </p:nvSpPr>
        <p:spPr>
          <a:xfrm>
            <a:off x="1026195" y="3574130"/>
            <a:ext cx="6926263" cy="349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accent2"/>
                </a:solidFill>
                <a:latin typeface="Impact"/>
                <a:ea typeface="+mn-ea"/>
                <a:cs typeface="Impac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Future Goal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40006" y="596386"/>
            <a:ext cx="6926263" cy="537090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5504" y="1574157"/>
            <a:ext cx="78476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R12" charset="0"/>
              </a:rPr>
              <a:t>[1] J. Zhang, E. </a:t>
            </a:r>
            <a:r>
              <a:rPr lang="en-US" dirty="0" err="1">
                <a:latin typeface="CMR12" charset="0"/>
              </a:rPr>
              <a:t>Bareinboim</a:t>
            </a:r>
            <a:r>
              <a:rPr lang="en-US" dirty="0">
                <a:latin typeface="CMR12" charset="0"/>
              </a:rPr>
              <a:t>. Fairness in Decision-Making – The Causal Explanation For- </a:t>
            </a:r>
            <a:r>
              <a:rPr lang="en-US" dirty="0" err="1">
                <a:latin typeface="CMR12" charset="0"/>
              </a:rPr>
              <a:t>mula</a:t>
            </a:r>
            <a:r>
              <a:rPr lang="en-US" dirty="0">
                <a:latin typeface="CMR12" charset="0"/>
              </a:rPr>
              <a:t>. AAAI-18. In Proceedings of the 32nd AAAI Conference on Artificial Intelligence, 2018, forthcoming. Purdue AI Lab, Technical Report (R-30), Nov, 2017.</a:t>
            </a:r>
            <a:br>
              <a:rPr lang="en-US" dirty="0">
                <a:latin typeface="CMR12" charset="0"/>
              </a:rPr>
            </a:br>
            <a:r>
              <a:rPr lang="en-US" dirty="0">
                <a:latin typeface="CMR12" charset="0"/>
              </a:rPr>
              <a:t>[2] S. C. Davies, E. Pierson, A. Feller. Algorithmic Decision Making and the Cost of Fairness, 2017 </a:t>
            </a:r>
            <a:endParaRPr lang="en-US" dirty="0"/>
          </a:p>
          <a:p>
            <a:r>
              <a:rPr lang="en-US" dirty="0">
                <a:latin typeface="CMR12" charset="0"/>
              </a:rPr>
              <a:t>[3] M. B. Zafar, I. Valera, M. G. Rodriguez, K. P. </a:t>
            </a:r>
            <a:r>
              <a:rPr lang="en-US" dirty="0" err="1">
                <a:latin typeface="CMR12" charset="0"/>
              </a:rPr>
              <a:t>Gummadi</a:t>
            </a:r>
            <a:r>
              <a:rPr lang="en-US" dirty="0">
                <a:latin typeface="CMR12" charset="0"/>
              </a:rPr>
              <a:t>. Fairness Constraints: </a:t>
            </a:r>
            <a:r>
              <a:rPr lang="en-US" dirty="0" smtClean="0">
                <a:latin typeface="CMR12" charset="0"/>
              </a:rPr>
              <a:t>Mechanisms </a:t>
            </a:r>
            <a:r>
              <a:rPr lang="en-US" dirty="0">
                <a:latin typeface="CMR12" charset="0"/>
              </a:rPr>
              <a:t>for Fair Classification, 2017</a:t>
            </a:r>
            <a:br>
              <a:rPr lang="en-US" dirty="0">
                <a:latin typeface="CMR12" charset="0"/>
              </a:rPr>
            </a:br>
            <a:r>
              <a:rPr lang="en-US" dirty="0">
                <a:latin typeface="CMR12" charset="0"/>
              </a:rPr>
              <a:t>[4] M. </a:t>
            </a:r>
            <a:r>
              <a:rPr lang="en-US" dirty="0" err="1">
                <a:latin typeface="CMR12" charset="0"/>
              </a:rPr>
              <a:t>Hardt</a:t>
            </a:r>
            <a:r>
              <a:rPr lang="en-US" dirty="0">
                <a:latin typeface="CMR12" charset="0"/>
              </a:rPr>
              <a:t>, E. Price, N. </a:t>
            </a:r>
            <a:r>
              <a:rPr lang="en-US" dirty="0" err="1">
                <a:latin typeface="CMR12" charset="0"/>
              </a:rPr>
              <a:t>Srebro</a:t>
            </a:r>
            <a:r>
              <a:rPr lang="en-US" dirty="0">
                <a:latin typeface="CMR12" charset="0"/>
              </a:rPr>
              <a:t>. Equality of Opportunity in Supervised Learning, 2016 [5] P. Hansen, B. </a:t>
            </a:r>
            <a:r>
              <a:rPr lang="en-US" dirty="0" err="1">
                <a:latin typeface="CMR12" charset="0"/>
              </a:rPr>
              <a:t>Jaumard</a:t>
            </a:r>
            <a:r>
              <a:rPr lang="en-US" dirty="0">
                <a:latin typeface="CMR12" charset="0"/>
              </a:rPr>
              <a:t>, S. H. Lu. Some Further Results on Monotonicity in Globally Optimal Design, 1989. </a:t>
            </a:r>
            <a:endParaRPr lang="en-US" dirty="0"/>
          </a:p>
          <a:p>
            <a:r>
              <a:rPr lang="en-US" dirty="0">
                <a:latin typeface="CMR12" charset="0"/>
              </a:rPr>
              <a:t>[6] Alexander. </a:t>
            </a:r>
            <a:r>
              <a:rPr lang="en-US" dirty="0" err="1">
                <a:latin typeface="CMR12" charset="0"/>
              </a:rPr>
              <a:t>Rubinov</a:t>
            </a:r>
            <a:r>
              <a:rPr lang="en-US" dirty="0">
                <a:latin typeface="CMR12" charset="0"/>
              </a:rPr>
              <a:t> , Hoang. </a:t>
            </a:r>
            <a:r>
              <a:rPr lang="en-US" dirty="0" err="1">
                <a:latin typeface="CMR12" charset="0"/>
              </a:rPr>
              <a:t>Tuy</a:t>
            </a:r>
            <a:r>
              <a:rPr lang="en-US" dirty="0">
                <a:latin typeface="CMR12" charset="0"/>
              </a:rPr>
              <a:t> &amp; Heather. Mays (2001) An </a:t>
            </a:r>
            <a:r>
              <a:rPr lang="en-US" dirty="0" err="1">
                <a:latin typeface="CMR12" charset="0"/>
              </a:rPr>
              <a:t>alogrithm</a:t>
            </a:r>
            <a:r>
              <a:rPr lang="en-US" dirty="0">
                <a:latin typeface="CMR12" charset="0"/>
              </a:rPr>
              <a:t> for monotonic global optimization problems , Optimization, 49:3, 205-221, DOI: 10.1080/02331930108844530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</a:t>
            </a:r>
            <a:endParaRPr lang="en-US" dirty="0"/>
          </a:p>
        </p:txBody>
      </p:sp>
      <p:sp>
        <p:nvSpPr>
          <p:cNvPr id="2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Causal Approach in Decision Making Process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1135412" y="2553406"/>
            <a:ext cx="6919913" cy="2979102"/>
          </a:xfrm>
        </p:spPr>
        <p:txBody>
          <a:bodyPr/>
          <a:lstStyle/>
          <a:p>
            <a:r>
              <a:rPr lang="en-US" dirty="0" smtClean="0"/>
              <a:t>Apply causal effect measures as constraints in optimal decision making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Discrete domain optimization</a:t>
            </a:r>
          </a:p>
          <a:p>
            <a:endParaRPr lang="en-US" dirty="0"/>
          </a:p>
          <a:p>
            <a:r>
              <a:rPr lang="en-US" dirty="0" smtClean="0"/>
              <a:t>Continuous domain optimization in linear causal models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Classification and regression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40006" y="595496"/>
            <a:ext cx="6926263" cy="520168"/>
          </a:xfrm>
        </p:spPr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Fairness Measures and Causal Model</a:t>
            </a: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/>
            </a:r>
            <a:b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</a:b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>
          <a:xfrm>
            <a:off x="4150954" y="1618703"/>
            <a:ext cx="4289521" cy="424773"/>
          </a:xfrm>
        </p:spPr>
        <p:txBody>
          <a:bodyPr/>
          <a:lstStyle/>
          <a:p>
            <a:r>
              <a:rPr lang="en-US" dirty="0" smtClean="0"/>
              <a:t>Causal Discrimination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ody Text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50954" y="2180747"/>
                <a:ext cx="4275416" cy="3311525"/>
              </a:xfrm>
            </p:spPr>
            <p:txBody>
              <a:bodyPr/>
              <a:lstStyle/>
              <a:p>
                <a:r>
                  <a:rPr lang="en-US" dirty="0" smtClean="0"/>
                  <a:t>Counterfactual Direct Effect: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𝐷𝐸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Y</m:t>
                    </m:r>
                    <m:r>
                      <a:rPr lang="en-US" b="0" i="0" smtClean="0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Counterfactual Indirect Effect: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P</m:t>
                      </m:r>
                      <m:r>
                        <a:rPr lang="en-US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Counterfactual Spurious Effect: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P</m:t>
                      </m:r>
                      <m:r>
                        <a:rPr lang="en-US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Y</m:t>
                      </m:r>
                      <m:r>
                        <a:rPr lang="en-US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Body Text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50954" y="2180747"/>
                <a:ext cx="4275416" cy="3311525"/>
              </a:xfrm>
              <a:blipFill rotWithShape="0">
                <a:blip r:embed="rId2"/>
                <a:stretch>
                  <a:fillRect l="-3138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" y="1755974"/>
            <a:ext cx="4083201" cy="26001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72834" y="4675909"/>
            <a:ext cx="2473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X: Sensitive attribute</a:t>
            </a:r>
          </a:p>
          <a:p>
            <a:r>
              <a:rPr lang="en-US" dirty="0" smtClean="0"/>
              <a:t>Y: Objective action</a:t>
            </a:r>
          </a:p>
          <a:p>
            <a:r>
              <a:rPr lang="en-US" dirty="0" smtClean="0"/>
              <a:t>Z: Observed confounder</a:t>
            </a:r>
          </a:p>
          <a:p>
            <a:r>
              <a:rPr lang="en-US" dirty="0" smtClean="0"/>
              <a:t>W: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40006" y="596386"/>
            <a:ext cx="6926263" cy="537090"/>
          </a:xfrm>
        </p:spPr>
        <p:txBody>
          <a:bodyPr/>
          <a:lstStyle/>
          <a:p>
            <a:r>
              <a:rPr lang="en-US" dirty="0" smtClean="0"/>
              <a:t>Optimization Under Binary Domain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/>
          </p:nvPr>
        </p:nvSpPr>
        <p:spPr>
          <a:xfrm>
            <a:off x="1140006" y="1592106"/>
            <a:ext cx="6926263" cy="459843"/>
          </a:xfrm>
        </p:spPr>
        <p:txBody>
          <a:bodyPr/>
          <a:lstStyle/>
          <a:p>
            <a:r>
              <a:rPr lang="en-US" dirty="0" smtClean="0"/>
              <a:t>Maximize Expected Utility under Fairness </a:t>
            </a:r>
            <a:r>
              <a:rPr lang="en-US" dirty="0"/>
              <a:t>C</a:t>
            </a:r>
            <a:r>
              <a:rPr lang="en-US" dirty="0" smtClean="0"/>
              <a:t>onstraints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26195" y="2147997"/>
                <a:ext cx="6917796" cy="4241228"/>
              </a:xfrm>
            </p:spPr>
            <p:txBody>
              <a:bodyPr/>
              <a:lstStyle/>
              <a:p>
                <a:r>
                  <a:rPr lang="en-US" dirty="0" smtClean="0"/>
                  <a:t>Objective: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Constraints: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Constrained on DE: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𝐷𝐸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Or constrained on DE+IE: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𝐷𝐸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𝐼𝐸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Or constrained on DE+SE: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𝐷𝐸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𝑆𝐸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Or constrained on DE+IE+SE: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𝐷𝐸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𝑆𝐸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𝐼𝐸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Where: </a:t>
                </a: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𝐷𝐸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1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𝑤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𝐼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1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charset="0"/>
                            </a:rPr>
                            <m:t>𝑧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𝑤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sz="16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sz="1400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sz="1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charset="0"/>
                          </a:rPr>
                          <m:t>𝑧</m:t>
                        </m:r>
                        <m:r>
                          <a:rPr lang="en-US" sz="1400" i="1">
                            <a:latin typeface="Cambria Math" charset="0"/>
                          </a:rPr>
                          <m:t>,</m:t>
                        </m:r>
                        <m:r>
                          <a:rPr lang="en-US" sz="1400" i="1">
                            <a:latin typeface="Cambria Math" charset="0"/>
                          </a:rPr>
                          <m:t>𝑤</m:t>
                        </m:r>
                      </m:sub>
                      <m:sup/>
                      <m:e>
                        <m:r>
                          <a:rPr lang="en-US" sz="14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sz="14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,</m:t>
                        </m:r>
                        <m:r>
                          <a:rPr lang="en-US" sz="1400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(</m:t>
                    </m:r>
                    <m:r>
                      <a:rPr lang="en-US" sz="14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−</m:t>
                    </m:r>
                    <m:r>
                      <a:rPr lang="en-US" sz="14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26195" y="2147997"/>
                <a:ext cx="6917796" cy="4241228"/>
              </a:xfrm>
              <a:blipFill rotWithShape="0">
                <a:blip r:embed="rId2"/>
                <a:stretch>
                  <a:fillRect l="-2026" t="-1868" b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40006" y="596386"/>
            <a:ext cx="6926263" cy="537090"/>
          </a:xfrm>
        </p:spPr>
        <p:txBody>
          <a:bodyPr/>
          <a:lstStyle/>
          <a:p>
            <a:r>
              <a:rPr lang="en-US" dirty="0" smtClean="0"/>
              <a:t>Optimization Under Binary Domain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/>
          </p:nvPr>
        </p:nvSpPr>
        <p:spPr>
          <a:xfrm>
            <a:off x="1140006" y="1592106"/>
            <a:ext cx="6926263" cy="459843"/>
          </a:xfrm>
        </p:spPr>
        <p:txBody>
          <a:bodyPr/>
          <a:lstStyle/>
          <a:p>
            <a:r>
              <a:rPr lang="en-US" dirty="0" smtClean="0"/>
              <a:t>A Linear Program Formulation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96038" y="2510579"/>
                <a:ext cx="6414197" cy="329210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i="0" smtClean="0">
                                  <a:latin typeface="Cambria Math" charset="0"/>
                                </a:rPr>
                                <m:t>max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𝑥𝑧𝑤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𝑥𝑧𝑤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.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𝑥𝑧𝑤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0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𝑥𝑧𝑤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≤1, 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𝑧𝑤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𝑧𝑤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(constrained on DE)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96038" y="2510579"/>
                <a:ext cx="6414197" cy="329210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3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40006" y="596386"/>
            <a:ext cx="6926263" cy="537090"/>
          </a:xfrm>
        </p:spPr>
        <p:txBody>
          <a:bodyPr/>
          <a:lstStyle/>
          <a:p>
            <a:r>
              <a:rPr lang="en-US" dirty="0" smtClean="0"/>
              <a:t>Optimization Under Linear Causal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26195" y="2009101"/>
                <a:ext cx="6917796" cy="4241228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Cambria Math" charset="0"/>
                  </a:rPr>
                  <a:t>Linear utility/concave utility</a:t>
                </a:r>
              </a:p>
              <a:p>
                <a:r>
                  <a:rPr lang="en-US" altLang="zh-CN" dirty="0" smtClean="0">
                    <a:latin typeface="Cambria Math" charset="0"/>
                  </a:rPr>
                  <a:t>Constraints in linear causal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𝐷𝐸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𝐼𝐸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𝑤𝑦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</a:rPr>
                  <a:t>Optimization Problem:</a:t>
                </a:r>
              </a:p>
              <a:p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>
                                  <a:latin typeface="Cambria Math" charset="0"/>
                                </a:rPr>
                                <m:t>max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</a:rPr>
                        <m:t>.  </m:t>
                      </m:r>
                      <m:bar>
                        <m:barPr>
                          <m:ctrlPr>
                            <a:rPr lang="en-US" i="1">
                              <a:latin typeface="Cambria Math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ba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x</m:t>
                      </m:r>
                      <m:r>
                        <a:rPr lang="en-US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𝑤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𝑧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|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(constrained on DE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26195" y="2009101"/>
                <a:ext cx="6917796" cy="4241228"/>
              </a:xfrm>
              <a:blipFill rotWithShape="0">
                <a:blip r:embed="rId2"/>
                <a:stretch>
                  <a:fillRect l="-1850" t="-2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head"/>
          <p:cNvSpPr txBox="1">
            <a:spLocks/>
          </p:cNvSpPr>
          <p:nvPr/>
        </p:nvSpPr>
        <p:spPr>
          <a:xfrm>
            <a:off x="1017728" y="1351645"/>
            <a:ext cx="6926263" cy="4598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accent2"/>
                </a:solidFill>
                <a:latin typeface="Impact"/>
                <a:ea typeface="+mn-ea"/>
                <a:cs typeface="Impac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Convex Optimization Formulation</a:t>
            </a:r>
          </a:p>
        </p:txBody>
      </p:sp>
    </p:spTree>
    <p:extLst>
      <p:ext uri="{BB962C8B-B14F-4D97-AF65-F5344CB8AC3E}">
        <p14:creationId xmlns:p14="http://schemas.microsoft.com/office/powerpoint/2010/main" val="1115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40006" y="596386"/>
            <a:ext cx="6926263" cy="537090"/>
          </a:xfrm>
        </p:spPr>
        <p:txBody>
          <a:bodyPr/>
          <a:lstStyle/>
          <a:p>
            <a:r>
              <a:rPr lang="en-US" dirty="0" smtClean="0"/>
              <a:t>Optimization Under Linear Causal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/>
          </p:nvPr>
        </p:nvSpPr>
        <p:spPr>
          <a:xfrm>
            <a:off x="1026195" y="1410815"/>
            <a:ext cx="6926263" cy="459843"/>
          </a:xfrm>
        </p:spPr>
        <p:txBody>
          <a:bodyPr/>
          <a:lstStyle/>
          <a:p>
            <a:r>
              <a:rPr lang="en-US" dirty="0" err="1" smtClean="0"/>
              <a:t>Nonconcave</a:t>
            </a:r>
            <a:r>
              <a:rPr lang="en-US" dirty="0" smtClean="0"/>
              <a:t> Utility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5356" y="1789635"/>
            <a:ext cx="73709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zh-CN" dirty="0" smtClean="0">
                <a:latin typeface="Cambria Math" charset="0"/>
              </a:rPr>
              <a:t>Linear inequality constraints:   Continuous and monotone</a:t>
            </a:r>
          </a:p>
          <a:p>
            <a:pPr marL="285750" indent="-285750">
              <a:buFont typeface="Wingdings" charset="2"/>
              <a:buChar char="§"/>
            </a:pPr>
            <a:endParaRPr lang="en-US" dirty="0">
              <a:latin typeface="Cambria Math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latin typeface="Cambria Math" charset="0"/>
              </a:rPr>
              <a:t>Monotonic utility:</a:t>
            </a:r>
          </a:p>
          <a:p>
            <a:pPr marL="285750" indent="-285750">
              <a:buFont typeface="Wingdings" charset="2"/>
              <a:buChar char="§"/>
            </a:pPr>
            <a:endParaRPr lang="en-US" dirty="0">
              <a:latin typeface="Cambria Math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Cambria Math" charset="0"/>
              </a:rPr>
              <a:t>Constraints are tight when utility function has different monotonicity from the linear constraints(Suppose all coefficients are bounded)</a:t>
            </a:r>
          </a:p>
          <a:p>
            <a:pPr marL="400050" indent="-400050">
              <a:buFont typeface="+mj-lt"/>
              <a:buAutoNum type="romanLcPeriod"/>
            </a:pPr>
            <a:endParaRPr lang="en-US" dirty="0" smtClean="0">
              <a:latin typeface="Cambria Math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Cambria Math" charset="0"/>
              </a:rPr>
              <a:t>Global optimal in a normal set: increasing utility subject to an increasing constraint with nonnegative coordinates.(</a:t>
            </a:r>
            <a:r>
              <a:rPr lang="en-US" dirty="0" err="1" smtClean="0">
                <a:latin typeface="CMR12" charset="0"/>
              </a:rPr>
              <a:t>Rubinov</a:t>
            </a:r>
            <a:r>
              <a:rPr lang="en-US" dirty="0" smtClean="0">
                <a:latin typeface="CMR12" charset="0"/>
              </a:rPr>
              <a:t> et al.</a:t>
            </a:r>
            <a:r>
              <a:rPr lang="en-US" dirty="0" smtClean="0">
                <a:latin typeface="Cambria Math" charset="0"/>
              </a:rPr>
              <a:t>)</a:t>
            </a:r>
          </a:p>
          <a:p>
            <a:pPr marL="400050" indent="-400050">
              <a:buFont typeface="+mj-lt"/>
              <a:buAutoNum type="romanLcPeriod"/>
            </a:pPr>
            <a:endParaRPr lang="en-US" dirty="0">
              <a:latin typeface="Cambria Math" charset="0"/>
            </a:endParaRPr>
          </a:p>
          <a:p>
            <a:pPr marL="400050" indent="-400050">
              <a:buFont typeface="Wingdings" charset="2"/>
              <a:buChar char="§"/>
            </a:pPr>
            <a:r>
              <a:rPr lang="en-US" dirty="0" smtClean="0">
                <a:latin typeface="Cambria Math" charset="0"/>
              </a:rPr>
              <a:t>Generic Utility: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Cambria Math" charset="0"/>
              </a:rPr>
              <a:t>Linearly constrained </a:t>
            </a:r>
            <a:r>
              <a:rPr lang="en-US" dirty="0" err="1" smtClean="0">
                <a:latin typeface="Cambria Math" charset="0"/>
              </a:rPr>
              <a:t>Lagrangian</a:t>
            </a:r>
            <a:r>
              <a:rPr lang="en-US" dirty="0" smtClean="0">
                <a:latin typeface="Cambria Math" charset="0"/>
              </a:rPr>
              <a:t> Methods(differentiable utility): Might not converge! Local optimal</a:t>
            </a:r>
          </a:p>
          <a:p>
            <a:pPr marL="400050" indent="-400050">
              <a:buFont typeface="+mj-lt"/>
              <a:buAutoNum type="romanLcPeriod"/>
            </a:pPr>
            <a:endParaRPr lang="en-US" dirty="0" smtClean="0">
              <a:latin typeface="Cambria Math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Cambria Math" charset="0"/>
              </a:rPr>
              <a:t>Genetic algorithm(global optimal): Good sometimes(might not efficient!)</a:t>
            </a:r>
          </a:p>
          <a:p>
            <a:endParaRPr lang="en-US" dirty="0" smtClean="0">
              <a:latin typeface="Cambria Math" charset="0"/>
            </a:endParaRPr>
          </a:p>
          <a:p>
            <a:endParaRPr lang="en-US" dirty="0" smtClean="0">
              <a:latin typeface="Cambria Math" charset="0"/>
            </a:endParaRPr>
          </a:p>
          <a:p>
            <a:endParaRPr lang="en-US" dirty="0">
              <a:latin typeface="Cambria Math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40006" y="596386"/>
            <a:ext cx="6926263" cy="537090"/>
          </a:xfrm>
        </p:spPr>
        <p:txBody>
          <a:bodyPr/>
          <a:lstStyle/>
          <a:p>
            <a:r>
              <a:rPr lang="en-US" dirty="0" smtClean="0"/>
              <a:t>Optimization Under Classification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/>
          </p:nvPr>
        </p:nvSpPr>
        <p:spPr>
          <a:xfrm>
            <a:off x="1026195" y="1410815"/>
            <a:ext cx="6926263" cy="459843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/>
              <p:cNvSpPr txBox="1">
                <a:spLocks/>
              </p:cNvSpPr>
              <p:nvPr/>
            </p:nvSpPr>
            <p:spPr>
              <a:xfrm>
                <a:off x="1026195" y="2147997"/>
                <a:ext cx="6917796" cy="4241228"/>
              </a:xfrm>
              <a:prstGeom prst="rect">
                <a:avLst/>
              </a:prstGeom>
            </p:spPr>
            <p:txBody>
              <a:bodyPr vert="horz" lIns="0" tIns="0" rIns="0" bIns="0" numCol="2" spcCol="274320" rtlCol="0" anchor="t" anchorCtr="0">
                <a:noAutofit/>
              </a:bodyPr>
              <a:lstStyle>
                <a:lvl1pPr marL="274320" marR="0" indent="-27432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§"/>
                  <a:tabLst/>
                  <a:defRPr sz="1800" kern="1200" baseline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Convex objective function:</a:t>
                </a:r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charset="0"/>
                                </a:rPr>
                                <m:t>ma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𝑥𝑖𝑚𝑖𝑧𝑒</m:t>
                              </m:r>
                            </m:e>
                            <m:lim>
                              <m:r>
                                <a:rPr lang="mr-I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𝑇𝑥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Nonlinear constraints: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IE: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|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95" y="2147997"/>
                <a:ext cx="6917796" cy="4241228"/>
              </a:xfrm>
              <a:prstGeom prst="rect">
                <a:avLst/>
              </a:prstGeom>
              <a:blipFill rotWithShape="0">
                <a:blip r:embed="rId2"/>
                <a:stretch>
                  <a:fillRect l="-2026" t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09" y="3650217"/>
            <a:ext cx="4021796" cy="301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40006" y="596386"/>
            <a:ext cx="6926263" cy="537090"/>
          </a:xfrm>
        </p:spPr>
        <p:txBody>
          <a:bodyPr/>
          <a:lstStyle/>
          <a:p>
            <a:r>
              <a:rPr lang="en-US" dirty="0" smtClean="0"/>
              <a:t>Optimization Under Classification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/>
          </p:nvPr>
        </p:nvSpPr>
        <p:spPr>
          <a:xfrm>
            <a:off x="1026195" y="1410815"/>
            <a:ext cx="6926263" cy="459843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1026195" y="2147997"/>
            <a:ext cx="6917796" cy="4241228"/>
          </a:xfrm>
          <a:prstGeom prst="rect">
            <a:avLst/>
          </a:prstGeom>
        </p:spPr>
        <p:txBody>
          <a:bodyPr vert="horz" lIns="0" tIns="0" rIns="0" bIns="0" numCol="2" spcCol="274320" rtlCol="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Genetic algorithm: find global optimal</a:t>
            </a:r>
          </a:p>
          <a:p>
            <a:endParaRPr lang="en-US" dirty="0" smtClean="0"/>
          </a:p>
          <a:p>
            <a:r>
              <a:rPr lang="en-US" dirty="0" smtClean="0"/>
              <a:t>Constrained on DE: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49188"/>
              </p:ext>
            </p:extLst>
          </p:nvPr>
        </p:nvGraphicFramePr>
        <p:xfrm>
          <a:off x="1555137" y="3166369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2934"/>
                <a:gridCol w="181106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Zero one loss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unconstrained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Constrained(c2=0.01)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5-MultiSection_StandardScreen" id="{99683D9F-D617-9A47-BEB4-3DA5A83B8021}" vid="{4B80A3D7-F1FC-6E4C-B8D0-5423F230E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PPT-Temp2-MultiSection_StandardScreen</Template>
  <TotalTime>0</TotalTime>
  <Words>1234</Words>
  <Application>Microsoft Macintosh PowerPoint</Application>
  <PresentationFormat>On-screen Show (4:3)</PresentationFormat>
  <Paragraphs>121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Abadi MT Condensed Extra Bold</vt:lpstr>
      <vt:lpstr>Calibri</vt:lpstr>
      <vt:lpstr>Cambria Math</vt:lpstr>
      <vt:lpstr>CMR12</vt:lpstr>
      <vt:lpstr>Impact</vt:lpstr>
      <vt:lpstr>Wingdings</vt:lpstr>
      <vt:lpstr>宋体</vt:lpstr>
      <vt:lpstr>Arial</vt:lpstr>
      <vt:lpstr>Office Theme</vt:lpstr>
      <vt:lpstr>Optimization Under fairness constraints</vt:lpstr>
      <vt:lpstr>Main Contribution</vt:lpstr>
      <vt:lpstr>Fairness Measures and Causal Model </vt:lpstr>
      <vt:lpstr>Optimization Under Binary Domain </vt:lpstr>
      <vt:lpstr>Optimization Under Binary Domain </vt:lpstr>
      <vt:lpstr>Optimization Under Linear Causal Model </vt:lpstr>
      <vt:lpstr>Optimization Under Linear Causal Model </vt:lpstr>
      <vt:lpstr>Optimization Under Classification </vt:lpstr>
      <vt:lpstr>Optimization Under Classification </vt:lpstr>
      <vt:lpstr>Optimization Under Regression</vt:lpstr>
      <vt:lpstr>Conclusion and Future Goal</vt:lpstr>
      <vt:lpstr>Reference</vt:lpstr>
      <vt:lpstr>Thank You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Microsoft Office User</dc:creator>
  <cp:keywords/>
  <dc:description/>
  <cp:lastModifiedBy/>
  <cp:revision>1</cp:revision>
  <dcterms:created xsi:type="dcterms:W3CDTF">2017-12-12T15:18:09Z</dcterms:created>
  <dcterms:modified xsi:type="dcterms:W3CDTF">2017-12-18T00:57:12Z</dcterms:modified>
  <cp:category/>
</cp:coreProperties>
</file>