
<file path=[Content_Types].xml><?xml version="1.0" encoding="utf-8"?>
<Types xmlns="http://schemas.openxmlformats.org/package/2006/content-types">
  <Default Extension="xlsb" ContentType="application/vnd.ms-excel.sheet.binary.macroEnabled.12"/>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5" r:id="rId3"/>
  </p:sldIdLst>
  <p:sldSz cx="12192000" cy="6858000"/>
  <p:notesSz cx="6889750" cy="10018395"/>
  <p:embeddedFontLst>
    <p:embeddedFont>
      <p:font typeface="Roboto" panose="02000000000000000000"/>
      <p:regular r:id="rId8"/>
    </p:embeddedFont>
    <p:embeddedFont>
      <p:font typeface="Helvetica Neue" panose="02000503000000020004"/>
      <p:regular r:id="rId9"/>
    </p:embeddedFont>
    <p:embeddedFont>
      <p:font typeface="Lato"/>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font" Target="fonts/font3.fntdata"/><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b"/></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b"/></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40691927512"/>
          <c:y val="0.177894736842105"/>
          <c:w val="0.504118616144975"/>
          <c:h val="0.644210526315789"/>
        </c:manualLayout>
      </c:layout>
      <c:pieChart>
        <c:varyColors val="0"/>
        <c:ser>
          <c:idx val="0"/>
          <c:order val="0"/>
          <c:explosion val="0"/>
          <c:dPt>
            <c:idx val="0"/>
            <c:bubble3D val="0"/>
            <c:spPr>
              <a:solidFill>
                <a:srgbClr val="009FA9"/>
              </a:solidFill>
              <a:ln w="12700" cmpd="sng" algn="ctr">
                <a:solidFill>
                  <a:schemeClr val="bg1"/>
                </a:solidFill>
                <a:prstDash val="solid"/>
              </a:ln>
            </c:spPr>
          </c:dPt>
          <c:dPt>
            <c:idx val="1"/>
            <c:bubble3D val="0"/>
            <c:spPr>
              <a:solidFill>
                <a:srgbClr val="D81159"/>
              </a:solidFill>
              <a:ln w="12700" cmpd="sng" algn="ctr">
                <a:solidFill>
                  <a:schemeClr val="bg1"/>
                </a:solidFill>
                <a:prstDash val="solid"/>
              </a:ln>
            </c:spPr>
          </c:dPt>
          <c:dPt>
            <c:idx val="2"/>
            <c:bubble3D val="0"/>
            <c:spPr>
              <a:solidFill>
                <a:srgbClr val="FEC000"/>
              </a:solidFill>
              <a:ln w="12700" cmpd="sng" algn="ctr">
                <a:solidFill>
                  <a:schemeClr val="bg1"/>
                </a:solidFill>
                <a:prstDash val="solid"/>
              </a:ln>
            </c:spPr>
          </c:dPt>
          <c:dLbls>
            <c:dLbl>
              <c:idx val="0"/>
              <c:layout>
                <c:manualLayout>
                  <c:x val="0.0518945634266886"/>
                  <c:y val="-0.0305263157894737"/>
                </c:manualLayout>
              </c:layout>
              <c:numFmt formatCode="#,##0&quot;%&quot;;&quot;-&quot;#,##0&quot;%&quot;" sourceLinked="0"/>
              <c:spPr>
                <a:noFill/>
                <a:ln>
                  <a:noFill/>
                </a:ln>
                <a:effectLst/>
              </c:spPr>
              <c:txPr>
                <a:bodyPr rot="0" spcFirstLastPara="0" vertOverflow="ellipsis" vert="horz" wrap="none" lIns="38100" tIns="19050" rIns="38100" bIns="19050" anchor="ctr" anchorCtr="1"/>
                <a:lstStyle/>
                <a:p>
                  <a:pPr>
                    <a:defRPr lang="zh-CN" sz="8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378912685337726"/>
                  <c:y val="0.0736842105263158"/>
                </c:manualLayout>
              </c:layout>
              <c:numFmt formatCode="#,##0&quot;%&quot;;&quot;-&quot;#,##0&quot;%&quot;" sourceLinked="0"/>
              <c:spPr>
                <a:noFill/>
                <a:ln>
                  <a:noFill/>
                </a:ln>
                <a:effectLst/>
              </c:spPr>
              <c:txPr>
                <a:bodyPr rot="0" spcFirstLastPara="0" vertOverflow="ellipsis" vert="horz" wrap="none" lIns="38100" tIns="19050" rIns="38100" bIns="19050" anchor="ctr" anchorCtr="1"/>
                <a:lstStyle/>
                <a:p>
                  <a:pPr>
                    <a:defRPr lang="zh-CN" sz="8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584843492586491"/>
                  <c:y val="0.00947368421052632"/>
                </c:manualLayout>
              </c:layout>
              <c:numFmt formatCode="#,##0&quot;%&quot;;&quot;-&quot;#,##0&quot;%&quot;" sourceLinked="0"/>
              <c:spPr>
                <a:noFill/>
                <a:ln>
                  <a:noFill/>
                </a:ln>
                <a:effectLst/>
              </c:spPr>
              <c:txPr>
                <a:bodyPr rot="0" spcFirstLastPara="0" vertOverflow="ellipsis" vert="horz" wrap="none" lIns="38100" tIns="19050" rIns="38100" bIns="19050" anchor="ctr" anchorCtr="1"/>
                <a:lstStyle/>
                <a:p>
                  <a:pPr>
                    <a:defRPr lang="zh-CN" sz="800" b="0" i="0" u="none" strike="noStrike" kern="1200" baseline="0">
                      <a:solidFill>
                        <a:srgbClr val="000000"/>
                      </a:solidFill>
                      <a:latin typeface="+mn-lt"/>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ext>
            </c:extLst>
          </c:dLbls>
          <c:val>
            <c:numRef>
              <c:f>Sheet1!$A$1:$A$3</c:f>
              <c:numCache>
                <c:formatCode>General</c:formatCode>
                <c:ptCount val="3"/>
                <c:pt idx="0">
                  <c:v>37</c:v>
                </c:pt>
                <c:pt idx="1">
                  <c:v>8</c:v>
                </c:pt>
                <c:pt idx="2">
                  <c:v>55</c:v>
                </c:pt>
              </c:numCache>
            </c:numRef>
          </c:val>
        </c:ser>
        <c:dLbls>
          <c:showLegendKey val="0"/>
          <c:showVal val="0"/>
          <c:showCatName val="0"/>
          <c:showSerName val="0"/>
          <c:showPercent val="0"/>
          <c:showBubbleSize val="0"/>
          <c:showLeaderLines val="1"/>
        </c:dLbls>
        <c:firstSliceAng val="0"/>
      </c:pieChart>
    </c:plotArea>
    <c:plotVisOnly val="0"/>
    <c:dispBlanksAs val="gap"/>
    <c:showDLblsOverMax val="1"/>
    <c:extLst>
      <c:ext uri="{0b15fc19-7d7d-44ad-8c2d-2c3a37ce22c3}">
        <chartProps xmlns="https://web.wps.cn/et/2018/main" chartId="{04cd2beb-35bf-4616-93f7-ef6ece46b43a}"/>
      </c:ext>
    </c:extLst>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30718954248366"/>
          <c:y val="0.0388059701492537"/>
          <c:w val="0.973856209150327"/>
          <c:h val="0.922388059701493"/>
        </c:manualLayout>
      </c:layout>
      <c:scatterChart>
        <c:scatterStyle val="lineMarker"/>
        <c:varyColors val="0"/>
        <c:ser>
          <c:idx val="0"/>
          <c:order val="0"/>
          <c:spPr>
            <a:ln w="19050" cap="rnd" cmpd="sng" algn="ctr">
              <a:solidFill>
                <a:srgbClr val="009FA9"/>
              </a:solidFill>
              <a:prstDash val="solid"/>
              <a:round/>
            </a:ln>
          </c:spPr>
          <c:marker>
            <c:symbol val="none"/>
          </c:marker>
          <c:dLbls>
            <c:delete val="1"/>
          </c:dLbls>
          <c:xVal>
            <c:numRef>
              <c:f>Sheet1!$A$1:$AE$1</c:f>
              <c:numCache>
                <c:formatCode>General</c:formatCode>
                <c:ptCount val="31"/>
                <c:pt idx="0">
                  <c:v>20301</c:v>
                </c:pt>
                <c:pt idx="1">
                  <c:v>20302</c:v>
                </c:pt>
                <c:pt idx="2">
                  <c:v>20303</c:v>
                </c:pt>
                <c:pt idx="3">
                  <c:v>20304</c:v>
                </c:pt>
                <c:pt idx="4">
                  <c:v>20305</c:v>
                </c:pt>
                <c:pt idx="5">
                  <c:v>20306</c:v>
                </c:pt>
                <c:pt idx="6">
                  <c:v>20307</c:v>
                </c:pt>
                <c:pt idx="7">
                  <c:v>20308</c:v>
                </c:pt>
                <c:pt idx="8">
                  <c:v>20309</c:v>
                </c:pt>
                <c:pt idx="9">
                  <c:v>20310</c:v>
                </c:pt>
                <c:pt idx="10">
                  <c:v>20311</c:v>
                </c:pt>
                <c:pt idx="11">
                  <c:v>20312</c:v>
                </c:pt>
                <c:pt idx="12">
                  <c:v>20313</c:v>
                </c:pt>
                <c:pt idx="13">
                  <c:v>20314</c:v>
                </c:pt>
                <c:pt idx="14">
                  <c:v>20315</c:v>
                </c:pt>
                <c:pt idx="15">
                  <c:v>20316</c:v>
                </c:pt>
                <c:pt idx="16">
                  <c:v>20317</c:v>
                </c:pt>
                <c:pt idx="17">
                  <c:v>20318</c:v>
                </c:pt>
                <c:pt idx="18">
                  <c:v>20319</c:v>
                </c:pt>
                <c:pt idx="19">
                  <c:v>20320</c:v>
                </c:pt>
                <c:pt idx="20">
                  <c:v>20321</c:v>
                </c:pt>
                <c:pt idx="21">
                  <c:v>20322</c:v>
                </c:pt>
                <c:pt idx="22">
                  <c:v>20323</c:v>
                </c:pt>
                <c:pt idx="23">
                  <c:v>20324</c:v>
                </c:pt>
                <c:pt idx="24">
                  <c:v>20325</c:v>
                </c:pt>
                <c:pt idx="25">
                  <c:v>20326</c:v>
                </c:pt>
                <c:pt idx="26">
                  <c:v>20327</c:v>
                </c:pt>
                <c:pt idx="27">
                  <c:v>20328</c:v>
                </c:pt>
                <c:pt idx="28">
                  <c:v>20329</c:v>
                </c:pt>
                <c:pt idx="29">
                  <c:v>20330</c:v>
                </c:pt>
                <c:pt idx="30">
                  <c:v>20331</c:v>
                </c:pt>
              </c:numCache>
            </c:numRef>
          </c:xVal>
          <c:yVal>
            <c:numRef>
              <c:f>Sheet1!$A$2:$AE$2</c:f>
              <c:numCache>
                <c:formatCode>General</c:formatCode>
                <c:ptCount val="31"/>
                <c:pt idx="0">
                  <c:v>8</c:v>
                </c:pt>
                <c:pt idx="1">
                  <c:v>10</c:v>
                </c:pt>
                <c:pt idx="2">
                  <c:v>9</c:v>
                </c:pt>
                <c:pt idx="3">
                  <c:v>27</c:v>
                </c:pt>
                <c:pt idx="4">
                  <c:v>68</c:v>
                </c:pt>
                <c:pt idx="5">
                  <c:v>37</c:v>
                </c:pt>
                <c:pt idx="6">
                  <c:v>40</c:v>
                </c:pt>
                <c:pt idx="7">
                  <c:v>32</c:v>
                </c:pt>
                <c:pt idx="8">
                  <c:v>21</c:v>
                </c:pt>
                <c:pt idx="9">
                  <c:v>25</c:v>
                </c:pt>
                <c:pt idx="10">
                  <c:v>23</c:v>
                </c:pt>
                <c:pt idx="11">
                  <c:v>28</c:v>
                </c:pt>
                <c:pt idx="12">
                  <c:v>24</c:v>
                </c:pt>
                <c:pt idx="13">
                  <c:v>40</c:v>
                </c:pt>
                <c:pt idx="14">
                  <c:v>17</c:v>
                </c:pt>
                <c:pt idx="15">
                  <c:v>8</c:v>
                </c:pt>
                <c:pt idx="16">
                  <c:v>6</c:v>
                </c:pt>
                <c:pt idx="17">
                  <c:v>10</c:v>
                </c:pt>
                <c:pt idx="18">
                  <c:v>13</c:v>
                </c:pt>
                <c:pt idx="19">
                  <c:v>13</c:v>
                </c:pt>
                <c:pt idx="20">
                  <c:v>13</c:v>
                </c:pt>
                <c:pt idx="21">
                  <c:v>13</c:v>
                </c:pt>
                <c:pt idx="22">
                  <c:v>14</c:v>
                </c:pt>
                <c:pt idx="23">
                  <c:v>6</c:v>
                </c:pt>
                <c:pt idx="24">
                  <c:v>13</c:v>
                </c:pt>
                <c:pt idx="25">
                  <c:v>14</c:v>
                </c:pt>
                <c:pt idx="26">
                  <c:v>51</c:v>
                </c:pt>
                <c:pt idx="27">
                  <c:v>32</c:v>
                </c:pt>
                <c:pt idx="28">
                  <c:v>23</c:v>
                </c:pt>
                <c:pt idx="29">
                  <c:v>15</c:v>
                </c:pt>
                <c:pt idx="30">
                  <c:v>9</c:v>
                </c:pt>
              </c:numCache>
            </c:numRef>
          </c:yVal>
          <c:smooth val="1"/>
        </c:ser>
        <c:ser>
          <c:idx val="1"/>
          <c:order val="1"/>
          <c:spPr>
            <a:ln w="19050" cap="rnd" cmpd="sng" algn="ctr">
              <a:solidFill>
                <a:srgbClr val="FFBC42"/>
              </a:solidFill>
              <a:prstDash val="solid"/>
              <a:round/>
            </a:ln>
          </c:spPr>
          <c:marker>
            <c:symbol val="none"/>
          </c:marker>
          <c:dLbls>
            <c:delete val="1"/>
          </c:dLbls>
          <c:xVal>
            <c:numRef>
              <c:f>Sheet1!$A$1:$AE$1</c:f>
              <c:numCache>
                <c:formatCode>General</c:formatCode>
                <c:ptCount val="31"/>
                <c:pt idx="0">
                  <c:v>20301</c:v>
                </c:pt>
                <c:pt idx="1">
                  <c:v>20302</c:v>
                </c:pt>
                <c:pt idx="2">
                  <c:v>20303</c:v>
                </c:pt>
                <c:pt idx="3">
                  <c:v>20304</c:v>
                </c:pt>
                <c:pt idx="4">
                  <c:v>20305</c:v>
                </c:pt>
                <c:pt idx="5">
                  <c:v>20306</c:v>
                </c:pt>
                <c:pt idx="6">
                  <c:v>20307</c:v>
                </c:pt>
                <c:pt idx="7">
                  <c:v>20308</c:v>
                </c:pt>
                <c:pt idx="8">
                  <c:v>20309</c:v>
                </c:pt>
                <c:pt idx="9">
                  <c:v>20310</c:v>
                </c:pt>
                <c:pt idx="10">
                  <c:v>20311</c:v>
                </c:pt>
                <c:pt idx="11">
                  <c:v>20312</c:v>
                </c:pt>
                <c:pt idx="12">
                  <c:v>20313</c:v>
                </c:pt>
                <c:pt idx="13">
                  <c:v>20314</c:v>
                </c:pt>
                <c:pt idx="14">
                  <c:v>20315</c:v>
                </c:pt>
                <c:pt idx="15">
                  <c:v>20316</c:v>
                </c:pt>
                <c:pt idx="16">
                  <c:v>20317</c:v>
                </c:pt>
                <c:pt idx="17">
                  <c:v>20318</c:v>
                </c:pt>
                <c:pt idx="18">
                  <c:v>20319</c:v>
                </c:pt>
                <c:pt idx="19">
                  <c:v>20320</c:v>
                </c:pt>
                <c:pt idx="20">
                  <c:v>20321</c:v>
                </c:pt>
                <c:pt idx="21">
                  <c:v>20322</c:v>
                </c:pt>
                <c:pt idx="22">
                  <c:v>20323</c:v>
                </c:pt>
                <c:pt idx="23">
                  <c:v>20324</c:v>
                </c:pt>
                <c:pt idx="24">
                  <c:v>20325</c:v>
                </c:pt>
                <c:pt idx="25">
                  <c:v>20326</c:v>
                </c:pt>
                <c:pt idx="26">
                  <c:v>20327</c:v>
                </c:pt>
                <c:pt idx="27">
                  <c:v>20328</c:v>
                </c:pt>
                <c:pt idx="28">
                  <c:v>20329</c:v>
                </c:pt>
                <c:pt idx="29">
                  <c:v>20330</c:v>
                </c:pt>
                <c:pt idx="30">
                  <c:v>20331</c:v>
                </c:pt>
              </c:numCache>
            </c:numRef>
          </c:xVal>
          <c:yVal>
            <c:numRef>
              <c:f>Sheet1!$A$3:$AE$3</c:f>
              <c:numCache>
                <c:formatCode>General</c:formatCode>
                <c:ptCount val="31"/>
                <c:pt idx="0">
                  <c:v>38</c:v>
                </c:pt>
                <c:pt idx="1">
                  <c:v>54</c:v>
                </c:pt>
                <c:pt idx="2">
                  <c:v>27</c:v>
                </c:pt>
                <c:pt idx="3">
                  <c:v>74</c:v>
                </c:pt>
                <c:pt idx="4">
                  <c:v>100</c:v>
                </c:pt>
                <c:pt idx="5">
                  <c:v>53</c:v>
                </c:pt>
                <c:pt idx="6">
                  <c:v>66</c:v>
                </c:pt>
                <c:pt idx="7">
                  <c:v>42</c:v>
                </c:pt>
                <c:pt idx="8">
                  <c:v>27</c:v>
                </c:pt>
                <c:pt idx="9">
                  <c:v>39</c:v>
                </c:pt>
                <c:pt idx="10">
                  <c:v>25</c:v>
                </c:pt>
                <c:pt idx="11">
                  <c:v>37</c:v>
                </c:pt>
                <c:pt idx="12">
                  <c:v>31</c:v>
                </c:pt>
                <c:pt idx="13">
                  <c:v>41</c:v>
                </c:pt>
                <c:pt idx="14">
                  <c:v>20</c:v>
                </c:pt>
                <c:pt idx="15">
                  <c:v>11</c:v>
                </c:pt>
                <c:pt idx="16">
                  <c:v>17</c:v>
                </c:pt>
                <c:pt idx="17">
                  <c:v>17</c:v>
                </c:pt>
                <c:pt idx="18">
                  <c:v>17</c:v>
                </c:pt>
                <c:pt idx="19">
                  <c:v>22</c:v>
                </c:pt>
                <c:pt idx="20">
                  <c:v>33</c:v>
                </c:pt>
                <c:pt idx="21">
                  <c:v>15</c:v>
                </c:pt>
                <c:pt idx="22">
                  <c:v>22</c:v>
                </c:pt>
                <c:pt idx="23">
                  <c:v>20</c:v>
                </c:pt>
                <c:pt idx="24">
                  <c:v>38</c:v>
                </c:pt>
                <c:pt idx="25">
                  <c:v>18</c:v>
                </c:pt>
                <c:pt idx="26">
                  <c:v>29</c:v>
                </c:pt>
                <c:pt idx="27">
                  <c:v>20</c:v>
                </c:pt>
                <c:pt idx="28">
                  <c:v>16</c:v>
                </c:pt>
                <c:pt idx="29">
                  <c:v>9</c:v>
                </c:pt>
                <c:pt idx="30">
                  <c:v>13</c:v>
                </c:pt>
              </c:numCache>
            </c:numRef>
          </c:yVal>
          <c:smooth val="1"/>
        </c:ser>
        <c:ser>
          <c:idx val="2"/>
          <c:order val="2"/>
          <c:spPr>
            <a:ln w="19050" cap="rnd" cmpd="sng" algn="ctr">
              <a:solidFill>
                <a:srgbClr val="D81159"/>
              </a:solidFill>
              <a:prstDash val="solid"/>
              <a:round/>
            </a:ln>
          </c:spPr>
          <c:marker>
            <c:symbol val="none"/>
          </c:marker>
          <c:dLbls>
            <c:delete val="1"/>
          </c:dLbls>
          <c:xVal>
            <c:numRef>
              <c:f>Sheet1!$A$1:$AE$1</c:f>
              <c:numCache>
                <c:formatCode>General</c:formatCode>
                <c:ptCount val="31"/>
                <c:pt idx="0">
                  <c:v>20301</c:v>
                </c:pt>
                <c:pt idx="1">
                  <c:v>20302</c:v>
                </c:pt>
                <c:pt idx="2">
                  <c:v>20303</c:v>
                </c:pt>
                <c:pt idx="3">
                  <c:v>20304</c:v>
                </c:pt>
                <c:pt idx="4">
                  <c:v>20305</c:v>
                </c:pt>
                <c:pt idx="5">
                  <c:v>20306</c:v>
                </c:pt>
                <c:pt idx="6">
                  <c:v>20307</c:v>
                </c:pt>
                <c:pt idx="7">
                  <c:v>20308</c:v>
                </c:pt>
                <c:pt idx="8">
                  <c:v>20309</c:v>
                </c:pt>
                <c:pt idx="9">
                  <c:v>20310</c:v>
                </c:pt>
                <c:pt idx="10">
                  <c:v>20311</c:v>
                </c:pt>
                <c:pt idx="11">
                  <c:v>20312</c:v>
                </c:pt>
                <c:pt idx="12">
                  <c:v>20313</c:v>
                </c:pt>
                <c:pt idx="13">
                  <c:v>20314</c:v>
                </c:pt>
                <c:pt idx="14">
                  <c:v>20315</c:v>
                </c:pt>
                <c:pt idx="15">
                  <c:v>20316</c:v>
                </c:pt>
                <c:pt idx="16">
                  <c:v>20317</c:v>
                </c:pt>
                <c:pt idx="17">
                  <c:v>20318</c:v>
                </c:pt>
                <c:pt idx="18">
                  <c:v>20319</c:v>
                </c:pt>
                <c:pt idx="19">
                  <c:v>20320</c:v>
                </c:pt>
                <c:pt idx="20">
                  <c:v>20321</c:v>
                </c:pt>
                <c:pt idx="21">
                  <c:v>20322</c:v>
                </c:pt>
                <c:pt idx="22">
                  <c:v>20323</c:v>
                </c:pt>
                <c:pt idx="23">
                  <c:v>20324</c:v>
                </c:pt>
                <c:pt idx="24">
                  <c:v>20325</c:v>
                </c:pt>
                <c:pt idx="25">
                  <c:v>20326</c:v>
                </c:pt>
                <c:pt idx="26">
                  <c:v>20327</c:v>
                </c:pt>
                <c:pt idx="27">
                  <c:v>20328</c:v>
                </c:pt>
                <c:pt idx="28">
                  <c:v>20329</c:v>
                </c:pt>
                <c:pt idx="29">
                  <c:v>20330</c:v>
                </c:pt>
                <c:pt idx="30">
                  <c:v>20331</c:v>
                </c:pt>
              </c:numCache>
            </c:numRef>
          </c:xVal>
          <c:yVal>
            <c:numRef>
              <c:f>Sheet1!$A$4:$AE$4</c:f>
              <c:numCache>
                <c:formatCode>General</c:formatCode>
                <c:ptCount val="31"/>
                <c:pt idx="0">
                  <c:v>2</c:v>
                </c:pt>
                <c:pt idx="1">
                  <c:v>2</c:v>
                </c:pt>
                <c:pt idx="2">
                  <c:v>2</c:v>
                </c:pt>
                <c:pt idx="3">
                  <c:v>2</c:v>
                </c:pt>
                <c:pt idx="4">
                  <c:v>10</c:v>
                </c:pt>
                <c:pt idx="5">
                  <c:v>8</c:v>
                </c:pt>
                <c:pt idx="6">
                  <c:v>10</c:v>
                </c:pt>
                <c:pt idx="7">
                  <c:v>2</c:v>
                </c:pt>
                <c:pt idx="8">
                  <c:v>5</c:v>
                </c:pt>
                <c:pt idx="9">
                  <c:v>6</c:v>
                </c:pt>
                <c:pt idx="10">
                  <c:v>4</c:v>
                </c:pt>
                <c:pt idx="11">
                  <c:v>6</c:v>
                </c:pt>
                <c:pt idx="12">
                  <c:v>8</c:v>
                </c:pt>
                <c:pt idx="13">
                  <c:v>5</c:v>
                </c:pt>
                <c:pt idx="14">
                  <c:v>1</c:v>
                </c:pt>
                <c:pt idx="15">
                  <c:v>0</c:v>
                </c:pt>
                <c:pt idx="16">
                  <c:v>2</c:v>
                </c:pt>
                <c:pt idx="17">
                  <c:v>2</c:v>
                </c:pt>
                <c:pt idx="18">
                  <c:v>3</c:v>
                </c:pt>
                <c:pt idx="19">
                  <c:v>3</c:v>
                </c:pt>
                <c:pt idx="20">
                  <c:v>26</c:v>
                </c:pt>
                <c:pt idx="21">
                  <c:v>3</c:v>
                </c:pt>
                <c:pt idx="22">
                  <c:v>2</c:v>
                </c:pt>
                <c:pt idx="23">
                  <c:v>1</c:v>
                </c:pt>
                <c:pt idx="24">
                  <c:v>6</c:v>
                </c:pt>
                <c:pt idx="25">
                  <c:v>2</c:v>
                </c:pt>
                <c:pt idx="26">
                  <c:v>3</c:v>
                </c:pt>
                <c:pt idx="27">
                  <c:v>5</c:v>
                </c:pt>
                <c:pt idx="28">
                  <c:v>6</c:v>
                </c:pt>
                <c:pt idx="29">
                  <c:v>1</c:v>
                </c:pt>
                <c:pt idx="30">
                  <c:v>2</c:v>
                </c:pt>
              </c:numCache>
            </c:numRef>
          </c:yVal>
          <c:smooth val="1"/>
        </c:ser>
        <c:dLbls>
          <c:showLegendKey val="0"/>
          <c:showVal val="0"/>
          <c:showCatName val="0"/>
          <c:showSerName val="0"/>
          <c:showPercent val="0"/>
          <c:showBubbleSize val="0"/>
        </c:dLbls>
        <c:axId val="4"/>
        <c:axId val="5"/>
      </c:scatterChart>
      <c:valAx>
        <c:axId val="4"/>
        <c:scaling>
          <c:orientation val="minMax"/>
          <c:max val="20331"/>
          <c:min val="20301"/>
        </c:scaling>
        <c:delete val="0"/>
        <c:axPos val="b"/>
        <c:majorGridlines>
          <c:spPr>
            <a:ln w="9525" cap="flat" cmpd="sng" algn="ctr">
              <a:noFill/>
              <a:prstDash val="solid"/>
              <a:round/>
            </a:ln>
          </c:spPr>
        </c:majorGridlines>
        <c:numFmt formatCode="General" sourceLinked="1"/>
        <c:majorTickMark val="none"/>
        <c:minorTickMark val="none"/>
        <c:tickLblPos val="none"/>
        <c:spPr>
          <a:ln w="9525" cap="flat" cmpd="sng" algn="ctr">
            <a:solidFill>
              <a:schemeClr val="tx1"/>
            </a:solidFill>
            <a:prstDash val="solid"/>
            <a:round/>
          </a:ln>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
        <c:crosses val="min"/>
        <c:crossBetween val="midCat"/>
      </c:valAx>
      <c:valAx>
        <c:axId val="5"/>
        <c:scaling>
          <c:orientation val="minMax"/>
          <c:max val="105"/>
          <c:min val="0"/>
        </c:scaling>
        <c:delete val="0"/>
        <c:axPos val="l"/>
        <c:majorGridlines>
          <c:spPr>
            <a:ln w="3175" cap="flat" cmpd="sng" algn="ctr">
              <a:solidFill>
                <a:srgbClr val="D6D7D9"/>
              </a:solidFill>
              <a:prstDash val="solid"/>
              <a:round/>
            </a:ln>
          </c:spPr>
        </c:majorGridlines>
        <c:numFmt formatCode="General" sourceLinked="1"/>
        <c:majorTickMark val="none"/>
        <c:minorTickMark val="none"/>
        <c:tickLblPos val="none"/>
        <c:spPr>
          <a:ln w="9525" cap="flat" cmpd="sng" algn="ctr">
            <a:noFill/>
            <a:prstDash val="solid"/>
            <a:round/>
          </a:ln>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
        <c:crosses val="min"/>
        <c:crossBetween val="midCat"/>
        <c:majorUnit val="10"/>
      </c:valAx>
    </c:plotArea>
    <c:plotVisOnly val="0"/>
    <c:dispBlanksAs val="gap"/>
    <c:showDLblsOverMax val="1"/>
    <c:extLst>
      <c:ext uri="{0b15fc19-7d7d-44ad-8c2d-2c3a37ce22c3}">
        <chartProps xmlns="https://web.wps.cn/et/2018/main" chartId="{a243ca9b-b55b-4f5f-ad9e-93612def45ee}"/>
      </c:ext>
    </c:extLst>
  </c:chart>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p:nvPr>
            <p:ph type="body" idx="1"/>
          </p:nvPr>
        </p:nvSpPr>
        <p:spPr>
          <a:xfrm>
            <a:off x="918634" y="4758889"/>
            <a:ext cx="5052483" cy="4508421"/>
          </a:xfrm>
          <a:prstGeom prst="rect">
            <a:avLst/>
          </a:prstGeom>
          <a:noFill/>
          <a:ln>
            <a:noFill/>
          </a:ln>
        </p:spPr>
        <p:txBody>
          <a:bodyPr spcFirstLastPara="1" wrap="square" lIns="96600" tIns="48300" rIns="96600" bIns="483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p10:notes"/>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7" name="Google Shape;307;p10:notes"/>
          <p:cNvSpPr txBox="1"/>
          <p:nvPr>
            <p:ph type="body" idx="1"/>
          </p:nvPr>
        </p:nvSpPr>
        <p:spPr>
          <a:xfrm>
            <a:off x="918634" y="4758889"/>
            <a:ext cx="5052483" cy="4508421"/>
          </a:xfrm>
          <a:prstGeom prst="rect">
            <a:avLst/>
          </a:prstGeom>
          <a:noFill/>
          <a:ln>
            <a:noFill/>
          </a:ln>
        </p:spPr>
        <p:txBody>
          <a:bodyPr spcFirstLastPara="1" wrap="square" lIns="96600" tIns="48300" rIns="96600" bIns="4830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161616"/>
        </a:solidFill>
        <a:effectLst/>
      </p:bgPr>
    </p:bg>
    <p:spTree>
      <p:nvGrpSpPr>
        <p:cNvPr id="31" name="Shape 31"/>
        <p:cNvGrpSpPr/>
        <p:nvPr/>
      </p:nvGrpSpPr>
      <p:grpSpPr>
        <a:xfrm>
          <a:off x="0" y="0"/>
          <a:ext cx="0" cy="0"/>
          <a:chOff x="0" y="0"/>
          <a:chExt cx="0" cy="0"/>
        </a:xfrm>
      </p:grpSpPr>
      <p:pic>
        <p:nvPicPr>
          <p:cNvPr id="32" name="Google Shape;32;p60" descr="Immagine che contiene cerchio, Elementi grafici, schermata, Policromia&#10;&#10;Descrizione generata automaticamente"/>
          <p:cNvPicPr preferRelativeResize="0"/>
          <p:nvPr/>
        </p:nvPicPr>
        <p:blipFill rotWithShape="1">
          <a:blip r:embed="rId2"/>
          <a:srcRect/>
          <a:stretch>
            <a:fillRect/>
          </a:stretch>
        </p:blipFill>
        <p:spPr>
          <a:xfrm>
            <a:off x="619701" y="5015188"/>
            <a:ext cx="392365" cy="392365"/>
          </a:xfrm>
          <a:prstGeom prst="rect">
            <a:avLst/>
          </a:prstGeom>
          <a:noFill/>
          <a:ln>
            <a:noFill/>
          </a:ln>
        </p:spPr>
      </p:pic>
      <p:grpSp>
        <p:nvGrpSpPr>
          <p:cNvPr id="33" name="Google Shape;33;p60"/>
          <p:cNvGrpSpPr/>
          <p:nvPr/>
        </p:nvGrpSpPr>
        <p:grpSpPr>
          <a:xfrm>
            <a:off x="1261502" y="4926363"/>
            <a:ext cx="1903939" cy="570014"/>
            <a:chOff x="1660200" y="4808813"/>
            <a:chExt cx="1903939" cy="570014"/>
          </a:xfrm>
        </p:grpSpPr>
        <p:sp>
          <p:nvSpPr>
            <p:cNvPr id="34" name="Google Shape;34;p60"/>
            <p:cNvSpPr txBox="1"/>
            <p:nvPr/>
          </p:nvSpPr>
          <p:spPr>
            <a:xfrm>
              <a:off x="1660200" y="4808813"/>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Lenovo Laptop</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5" name="Google Shape;35;p60"/>
            <p:cNvSpPr txBox="1"/>
            <p:nvPr/>
          </p:nvSpPr>
          <p:spPr>
            <a:xfrm>
              <a:off x="1660200" y="5101832"/>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France – August '25</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pic>
        <p:nvPicPr>
          <p:cNvPr id="36" name="Google Shape;36;p60"/>
          <p:cNvPicPr preferRelativeResize="0"/>
          <p:nvPr/>
        </p:nvPicPr>
        <p:blipFill rotWithShape="1">
          <a:blip r:embed="rId3"/>
          <a:srcRect/>
          <a:stretch>
            <a:fillRect/>
          </a:stretch>
        </p:blipFill>
        <p:spPr>
          <a:xfrm>
            <a:off x="3750381" y="1470283"/>
            <a:ext cx="1364163" cy="436531"/>
          </a:xfrm>
          <a:prstGeom prst="rect">
            <a:avLst/>
          </a:prstGeom>
          <a:noFill/>
          <a:ln>
            <a:noFill/>
          </a:ln>
        </p:spPr>
      </p:pic>
      <p:pic>
        <p:nvPicPr>
          <p:cNvPr id="37" name="Google Shape;37;p60" descr="logo_full_rtbh_white.png"/>
          <p:cNvPicPr preferRelativeResize="0"/>
          <p:nvPr/>
        </p:nvPicPr>
        <p:blipFill rotWithShape="1">
          <a:blip r:embed="rId4"/>
          <a:srcRect/>
          <a:stretch>
            <a:fillRect/>
          </a:stretch>
        </p:blipFill>
        <p:spPr>
          <a:xfrm>
            <a:off x="632263" y="1361623"/>
            <a:ext cx="2347896" cy="607385"/>
          </a:xfrm>
          <a:prstGeom prst="rect">
            <a:avLst/>
          </a:prstGeom>
          <a:noFill/>
          <a:ln>
            <a:noFill/>
          </a:ln>
        </p:spPr>
      </p:pic>
      <p:sp>
        <p:nvSpPr>
          <p:cNvPr id="38" name="Google Shape;38;p60"/>
          <p:cNvSpPr txBox="1"/>
          <p:nvPr/>
        </p:nvSpPr>
        <p:spPr>
          <a:xfrm>
            <a:off x="3206039" y="1665315"/>
            <a:ext cx="358100" cy="255942"/>
          </a:xfrm>
          <a:prstGeom prst="rect">
            <a:avLst/>
          </a:prstGeom>
          <a:noFill/>
          <a:ln>
            <a:noFill/>
          </a:ln>
        </p:spPr>
        <p:txBody>
          <a:bodyPr spcFirstLastPara="1" wrap="square" lIns="0" tIns="9625" rIns="0" bIns="0" anchor="t" anchorCtr="0">
            <a:spAutoFit/>
          </a:bodyPr>
          <a:lstStyle/>
          <a:p>
            <a:pPr marL="7620" marR="0" lvl="0" indent="0" algn="l" rtl="0">
              <a:lnSpc>
                <a:spcPct val="100000"/>
              </a:lnSpc>
              <a:spcBef>
                <a:spcPts val="0"/>
              </a:spcBef>
              <a:spcAft>
                <a:spcPts val="0"/>
              </a:spcAft>
              <a:buClr>
                <a:srgbClr val="FFFFFF"/>
              </a:buClr>
              <a:buSzPts val="1600"/>
              <a:buFont typeface="Arial" panose="020B0604020202090204"/>
              <a:buNone/>
            </a:pPr>
            <a:r>
              <a:rPr lang="en-GB" sz="1600" b="0" i="0" u="none" strike="noStrike" cap="none">
                <a:solidFill>
                  <a:srgbClr val="FFFFFF"/>
                </a:solidFill>
                <a:latin typeface="Arial" panose="020B0604020202090204"/>
                <a:ea typeface="Arial" panose="020B0604020202090204"/>
                <a:cs typeface="Arial" panose="020B0604020202090204"/>
                <a:sym typeface="Arial" panose="020B0604020202090204"/>
              </a:rPr>
              <a:t>for</a:t>
            </a:r>
            <a:endParaRPr sz="16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9" name="Google Shape;39;p60"/>
          <p:cNvSpPr txBox="1"/>
          <p:nvPr/>
        </p:nvSpPr>
        <p:spPr>
          <a:xfrm>
            <a:off x="243983" y="6585712"/>
            <a:ext cx="4115872"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panose="020B0604020202090204"/>
              <a:buNone/>
            </a:pPr>
            <a:r>
              <a:rPr lang="en-GB" sz="1000" b="0" i="0" u="none" strike="noStrike" cap="none">
                <a:solidFill>
                  <a:srgbClr val="FFFFFF"/>
                </a:solidFill>
                <a:latin typeface="Arial" panose="020B0604020202090204"/>
                <a:ea typeface="Arial" panose="020B0604020202090204"/>
                <a:cs typeface="Arial" panose="020B0604020202090204"/>
                <a:sym typeface="Arial" panose="020B0604020202090204"/>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0" name="Shape 40"/>
        <p:cNvGrpSpPr/>
        <p:nvPr/>
      </p:nvGrpSpPr>
      <p:grpSpPr>
        <a:xfrm>
          <a:off x="0" y="0"/>
          <a:ext cx="0" cy="0"/>
          <a:chOff x="0" y="0"/>
          <a:chExt cx="0" cy="0"/>
        </a:xfrm>
      </p:grpSpPr>
      <p:pic>
        <p:nvPicPr>
          <p:cNvPr id="41" name="Google Shape;41;p61"/>
          <p:cNvPicPr preferRelativeResize="0"/>
          <p:nvPr/>
        </p:nvPicPr>
        <p:blipFill rotWithShape="1">
          <a:blip r:embed="rId2"/>
          <a:srcRect/>
          <a:stretch>
            <a:fillRect/>
          </a:stretch>
        </p:blipFill>
        <p:spPr>
          <a:xfrm>
            <a:off x="11575899" y="86183"/>
            <a:ext cx="457200" cy="457200"/>
          </a:xfrm>
          <a:prstGeom prst="rect">
            <a:avLst/>
          </a:prstGeom>
          <a:noFill/>
          <a:ln>
            <a:noFill/>
          </a:ln>
        </p:spPr>
      </p:pic>
      <p:pic>
        <p:nvPicPr>
          <p:cNvPr id="42" name="Google Shape;42;p61" descr="Shape&#10;&#10;Description automatically generated with medium confidence"/>
          <p:cNvPicPr preferRelativeResize="0"/>
          <p:nvPr/>
        </p:nvPicPr>
        <p:blipFill rotWithShape="1">
          <a:blip r:embed="rId3"/>
          <a:srcRect/>
          <a:stretch>
            <a:fillRect/>
          </a:stretch>
        </p:blipFill>
        <p:spPr>
          <a:xfrm>
            <a:off x="11170105" y="6564913"/>
            <a:ext cx="908706" cy="235629"/>
          </a:xfrm>
          <a:prstGeom prst="rect">
            <a:avLst/>
          </a:prstGeom>
          <a:noFill/>
          <a:ln>
            <a:noFill/>
          </a:ln>
        </p:spPr>
      </p:pic>
      <p:sp>
        <p:nvSpPr>
          <p:cNvPr id="43" name="Google Shape;43;p61"/>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44" name="Google Shape;44;p61"/>
          <p:cNvSpPr txBox="1"/>
          <p:nvPr/>
        </p:nvSpPr>
        <p:spPr>
          <a:xfrm>
            <a:off x="564225" y="6505218"/>
            <a:ext cx="2411875" cy="246217"/>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onth">
  <p:cSld name="Month">
    <p:spTree>
      <p:nvGrpSpPr>
        <p:cNvPr id="45" name="Shape 45"/>
        <p:cNvGrpSpPr/>
        <p:nvPr/>
      </p:nvGrpSpPr>
      <p:grpSpPr>
        <a:xfrm>
          <a:off x="0" y="0"/>
          <a:ext cx="0" cy="0"/>
          <a:chOff x="0" y="0"/>
          <a:chExt cx="0" cy="0"/>
        </a:xfrm>
      </p:grpSpPr>
      <p:pic>
        <p:nvPicPr>
          <p:cNvPr id="46" name="Google Shape;46;p62" descr="Shape&#10;&#10;Description automatically generated with medium confidence"/>
          <p:cNvPicPr preferRelativeResize="0"/>
          <p:nvPr/>
        </p:nvPicPr>
        <p:blipFill rotWithShape="1">
          <a:blip r:embed="rId2"/>
          <a:srcRect/>
          <a:stretch>
            <a:fillRect/>
          </a:stretch>
        </p:blipFill>
        <p:spPr>
          <a:xfrm>
            <a:off x="11170105" y="6564913"/>
            <a:ext cx="908706" cy="235629"/>
          </a:xfrm>
          <a:prstGeom prst="rect">
            <a:avLst/>
          </a:prstGeom>
          <a:noFill/>
          <a:ln>
            <a:noFill/>
          </a:ln>
        </p:spPr>
      </p:pic>
      <p:sp>
        <p:nvSpPr>
          <p:cNvPr id="47" name="Google Shape;47;p62"/>
          <p:cNvSpPr txBox="1"/>
          <p:nvPr/>
        </p:nvSpPr>
        <p:spPr>
          <a:xfrm>
            <a:off x="517887" y="6273220"/>
            <a:ext cx="3279672"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panose="020B0604020202090204"/>
              <a:buNone/>
            </a:pPr>
            <a:r>
              <a:rPr lang="en-GB" sz="1100" b="1" i="0" u="none" strike="noStrike" cap="none">
                <a:solidFill>
                  <a:srgbClr val="000000"/>
                </a:solidFill>
                <a:latin typeface="Arial" panose="020B0604020202090204"/>
                <a:ea typeface="Arial" panose="020B0604020202090204"/>
                <a:cs typeface="Arial" panose="020B0604020202090204"/>
                <a:sym typeface="Arial" panose="020B0604020202090204"/>
              </a:rPr>
              <a:t>The results shown refer to August 2025.</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48" name="Google Shape;48;p62"/>
          <p:cNvSpPr txBox="1"/>
          <p:nvPr/>
        </p:nvSpPr>
        <p:spPr>
          <a:xfrm>
            <a:off x="564225" y="6505218"/>
            <a:ext cx="2411875" cy="246217"/>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49" name="Google Shape;49;p62"/>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50" name="Google Shape;50;p62"/>
          <p:cNvPicPr preferRelativeResize="0"/>
          <p:nvPr/>
        </p:nvPicPr>
        <p:blipFill rotWithShape="1">
          <a:blip r:embed="rId3"/>
          <a:srcRect/>
          <a:stretch>
            <a:fillRect/>
          </a:stretch>
        </p:blipFill>
        <p:spPr>
          <a:xfrm>
            <a:off x="11575899" y="86183"/>
            <a:ext cx="457200" cy="457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Appendix">
  <p:cSld name="5_Appendix">
    <p:spTree>
      <p:nvGrpSpPr>
        <p:cNvPr id="51" name="Shape 51"/>
        <p:cNvGrpSpPr/>
        <p:nvPr/>
      </p:nvGrpSpPr>
      <p:grpSpPr>
        <a:xfrm>
          <a:off x="0" y="0"/>
          <a:ext cx="0" cy="0"/>
          <a:chOff x="0" y="0"/>
          <a:chExt cx="0" cy="0"/>
        </a:xfrm>
      </p:grpSpPr>
      <p:sp>
        <p:nvSpPr>
          <p:cNvPr id="52" name="Google Shape;52;p63"/>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53" name="Google Shape;53;p63"/>
          <p:cNvSpPr txBox="1"/>
          <p:nvPr/>
        </p:nvSpPr>
        <p:spPr>
          <a:xfrm>
            <a:off x="564225" y="6505218"/>
            <a:ext cx="2412773" cy="2438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54" name="Google Shape;54;p63"/>
          <p:cNvSpPr/>
          <p:nvPr/>
        </p:nvSpPr>
        <p:spPr>
          <a:xfrm>
            <a:off x="293955" y="3274614"/>
            <a:ext cx="11638654" cy="612000"/>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55" name="Google Shape;55;p63"/>
          <p:cNvSpPr/>
          <p:nvPr/>
        </p:nvSpPr>
        <p:spPr>
          <a:xfrm>
            <a:off x="293955" y="4649796"/>
            <a:ext cx="11638654" cy="612000"/>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56" name="Google Shape;56;p63" descr="Shape&#10;&#10;Description automatically generated with medium confidence"/>
          <p:cNvPicPr preferRelativeResize="0"/>
          <p:nvPr/>
        </p:nvPicPr>
        <p:blipFill rotWithShape="1">
          <a:blip r:embed="rId2"/>
          <a:srcRect/>
          <a:stretch>
            <a:fillRect/>
          </a:stretch>
        </p:blipFill>
        <p:spPr>
          <a:xfrm>
            <a:off x="11170105" y="6564913"/>
            <a:ext cx="908706" cy="235629"/>
          </a:xfrm>
          <a:prstGeom prst="rect">
            <a:avLst/>
          </a:prstGeom>
          <a:noFill/>
          <a:ln>
            <a:noFill/>
          </a:ln>
        </p:spPr>
      </p:pic>
      <p:sp>
        <p:nvSpPr>
          <p:cNvPr id="57" name="Google Shape;57;p63"/>
          <p:cNvSpPr/>
          <p:nvPr/>
        </p:nvSpPr>
        <p:spPr>
          <a:xfrm>
            <a:off x="0" y="0"/>
            <a:ext cx="12186378" cy="307773"/>
          </a:xfrm>
          <a:prstGeom prst="rect">
            <a:avLst/>
          </a:prstGeom>
          <a:solidFill>
            <a:srgbClr val="FF0000"/>
          </a:solid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400"/>
              <a:buFont typeface="Arial" panose="020B0604020202090204"/>
              <a:buNone/>
            </a:pPr>
            <a:r>
              <a:rPr lang="en-GB" sz="1400" b="1" i="0" u="none" strike="noStrike" cap="none">
                <a:solidFill>
                  <a:srgbClr val="FFFFFF"/>
                </a:solidFill>
                <a:latin typeface="Arial" panose="020B0604020202090204"/>
                <a:ea typeface="Arial" panose="020B0604020202090204"/>
                <a:cs typeface="Arial" panose="020B0604020202090204"/>
                <a:sym typeface="Arial" panose="020B0604020202090204"/>
              </a:rPr>
              <a:t>LENOVO TOP 5 WITHOUT AFFILIATED INFLUENCERS AND OFFICIAL ACCOUNTS</a:t>
            </a:r>
            <a:endParaRPr sz="1400" b="1"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nvGrpSpPr>
          <p:cNvPr id="58" name="Google Shape;58;p63"/>
          <p:cNvGrpSpPr/>
          <p:nvPr/>
        </p:nvGrpSpPr>
        <p:grpSpPr>
          <a:xfrm>
            <a:off x="112896" y="0"/>
            <a:ext cx="1015042" cy="411927"/>
            <a:chOff x="2138002" y="1392870"/>
            <a:chExt cx="1189608" cy="439367"/>
          </a:xfrm>
        </p:grpSpPr>
        <p:sp>
          <p:nvSpPr>
            <p:cNvPr id="59" name="Google Shape;59;p63"/>
            <p:cNvSpPr/>
            <p:nvPr/>
          </p:nvSpPr>
          <p:spPr>
            <a:xfrm>
              <a:off x="2138002" y="1392870"/>
              <a:ext cx="1189608" cy="439367"/>
            </a:xfrm>
            <a:prstGeom prst="roundRect">
              <a:avLst>
                <a:gd name="adj" fmla="val 16667"/>
              </a:avLst>
            </a:prstGeom>
            <a:solidFill>
              <a:srgbClr val="FFFFFF"/>
            </a:solidFill>
            <a:ln w="9525" cap="flat" cmpd="sng">
              <a:solidFill>
                <a:srgbClr val="F2F2F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0" name="Google Shape;60;p63"/>
            <p:cNvPicPr preferRelativeResize="0"/>
            <p:nvPr/>
          </p:nvPicPr>
          <p:blipFill rotWithShape="1">
            <a:blip r:embed="rId3"/>
            <a:srcRect/>
            <a:stretch>
              <a:fillRect/>
            </a:stretch>
          </p:blipFill>
          <p:spPr>
            <a:xfrm>
              <a:off x="2280307" y="1464084"/>
              <a:ext cx="904998" cy="301666"/>
            </a:xfrm>
            <a:prstGeom prst="rect">
              <a:avLst/>
            </a:prstGeom>
            <a:noFill/>
            <a:ln>
              <a:noFill/>
            </a:ln>
          </p:spPr>
        </p:pic>
      </p:grpSp>
      <p:sp>
        <p:nvSpPr>
          <p:cNvPr id="61" name="Google Shape;61;p63"/>
          <p:cNvSpPr txBox="1"/>
          <p:nvPr/>
        </p:nvSpPr>
        <p:spPr>
          <a:xfrm>
            <a:off x="889000" y="1882125"/>
            <a:ext cx="747713"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Author*</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2" name="Google Shape;62;p63"/>
          <p:cNvSpPr txBox="1"/>
          <p:nvPr/>
        </p:nvSpPr>
        <p:spPr>
          <a:xfrm>
            <a:off x="2245576" y="1882125"/>
            <a:ext cx="749185"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Channel</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3" name="Google Shape;63;p63"/>
          <p:cNvSpPr txBox="1"/>
          <p:nvPr/>
        </p:nvSpPr>
        <p:spPr>
          <a:xfrm>
            <a:off x="3603625" y="1882125"/>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N. Posts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64" name="Google Shape;64;p63"/>
          <p:cNvSpPr txBox="1"/>
          <p:nvPr/>
        </p:nvSpPr>
        <p:spPr>
          <a:xfrm>
            <a:off x="5699919" y="1882125"/>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Sentiment</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5" name="Google Shape;65;p63"/>
          <p:cNvSpPr txBox="1"/>
          <p:nvPr/>
        </p:nvSpPr>
        <p:spPr>
          <a:xfrm>
            <a:off x="7796213" y="1882125"/>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Reach</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6" name="Google Shape;66;p63"/>
          <p:cNvSpPr txBox="1"/>
          <p:nvPr/>
        </p:nvSpPr>
        <p:spPr>
          <a:xfrm>
            <a:off x="9066213" y="1882125"/>
            <a:ext cx="9017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Engagement</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7" name="Google Shape;67;p63"/>
          <p:cNvSpPr txBox="1"/>
          <p:nvPr/>
        </p:nvSpPr>
        <p:spPr>
          <a:xfrm>
            <a:off x="10537825" y="1805181"/>
            <a:ext cx="968375" cy="40010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Engagement impact</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8" name="Google Shape;68;p63"/>
          <p:cNvSpPr txBox="1"/>
          <p:nvPr/>
        </p:nvSpPr>
        <p:spPr>
          <a:xfrm>
            <a:off x="7796213" y="1287108"/>
            <a:ext cx="749300" cy="50782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35353"/>
              </a:buClr>
              <a:buSzPts val="900"/>
              <a:buFont typeface="Arial" panose="020B0604020202090204"/>
              <a:buNone/>
            </a:pPr>
            <a:r>
              <a:rPr lang="en-GB" sz="900" b="0" i="0" u="none" strike="noStrike" cap="none">
                <a:solidFill>
                  <a:srgbClr val="535353"/>
                </a:solidFill>
                <a:latin typeface="Arial" panose="020B0604020202090204"/>
                <a:ea typeface="Arial" panose="020B0604020202090204"/>
                <a:cs typeface="Arial" panose="020B0604020202090204"/>
                <a:sym typeface="Arial" panose="020B0604020202090204"/>
              </a:rPr>
              <a:t>n. of people reached by author</a:t>
            </a:r>
            <a:endParaRPr sz="900" b="0" i="0" u="none" strike="noStrike" cap="none">
              <a:solidFill>
                <a:srgbClr val="535353"/>
              </a:solidFill>
              <a:latin typeface="Arial" panose="020B0604020202090204"/>
              <a:ea typeface="Arial" panose="020B0604020202090204"/>
              <a:cs typeface="Arial" panose="020B0604020202090204"/>
              <a:sym typeface="Arial" panose="020B0604020202090204"/>
            </a:endParaRPr>
          </a:p>
        </p:txBody>
      </p:sp>
      <p:sp>
        <p:nvSpPr>
          <p:cNvPr id="69" name="Google Shape;69;p63"/>
          <p:cNvSpPr txBox="1"/>
          <p:nvPr/>
        </p:nvSpPr>
        <p:spPr>
          <a:xfrm>
            <a:off x="9028113" y="1287108"/>
            <a:ext cx="977900" cy="369328"/>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35353"/>
              </a:buClr>
              <a:buSzPts val="900"/>
              <a:buFont typeface="Arial" panose="020B0604020202090204"/>
              <a:buNone/>
            </a:pPr>
            <a:r>
              <a:rPr lang="en-GB" sz="900" b="0" i="0" u="none" strike="noStrike" cap="none">
                <a:solidFill>
                  <a:srgbClr val="535353"/>
                </a:solidFill>
                <a:latin typeface="Arial" panose="020B0604020202090204"/>
                <a:ea typeface="Arial" panose="020B0604020202090204"/>
                <a:cs typeface="Arial" panose="020B0604020202090204"/>
                <a:sym typeface="Arial" panose="020B0604020202090204"/>
              </a:rPr>
              <a:t>n. of interactions per author</a:t>
            </a:r>
            <a:endParaRPr sz="900" b="0" i="0" u="none" strike="noStrike" cap="none">
              <a:solidFill>
                <a:srgbClr val="535353"/>
              </a:solidFill>
              <a:latin typeface="Arial" panose="020B0604020202090204"/>
              <a:ea typeface="Arial" panose="020B0604020202090204"/>
              <a:cs typeface="Arial" panose="020B0604020202090204"/>
              <a:sym typeface="Arial" panose="020B0604020202090204"/>
            </a:endParaRPr>
          </a:p>
        </p:txBody>
      </p:sp>
      <p:sp>
        <p:nvSpPr>
          <p:cNvPr id="70" name="Google Shape;70;p63"/>
          <p:cNvSpPr txBox="1"/>
          <p:nvPr/>
        </p:nvSpPr>
        <p:spPr>
          <a:xfrm>
            <a:off x="10488613" y="1210164"/>
            <a:ext cx="1066800" cy="50782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35353"/>
              </a:buClr>
              <a:buSzPts val="900"/>
              <a:buFont typeface="Arial" panose="020B0604020202090204"/>
              <a:buNone/>
            </a:pPr>
            <a:r>
              <a:rPr lang="en-GB" sz="900" b="0" i="0" u="none" strike="noStrike" cap="none">
                <a:solidFill>
                  <a:srgbClr val="535353"/>
                </a:solidFill>
                <a:latin typeface="Arial" panose="020B0604020202090204"/>
                <a:ea typeface="Arial" panose="020B0604020202090204"/>
                <a:cs typeface="Arial" panose="020B0604020202090204"/>
                <a:sym typeface="Arial" panose="020B0604020202090204"/>
              </a:rPr>
              <a:t>engagement of the author on the overall brand eng.</a:t>
            </a:r>
            <a:endParaRPr sz="900" b="1" i="0" u="none" strike="noStrike" cap="none">
              <a:solidFill>
                <a:srgbClr val="3E3E3E"/>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_Appendix">
  <p:cSld name="6_Appendix">
    <p:spTree>
      <p:nvGrpSpPr>
        <p:cNvPr id="71" name="Shape 71"/>
        <p:cNvGrpSpPr/>
        <p:nvPr/>
      </p:nvGrpSpPr>
      <p:grpSpPr>
        <a:xfrm>
          <a:off x="0" y="0"/>
          <a:ext cx="0" cy="0"/>
          <a:chOff x="0" y="0"/>
          <a:chExt cx="0" cy="0"/>
        </a:xfrm>
      </p:grpSpPr>
      <p:sp>
        <p:nvSpPr>
          <p:cNvPr id="72" name="Google Shape;72;p64"/>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73" name="Google Shape;73;p64"/>
          <p:cNvSpPr txBox="1"/>
          <p:nvPr/>
        </p:nvSpPr>
        <p:spPr>
          <a:xfrm>
            <a:off x="564225" y="6505218"/>
            <a:ext cx="2412773" cy="2438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74" name="Google Shape;74;p64" descr="Shape&#10;&#10;Description automatically generated with medium confidence"/>
          <p:cNvPicPr preferRelativeResize="0"/>
          <p:nvPr/>
        </p:nvPicPr>
        <p:blipFill rotWithShape="1">
          <a:blip r:embed="rId2"/>
          <a:srcRect/>
          <a:stretch>
            <a:fillRect/>
          </a:stretch>
        </p:blipFill>
        <p:spPr>
          <a:xfrm>
            <a:off x="11170105" y="6564913"/>
            <a:ext cx="908706" cy="235629"/>
          </a:xfrm>
          <a:prstGeom prst="rect">
            <a:avLst/>
          </a:prstGeom>
          <a:noFill/>
          <a:ln>
            <a:noFill/>
          </a:ln>
        </p:spPr>
      </p:pic>
      <p:sp>
        <p:nvSpPr>
          <p:cNvPr id="75" name="Google Shape;75;p64"/>
          <p:cNvSpPr/>
          <p:nvPr/>
        </p:nvSpPr>
        <p:spPr>
          <a:xfrm>
            <a:off x="0" y="0"/>
            <a:ext cx="12186378" cy="307773"/>
          </a:xfrm>
          <a:prstGeom prst="rect">
            <a:avLst/>
          </a:prstGeom>
          <a:solidFill>
            <a:srgbClr val="FF0000"/>
          </a:solid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400"/>
              <a:buFont typeface="Arial" panose="020B0604020202090204"/>
              <a:buNone/>
            </a:pPr>
            <a:r>
              <a:rPr lang="en-GB" sz="1400" b="1" i="0" u="none" strike="noStrike" cap="none">
                <a:solidFill>
                  <a:srgbClr val="FFFFFF"/>
                </a:solidFill>
                <a:latin typeface="Arial" panose="020B0604020202090204"/>
                <a:ea typeface="Arial" panose="020B0604020202090204"/>
                <a:cs typeface="Arial" panose="020B0604020202090204"/>
                <a:sym typeface="Arial" panose="020B0604020202090204"/>
              </a:rPr>
              <a:t>Link</a:t>
            </a:r>
            <a:endParaRPr sz="1400" b="1"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nvGrpSpPr>
          <p:cNvPr id="76" name="Google Shape;76;p64"/>
          <p:cNvGrpSpPr/>
          <p:nvPr/>
        </p:nvGrpSpPr>
        <p:grpSpPr>
          <a:xfrm>
            <a:off x="112896" y="0"/>
            <a:ext cx="1015042" cy="411927"/>
            <a:chOff x="2138002" y="1392870"/>
            <a:chExt cx="1189608" cy="439367"/>
          </a:xfrm>
        </p:grpSpPr>
        <p:sp>
          <p:nvSpPr>
            <p:cNvPr id="77" name="Google Shape;77;p64"/>
            <p:cNvSpPr/>
            <p:nvPr/>
          </p:nvSpPr>
          <p:spPr>
            <a:xfrm>
              <a:off x="2138002" y="1392870"/>
              <a:ext cx="1189608" cy="439367"/>
            </a:xfrm>
            <a:prstGeom prst="roundRect">
              <a:avLst>
                <a:gd name="adj" fmla="val 16667"/>
              </a:avLst>
            </a:prstGeom>
            <a:solidFill>
              <a:srgbClr val="FFFFFF"/>
            </a:solidFill>
            <a:ln w="9525" cap="flat" cmpd="sng">
              <a:solidFill>
                <a:srgbClr val="F2F2F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78" name="Google Shape;78;p64"/>
            <p:cNvPicPr preferRelativeResize="0"/>
            <p:nvPr/>
          </p:nvPicPr>
          <p:blipFill rotWithShape="1">
            <a:blip r:embed="rId3"/>
            <a:srcRect/>
            <a:stretch>
              <a:fillRect/>
            </a:stretch>
          </p:blipFill>
          <p:spPr>
            <a:xfrm>
              <a:off x="2280307" y="1464084"/>
              <a:ext cx="904998" cy="301666"/>
            </a:xfrm>
            <a:prstGeom prst="rect">
              <a:avLst/>
            </a:prstGeom>
            <a:noFill/>
            <a:ln>
              <a:noFill/>
            </a:ln>
          </p:spPr>
        </p:pic>
      </p:grpSp>
      <p:sp>
        <p:nvSpPr>
          <p:cNvPr id="79" name="Google Shape;79;p64"/>
          <p:cNvSpPr/>
          <p:nvPr/>
        </p:nvSpPr>
        <p:spPr>
          <a:xfrm>
            <a:off x="293955" y="2952750"/>
            <a:ext cx="11638654" cy="611188"/>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80" name="Google Shape;80;p64"/>
          <p:cNvSpPr/>
          <p:nvPr/>
        </p:nvSpPr>
        <p:spPr>
          <a:xfrm>
            <a:off x="293955" y="4479925"/>
            <a:ext cx="11638654" cy="612775"/>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81" name="Google Shape;81;p64"/>
          <p:cNvSpPr txBox="1"/>
          <p:nvPr/>
        </p:nvSpPr>
        <p:spPr>
          <a:xfrm>
            <a:off x="889000" y="1357027"/>
            <a:ext cx="747713"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Author</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82" name="Google Shape;82;p64"/>
          <p:cNvSpPr txBox="1"/>
          <p:nvPr/>
        </p:nvSpPr>
        <p:spPr>
          <a:xfrm>
            <a:off x="4463706" y="1357027"/>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Link 1</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83" name="Google Shape;83;p64"/>
          <p:cNvSpPr txBox="1"/>
          <p:nvPr/>
        </p:nvSpPr>
        <p:spPr>
          <a:xfrm>
            <a:off x="8975725" y="1357027"/>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Link 2</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_appendix">
  <p:cSld name="Cover_appendix">
    <p:bg>
      <p:bgPr>
        <a:solidFill>
          <a:srgbClr val="161616"/>
        </a:solidFill>
        <a:effectLst/>
      </p:bgPr>
    </p:bg>
    <p:spTree>
      <p:nvGrpSpPr>
        <p:cNvPr id="84" name="Shape 84"/>
        <p:cNvGrpSpPr/>
        <p:nvPr/>
      </p:nvGrpSpPr>
      <p:grpSpPr>
        <a:xfrm>
          <a:off x="0" y="0"/>
          <a:ext cx="0" cy="0"/>
          <a:chOff x="0" y="0"/>
          <a:chExt cx="0" cy="0"/>
        </a:xfrm>
      </p:grpSpPr>
      <p:pic>
        <p:nvPicPr>
          <p:cNvPr id="85" name="Google Shape;85;p65" descr="Immagine che contiene cerchio, Elementi grafici, schermata, Policromia&#10;&#10;Descrizione generata automaticamente"/>
          <p:cNvPicPr preferRelativeResize="0"/>
          <p:nvPr/>
        </p:nvPicPr>
        <p:blipFill rotWithShape="1">
          <a:blip r:embed="rId2"/>
          <a:srcRect/>
          <a:stretch>
            <a:fillRect/>
          </a:stretch>
        </p:blipFill>
        <p:spPr>
          <a:xfrm>
            <a:off x="619701" y="5015188"/>
            <a:ext cx="392365" cy="392365"/>
          </a:xfrm>
          <a:prstGeom prst="rect">
            <a:avLst/>
          </a:prstGeom>
          <a:noFill/>
          <a:ln>
            <a:noFill/>
          </a:ln>
        </p:spPr>
      </p:pic>
      <p:grpSp>
        <p:nvGrpSpPr>
          <p:cNvPr id="86" name="Google Shape;86;p65"/>
          <p:cNvGrpSpPr/>
          <p:nvPr/>
        </p:nvGrpSpPr>
        <p:grpSpPr>
          <a:xfrm>
            <a:off x="1261502" y="4926363"/>
            <a:ext cx="1903939" cy="570014"/>
            <a:chOff x="1660200" y="4808813"/>
            <a:chExt cx="1903939" cy="570014"/>
          </a:xfrm>
        </p:grpSpPr>
        <p:sp>
          <p:nvSpPr>
            <p:cNvPr id="87" name="Google Shape;87;p65"/>
            <p:cNvSpPr txBox="1"/>
            <p:nvPr/>
          </p:nvSpPr>
          <p:spPr>
            <a:xfrm>
              <a:off x="1660200" y="4808813"/>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Lenovo Laptop</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8" name="Google Shape;88;p65"/>
            <p:cNvSpPr txBox="1"/>
            <p:nvPr/>
          </p:nvSpPr>
          <p:spPr>
            <a:xfrm>
              <a:off x="1660200" y="5101832"/>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France – August '25</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89" name="Google Shape;89;p65"/>
          <p:cNvSpPr txBox="1"/>
          <p:nvPr/>
        </p:nvSpPr>
        <p:spPr>
          <a:xfrm>
            <a:off x="243983" y="6585712"/>
            <a:ext cx="4115872"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panose="020B0604020202090204"/>
              <a:buNone/>
            </a:pPr>
            <a:r>
              <a:rPr lang="en-GB" sz="1000" b="0" i="0" u="none" strike="noStrike" cap="none">
                <a:solidFill>
                  <a:srgbClr val="FFFFFF"/>
                </a:solidFill>
                <a:latin typeface="Arial" panose="020B0604020202090204"/>
                <a:ea typeface="Arial" panose="020B0604020202090204"/>
                <a:cs typeface="Arial" panose="020B0604020202090204"/>
                <a:sym typeface="Arial" panose="020B0604020202090204"/>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90" name="Google Shape;90;p65"/>
          <p:cNvPicPr preferRelativeResize="0"/>
          <p:nvPr/>
        </p:nvPicPr>
        <p:blipFill rotWithShape="1">
          <a:blip r:embed="rId3"/>
          <a:srcRect/>
          <a:stretch>
            <a:fillRect/>
          </a:stretch>
        </p:blipFill>
        <p:spPr>
          <a:xfrm>
            <a:off x="2633081" y="1216733"/>
            <a:ext cx="847805" cy="271297"/>
          </a:xfrm>
          <a:prstGeom prst="rect">
            <a:avLst/>
          </a:prstGeom>
          <a:noFill/>
          <a:ln>
            <a:noFill/>
          </a:ln>
        </p:spPr>
      </p:pic>
      <p:sp>
        <p:nvSpPr>
          <p:cNvPr id="91" name="Google Shape;91;p65"/>
          <p:cNvSpPr txBox="1"/>
          <p:nvPr/>
        </p:nvSpPr>
        <p:spPr>
          <a:xfrm>
            <a:off x="2286313" y="1297788"/>
            <a:ext cx="263781" cy="191881"/>
          </a:xfrm>
          <a:prstGeom prst="rect">
            <a:avLst/>
          </a:prstGeom>
          <a:noFill/>
          <a:ln>
            <a:noFill/>
          </a:ln>
        </p:spPr>
        <p:txBody>
          <a:bodyPr spcFirstLastPara="1" wrap="square" lIns="35700" tIns="35700" rIns="35700" bIns="35700" anchor="t" anchorCtr="0">
            <a:noAutofit/>
          </a:bodyPr>
          <a:lstStyle/>
          <a:p>
            <a:pPr marL="0" marR="0" lvl="0" indent="0" algn="l" rtl="0">
              <a:lnSpc>
                <a:spcPct val="90000"/>
              </a:lnSpc>
              <a:spcBef>
                <a:spcPts val="0"/>
              </a:spcBef>
              <a:spcAft>
                <a:spcPts val="0"/>
              </a:spcAft>
              <a:buClr>
                <a:srgbClr val="FFFFFF"/>
              </a:buClr>
              <a:buSzPts val="1000"/>
              <a:buFont typeface="Roboto" panose="02000000000000000000"/>
              <a:buNone/>
            </a:pPr>
            <a:r>
              <a:rPr lang="en-GB" sz="1000" b="0" i="0" u="none" strike="noStrike" cap="none">
                <a:solidFill>
                  <a:srgbClr val="FFFFFF"/>
                </a:solidFill>
                <a:latin typeface="Roboto" panose="02000000000000000000"/>
                <a:ea typeface="Roboto" panose="02000000000000000000"/>
                <a:cs typeface="Roboto" panose="02000000000000000000"/>
                <a:sym typeface="Roboto" panose="02000000000000000000"/>
              </a:rPr>
              <a:t>for</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92" name="Google Shape;92;p65" descr="logo_full_rtbh_white.png"/>
          <p:cNvPicPr preferRelativeResize="0"/>
          <p:nvPr/>
        </p:nvPicPr>
        <p:blipFill rotWithShape="1">
          <a:blip r:embed="rId4"/>
          <a:srcRect/>
          <a:stretch>
            <a:fillRect/>
          </a:stretch>
        </p:blipFill>
        <p:spPr>
          <a:xfrm>
            <a:off x="635000" y="1099488"/>
            <a:ext cx="1591426" cy="411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7" name="Shape 27"/>
        <p:cNvGrpSpPr/>
        <p:nvPr/>
      </p:nvGrpSpPr>
      <p:grpSpPr>
        <a:xfrm>
          <a:off x="0" y="0"/>
          <a:ext cx="0" cy="0"/>
          <a:chOff x="0" y="0"/>
          <a:chExt cx="0" cy="0"/>
        </a:xfrm>
      </p:grpSpPr>
      <p:sp>
        <p:nvSpPr>
          <p:cNvPr id="28" name="Google Shape;28;p59"/>
          <p:cNvSpPr txBox="1"/>
          <p:nvPr>
            <p:ph type="sldNum" idx="12"/>
          </p:nvPr>
        </p:nvSpPr>
        <p:spPr>
          <a:xfrm>
            <a:off x="11695092" y="6504029"/>
            <a:ext cx="260645" cy="246217"/>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
        <p:nvSpPr>
          <p:cNvPr id="29" name="Google Shape;29;p59"/>
          <p:cNvSpPr txBox="1"/>
          <p:nvPr>
            <p:ph type="title"/>
          </p:nvPr>
        </p:nvSpPr>
        <p:spPr>
          <a:xfrm>
            <a:off x="564225" y="365125"/>
            <a:ext cx="10515601" cy="315912"/>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30" name="Google Shape;30;p59"/>
          <p:cNvSpPr txBox="1"/>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1pPr>
            <a:lvl2pPr marL="914400" marR="0" lvl="1"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2pPr>
            <a:lvl3pPr marL="1371600" marR="0" lvl="2"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3pPr>
            <a:lvl4pPr marL="1828800" marR="0" lvl="3"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4pPr>
            <a:lvl5pPr marL="2286000" marR="0" lvl="4"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5pPr>
            <a:lvl6pPr marL="2743200" marR="0" lvl="5"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6pPr>
            <a:lvl7pPr marL="3200400" marR="0" lvl="6"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7pPr>
            <a:lvl8pPr marL="3657600" marR="0" lvl="7"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8pPr>
            <a:lvl9pPr marL="4114800" marR="0" lvl="8"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10"/>
          <p:cNvSpPr/>
          <p:nvPr/>
        </p:nvSpPr>
        <p:spPr>
          <a:xfrm>
            <a:off x="1946275" y="1159497"/>
            <a:ext cx="8782050" cy="2601798"/>
          </a:xfrm>
          <a:prstGeom prst="roundRect">
            <a:avLst>
              <a:gd name="adj" fmla="val 2347"/>
            </a:avLst>
          </a:prstGeom>
          <a:solidFill>
            <a:schemeClr val="lt1"/>
          </a:solidFill>
          <a:ln>
            <a:noFill/>
          </a:ln>
          <a:effectLst>
            <a:outerShdw blurRad="152400" sx="101000" sy="101000" algn="ctr" rotWithShape="0">
              <a:srgbClr val="000000">
                <a:alpha val="10588"/>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FFFFFF"/>
              </a:solidFill>
              <a:latin typeface="Calibri"/>
              <a:ea typeface="Calibri"/>
              <a:cs typeface="Calibri"/>
              <a:sym typeface="Calibri"/>
            </a:endParaRPr>
          </a:p>
        </p:txBody>
      </p:sp>
      <p:sp>
        <p:nvSpPr>
          <p:cNvPr id="310" name="Google Shape;310;p10"/>
          <p:cNvSpPr txBox="1"/>
          <p:nvPr/>
        </p:nvSpPr>
        <p:spPr>
          <a:xfrm>
            <a:off x="627681" y="262701"/>
            <a:ext cx="3293443" cy="364699"/>
          </a:xfrm>
          <a:prstGeom prst="rect">
            <a:avLst/>
          </a:prstGeom>
          <a:noFill/>
          <a:ln>
            <a:noFill/>
          </a:ln>
        </p:spPr>
        <p:txBody>
          <a:bodyPr spcFirstLastPara="1" wrap="square" lIns="0" tIns="28475" rIns="0" bIns="0" anchor="t" anchorCtr="0">
            <a:spAutoFit/>
          </a:bodyPr>
          <a:lstStyle/>
          <a:p>
            <a:pPr marL="0" marR="0" lvl="0" indent="0" algn="l" rtl="0">
              <a:lnSpc>
                <a:spcPct val="100000"/>
              </a:lnSpc>
              <a:spcBef>
                <a:spcPts val="0"/>
              </a:spcBef>
              <a:spcAft>
                <a:spcPts val="0"/>
              </a:spcAft>
              <a:buClr>
                <a:srgbClr val="000000"/>
              </a:buClr>
              <a:buSzPts val="2183"/>
              <a:buFont typeface="Lato"/>
              <a:buNone/>
            </a:pPr>
            <a:r>
              <a:rPr lang="en-GB" sz="2185" b="1" i="0" u="none" strike="noStrike" cap="none">
                <a:solidFill>
                  <a:srgbClr val="000000"/>
                </a:solidFill>
                <a:latin typeface="Lato"/>
                <a:ea typeface="Lato"/>
                <a:cs typeface="Lato"/>
                <a:sym typeface="Lato"/>
              </a:rPr>
              <a:t>Sentiment breakdown</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311" name="Google Shape;311;p10" descr="Picture 2"/>
          <p:cNvPicPr preferRelativeResize="0"/>
          <p:nvPr/>
        </p:nvPicPr>
        <p:blipFill rotWithShape="1">
          <a:blip r:embed="rId3"/>
          <a:srcRect/>
          <a:stretch>
            <a:fillRect/>
          </a:stretch>
        </p:blipFill>
        <p:spPr>
          <a:xfrm>
            <a:off x="607061" y="740258"/>
            <a:ext cx="893751" cy="297917"/>
          </a:xfrm>
          <a:prstGeom prst="rect">
            <a:avLst/>
          </a:prstGeom>
          <a:noFill/>
          <a:ln>
            <a:noFill/>
          </a:ln>
        </p:spPr>
      </p:pic>
      <p:sp>
        <p:nvSpPr>
          <p:cNvPr id="312" name="Google Shape;312;p10"/>
          <p:cNvSpPr/>
          <p:nvPr/>
        </p:nvSpPr>
        <p:spPr>
          <a:xfrm>
            <a:off x="2311400" y="1819275"/>
            <a:ext cx="1609725" cy="1325563"/>
          </a:xfrm>
          <a:prstGeom prst="roundRect">
            <a:avLst>
              <a:gd name="adj" fmla="val 12352"/>
            </a:avLst>
          </a:prstGeom>
          <a:solidFill>
            <a:srgbClr val="FFFFFF"/>
          </a:solidFill>
          <a:ln>
            <a:noFill/>
          </a:ln>
          <a:effectLst>
            <a:outerShdw blurRad="101600" dist="45371" dir="2311837" rotWithShape="0">
              <a:srgbClr val="000000">
                <a:alpha val="20000"/>
              </a:srgbClr>
            </a:outerShdw>
          </a:effectLst>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Roboto" panose="02000000000000000000"/>
              <a:buNone/>
            </a:pPr>
            <a:endParaRPr sz="109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graphicFrame>
        <p:nvGraphicFramePr>
          <p:cNvPr id="313" name="Google Shape;313;p10"/>
          <p:cNvGraphicFramePr/>
          <p:nvPr/>
        </p:nvGraphicFramePr>
        <p:xfrm>
          <a:off x="2151063" y="1616075"/>
          <a:ext cx="1927225" cy="1508125"/>
        </p:xfrm>
        <a:graphic>
          <a:graphicData uri="http://schemas.openxmlformats.org/drawingml/2006/chart">
            <c:chart xmlns:c="http://schemas.openxmlformats.org/drawingml/2006/chart" xmlns:r="http://schemas.openxmlformats.org/officeDocument/2006/relationships" r:id="rId1"/>
          </a:graphicData>
        </a:graphic>
      </p:graphicFrame>
      <p:cxnSp>
        <p:nvCxnSpPr>
          <p:cNvPr id="314" name="Google Shape;314;p10"/>
          <p:cNvCxnSpPr/>
          <p:nvPr/>
        </p:nvCxnSpPr>
        <p:spPr>
          <a:xfrm>
            <a:off x="5626100" y="3403600"/>
            <a:ext cx="0" cy="33338"/>
          </a:xfrm>
          <a:prstGeom prst="straightConnector1">
            <a:avLst/>
          </a:prstGeom>
          <a:noFill/>
          <a:ln w="9525" cap="flat" cmpd="sng">
            <a:solidFill>
              <a:schemeClr val="dk1"/>
            </a:solidFill>
            <a:prstDash val="solid"/>
            <a:round/>
            <a:headEnd type="none" w="sm" len="sm"/>
            <a:tailEnd type="none" w="sm" len="sm"/>
          </a:ln>
        </p:spPr>
      </p:cxnSp>
      <p:cxnSp>
        <p:nvCxnSpPr>
          <p:cNvPr id="315" name="Google Shape;315;p10"/>
          <p:cNvCxnSpPr/>
          <p:nvPr/>
        </p:nvCxnSpPr>
        <p:spPr>
          <a:xfrm>
            <a:off x="7061200" y="3403600"/>
            <a:ext cx="0" cy="33338"/>
          </a:xfrm>
          <a:prstGeom prst="straightConnector1">
            <a:avLst/>
          </a:prstGeom>
          <a:noFill/>
          <a:ln w="9525" cap="flat" cmpd="sng">
            <a:solidFill>
              <a:schemeClr val="dk1"/>
            </a:solidFill>
            <a:prstDash val="solid"/>
            <a:round/>
            <a:headEnd type="none" w="sm" len="sm"/>
            <a:tailEnd type="none" w="sm" len="sm"/>
          </a:ln>
        </p:spPr>
      </p:cxnSp>
      <p:cxnSp>
        <p:nvCxnSpPr>
          <p:cNvPr id="316" name="Google Shape;316;p10"/>
          <p:cNvCxnSpPr/>
          <p:nvPr/>
        </p:nvCxnSpPr>
        <p:spPr>
          <a:xfrm>
            <a:off x="8496300" y="3403600"/>
            <a:ext cx="0" cy="33338"/>
          </a:xfrm>
          <a:prstGeom prst="straightConnector1">
            <a:avLst/>
          </a:prstGeom>
          <a:noFill/>
          <a:ln w="9525" cap="flat" cmpd="sng">
            <a:solidFill>
              <a:schemeClr val="dk1"/>
            </a:solidFill>
            <a:prstDash val="solid"/>
            <a:round/>
            <a:headEnd type="none" w="sm" len="sm"/>
            <a:tailEnd type="none" w="sm" len="sm"/>
          </a:ln>
        </p:spPr>
      </p:cxnSp>
      <p:cxnSp>
        <p:nvCxnSpPr>
          <p:cNvPr id="317" name="Google Shape;317;p10"/>
          <p:cNvCxnSpPr/>
          <p:nvPr/>
        </p:nvCxnSpPr>
        <p:spPr>
          <a:xfrm>
            <a:off x="9931400" y="3403600"/>
            <a:ext cx="0" cy="33338"/>
          </a:xfrm>
          <a:prstGeom prst="straightConnector1">
            <a:avLst/>
          </a:prstGeom>
          <a:noFill/>
          <a:ln w="9525" cap="flat" cmpd="sng">
            <a:solidFill>
              <a:schemeClr val="dk1"/>
            </a:solidFill>
            <a:prstDash val="solid"/>
            <a:round/>
            <a:headEnd type="none" w="sm" len="sm"/>
            <a:tailEnd type="none" w="sm" len="sm"/>
          </a:ln>
        </p:spPr>
      </p:cxnSp>
      <p:graphicFrame>
        <p:nvGraphicFramePr>
          <p:cNvPr id="318" name="Google Shape;318;p10"/>
          <p:cNvGraphicFramePr/>
          <p:nvPr/>
        </p:nvGraphicFramePr>
        <p:xfrm>
          <a:off x="4313238" y="1358900"/>
          <a:ext cx="6315075" cy="2127250"/>
        </p:xfrm>
        <a:graphic>
          <a:graphicData uri="http://schemas.openxmlformats.org/drawingml/2006/chart">
            <c:chart xmlns:c="http://schemas.openxmlformats.org/drawingml/2006/chart" xmlns:r="http://schemas.openxmlformats.org/officeDocument/2006/relationships" r:id="rId2"/>
          </a:graphicData>
        </a:graphic>
      </p:graphicFrame>
      <p:sp>
        <p:nvSpPr>
          <p:cNvPr id="319" name="Google Shape;319;p10"/>
          <p:cNvSpPr txBox="1"/>
          <p:nvPr/>
        </p:nvSpPr>
        <p:spPr>
          <a:xfrm>
            <a:off x="4271963" y="3352800"/>
            <a:ext cx="5715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0" name="Google Shape;320;p10"/>
          <p:cNvSpPr txBox="1"/>
          <p:nvPr/>
        </p:nvSpPr>
        <p:spPr>
          <a:xfrm>
            <a:off x="4214813" y="3165475"/>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10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1" name="Google Shape;321;p10"/>
          <p:cNvSpPr txBox="1"/>
          <p:nvPr/>
        </p:nvSpPr>
        <p:spPr>
          <a:xfrm>
            <a:off x="4214813" y="2979738"/>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20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2" name="Google Shape;322;p10"/>
          <p:cNvSpPr txBox="1"/>
          <p:nvPr/>
        </p:nvSpPr>
        <p:spPr>
          <a:xfrm>
            <a:off x="4214813" y="2792413"/>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30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3" name="Google Shape;323;p10"/>
          <p:cNvSpPr txBox="1"/>
          <p:nvPr/>
        </p:nvSpPr>
        <p:spPr>
          <a:xfrm>
            <a:off x="4214813" y="2605088"/>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40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4" name="Google Shape;324;p10"/>
          <p:cNvSpPr txBox="1"/>
          <p:nvPr/>
        </p:nvSpPr>
        <p:spPr>
          <a:xfrm>
            <a:off x="4214813" y="2417763"/>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50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5" name="Google Shape;325;p10"/>
          <p:cNvSpPr txBox="1"/>
          <p:nvPr/>
        </p:nvSpPr>
        <p:spPr>
          <a:xfrm>
            <a:off x="4214813" y="2232025"/>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60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6" name="Google Shape;326;p10"/>
          <p:cNvSpPr txBox="1"/>
          <p:nvPr/>
        </p:nvSpPr>
        <p:spPr>
          <a:xfrm>
            <a:off x="4214813" y="2044700"/>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70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7" name="Google Shape;327;p10"/>
          <p:cNvSpPr txBox="1"/>
          <p:nvPr/>
        </p:nvSpPr>
        <p:spPr>
          <a:xfrm>
            <a:off x="4214813" y="1857375"/>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80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8" name="Google Shape;328;p10"/>
          <p:cNvSpPr txBox="1"/>
          <p:nvPr/>
        </p:nvSpPr>
        <p:spPr>
          <a:xfrm>
            <a:off x="4214813" y="1671638"/>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90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29" name="Google Shape;329;p10"/>
          <p:cNvSpPr txBox="1"/>
          <p:nvPr/>
        </p:nvSpPr>
        <p:spPr>
          <a:xfrm>
            <a:off x="4157663" y="1484313"/>
            <a:ext cx="17145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100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30" name="Google Shape;330;p10"/>
          <p:cNvSpPr txBox="1"/>
          <p:nvPr/>
        </p:nvSpPr>
        <p:spPr>
          <a:xfrm>
            <a:off x="53689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07/08/2025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31" name="Google Shape;331;p10"/>
          <p:cNvSpPr txBox="1"/>
          <p:nvPr/>
        </p:nvSpPr>
        <p:spPr>
          <a:xfrm>
            <a:off x="68040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14/08/2025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32" name="Google Shape;332;p10"/>
          <p:cNvSpPr txBox="1"/>
          <p:nvPr/>
        </p:nvSpPr>
        <p:spPr>
          <a:xfrm>
            <a:off x="82391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21/08/2025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33" name="Google Shape;333;p10"/>
          <p:cNvSpPr txBox="1"/>
          <p:nvPr/>
        </p:nvSpPr>
        <p:spPr>
          <a:xfrm>
            <a:off x="96742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28/08/2025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34" name="Google Shape;334;p10"/>
          <p:cNvSpPr/>
          <p:nvPr/>
        </p:nvSpPr>
        <p:spPr>
          <a:xfrm>
            <a:off x="2397125" y="2940050"/>
            <a:ext cx="107950" cy="80963"/>
          </a:xfrm>
          <a:prstGeom prst="rect">
            <a:avLst/>
          </a:prstGeom>
          <a:solidFill>
            <a:srgbClr val="009FA9"/>
          </a:solidFill>
          <a:ln w="12700" cap="flat" cmpd="sng">
            <a:solidFill>
              <a:schemeClr val="lt1"/>
            </a:solidFill>
            <a:prstDash val="solid"/>
            <a:round/>
            <a:headEnd type="none" w="sm" len="sm"/>
            <a:tailEnd type="none" w="sm" len="sm"/>
          </a:ln>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35" name="Google Shape;335;p10"/>
          <p:cNvSpPr/>
          <p:nvPr/>
        </p:nvSpPr>
        <p:spPr>
          <a:xfrm>
            <a:off x="3373438" y="2940050"/>
            <a:ext cx="107950" cy="80963"/>
          </a:xfrm>
          <a:prstGeom prst="rect">
            <a:avLst/>
          </a:prstGeom>
          <a:solidFill>
            <a:srgbClr val="FEC000"/>
          </a:solidFill>
          <a:ln w="12700" cap="flat" cmpd="sng">
            <a:solidFill>
              <a:schemeClr val="lt1"/>
            </a:solidFill>
            <a:prstDash val="solid"/>
            <a:round/>
            <a:headEnd type="none" w="sm" len="sm"/>
            <a:tailEnd type="none" w="sm" len="sm"/>
          </a:ln>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36" name="Google Shape;336;p10"/>
          <p:cNvSpPr/>
          <p:nvPr/>
        </p:nvSpPr>
        <p:spPr>
          <a:xfrm>
            <a:off x="2870200" y="2940050"/>
            <a:ext cx="107950" cy="80963"/>
          </a:xfrm>
          <a:prstGeom prst="rect">
            <a:avLst/>
          </a:prstGeom>
          <a:solidFill>
            <a:srgbClr val="D81159"/>
          </a:solidFill>
          <a:ln w="12700" cap="flat" cmpd="sng">
            <a:solidFill>
              <a:schemeClr val="lt1"/>
            </a:solidFill>
            <a:prstDash val="solid"/>
            <a:round/>
            <a:headEnd type="none" w="sm" len="sm"/>
            <a:tailEnd type="none" w="sm" len="sm"/>
          </a:ln>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37" name="Google Shape;337;p10"/>
          <p:cNvSpPr txBox="1"/>
          <p:nvPr/>
        </p:nvSpPr>
        <p:spPr>
          <a:xfrm>
            <a:off x="2536825" y="2944813"/>
            <a:ext cx="271463" cy="8255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6"/>
              <a:buFont typeface="Arial" panose="020B0604020202090204"/>
              <a:buNone/>
            </a:pPr>
            <a:r>
              <a:rPr lang="en-GB" sz="605" b="0" i="0" u="none" strike="noStrike" cap="none">
                <a:solidFill>
                  <a:srgbClr val="000000"/>
                </a:solidFill>
                <a:latin typeface="Roboto" panose="02000000000000000000"/>
                <a:ea typeface="Roboto" panose="02000000000000000000"/>
                <a:cs typeface="Roboto" panose="02000000000000000000"/>
                <a:sym typeface="Roboto" panose="02000000000000000000"/>
              </a:rPr>
              <a:t>Positive</a:t>
            </a:r>
            <a:endParaRPr sz="605"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338" name="Google Shape;338;p10"/>
          <p:cNvSpPr txBox="1"/>
          <p:nvPr/>
        </p:nvSpPr>
        <p:spPr>
          <a:xfrm>
            <a:off x="3008313" y="2944813"/>
            <a:ext cx="303213" cy="8255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6"/>
              <a:buFont typeface="Arial" panose="020B0604020202090204"/>
              <a:buNone/>
            </a:pPr>
            <a:r>
              <a:rPr lang="en-GB" sz="605" b="0" i="0" u="none" strike="noStrike" cap="none">
                <a:solidFill>
                  <a:srgbClr val="000000"/>
                </a:solidFill>
                <a:latin typeface="Roboto" panose="02000000000000000000"/>
                <a:ea typeface="Roboto" panose="02000000000000000000"/>
                <a:cs typeface="Roboto" panose="02000000000000000000"/>
                <a:sym typeface="Roboto" panose="02000000000000000000"/>
              </a:rPr>
              <a:t>Negative</a:t>
            </a:r>
            <a:endParaRPr sz="605"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339" name="Google Shape;339;p10"/>
          <p:cNvSpPr txBox="1"/>
          <p:nvPr/>
        </p:nvSpPr>
        <p:spPr>
          <a:xfrm>
            <a:off x="3513138" y="2944813"/>
            <a:ext cx="249238" cy="8255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6"/>
              <a:buFont typeface="Arial" panose="020B0604020202090204"/>
              <a:buNone/>
            </a:pPr>
            <a:r>
              <a:rPr lang="en-GB" sz="605" b="0" i="0" u="none" strike="noStrike" cap="none">
                <a:solidFill>
                  <a:srgbClr val="000000"/>
                </a:solidFill>
                <a:latin typeface="Roboto" panose="02000000000000000000"/>
                <a:ea typeface="Roboto" panose="02000000000000000000"/>
                <a:cs typeface="Roboto" panose="02000000000000000000"/>
                <a:sym typeface="Roboto" panose="02000000000000000000"/>
              </a:rPr>
              <a:t>Neutral</a:t>
            </a:r>
            <a:endParaRPr sz="605"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340" name="Google Shape;340;p10"/>
          <p:cNvSpPr txBox="1"/>
          <p:nvPr/>
        </p:nvSpPr>
        <p:spPr>
          <a:xfrm>
            <a:off x="352220" y="3876676"/>
            <a:ext cx="11487561" cy="234324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3A3838"/>
              </a:buClr>
              <a:buSzPts val="1200"/>
              <a:buFont typeface="Arial" panose="020B0604020202090204"/>
              <a:buNone/>
            </a:pPr>
            <a:r>
              <a:rPr lang="en-GB" sz="1200" b="1" i="0" u="none" strike="noStrike" cap="none">
                <a:solidFill>
                  <a:srgbClr val="3A3838"/>
                </a:solidFill>
                <a:latin typeface="Arial" panose="020B0604020202090204"/>
                <a:ea typeface="Arial" panose="020B0604020202090204"/>
                <a:cs typeface="Arial" panose="020B0604020202090204"/>
                <a:sym typeface="Arial" panose="020B0604020202090204"/>
              </a:rPr>
              <a:t>PEAKS EXPLANATION</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05000"/>
              </a:lnSpc>
              <a:spcBef>
                <a:spcPts val="900"/>
              </a:spcBef>
              <a:spcAft>
                <a:spcPts val="0"/>
              </a:spcAft>
              <a:buClr>
                <a:schemeClr val="dk1"/>
              </a:buClr>
              <a:buSzPts val="1200"/>
              <a:buFont typeface="Calibri"/>
              <a:buAutoNum type="arabicPeriod"/>
            </a:pPr>
            <a:r>
              <a:rPr lang="en-GB" sz="1200" b="0" i="0" u="none" strike="noStrike" cap="none">
                <a:solidFill>
                  <a:schemeClr val="dk1"/>
                </a:solidFill>
                <a:latin typeface="Roboto" panose="02000000000000000000"/>
                <a:ea typeface="Roboto" panose="02000000000000000000"/>
                <a:cs typeface="Roboto" panose="02000000000000000000"/>
                <a:sym typeface="Roboto" panose="02000000000000000000"/>
              </a:rPr>
              <a:t>Sentiment neutral, 05/08/25: The texts reveal a notable online discourse centered around Lenovo products, prominently featuring on platforms such as Facebook, online news outlets, and X. Key players in this conversations include Lenovo Legion and Lenovo France, with mentions of specific products like the Lenovo Yoga and Lenovo Legion R24e monitor. The discussion is likely driven by promotional campaigns and discounts on Lenovo items, as indicated by the buzz around a high-end Lenovo laptop available at a significant discount on Amazon and detailed product. This peak in conversations highlights the intersection of consumer interest in technology deals and the strategic role of social media and online platforms in influencing purchasing decisions.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05000"/>
              </a:lnSpc>
              <a:spcBef>
                <a:spcPts val="600"/>
              </a:spcBef>
              <a:spcAft>
                <a:spcPts val="0"/>
              </a:spcAft>
              <a:buClr>
                <a:schemeClr val="dk1"/>
              </a:buClr>
              <a:buSzPts val="1200"/>
              <a:buFont typeface="Calibri"/>
              <a:buAutoNum type="arabicPeriod"/>
            </a:pPr>
            <a:r>
              <a:rPr lang="en-GB" sz="1200" b="0" i="0" u="none" strike="noStrike" cap="none">
                <a:solidFill>
                  <a:schemeClr val="dk1"/>
                </a:solidFill>
                <a:latin typeface="Roboto" panose="02000000000000000000"/>
                <a:ea typeface="Roboto" panose="02000000000000000000"/>
                <a:cs typeface="Roboto" panose="02000000000000000000"/>
                <a:sym typeface="Roboto" panose="02000000000000000000"/>
              </a:rPr>
              <a:t>Sentiment positive, 05/08/25: On this particular day, discussions featuring a positive sentiment have emerged prominently across platforms such as Instagram, X, and online news outlets. Lenovo, specifically its ThinkPad and IdeaPad lines, has been a focal point, with mentions of Lenovo Legion engaging users expressing enthusiasm for gaming on titles like Stardew Valley and Elden Ring. Boulanger, a notable retailer, is highlighted for its ongoing sales, while Amazon draws attention with significant price cuts on Lenovo laptops. This surge in activity is likely driven by promotional campaigns and attractive discounts, suggesting a strategic push to boost consumer engagement and sales during the summer season.</a:t>
            </a:r>
            <a:br>
              <a:rPr lang="en-GB" sz="1200" b="0" i="0" u="none" strike="noStrike" cap="none">
                <a:solidFill>
                  <a:schemeClr val="dk1"/>
                </a:solidFill>
                <a:latin typeface="Roboto" panose="02000000000000000000"/>
                <a:ea typeface="Roboto" panose="02000000000000000000"/>
                <a:cs typeface="Roboto" panose="02000000000000000000"/>
                <a:sym typeface="Roboto" panose="02000000000000000000"/>
              </a:rPr>
            </a:br>
            <a:endParaRPr sz="1200" b="0"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50000"/>
              </a:lnSpc>
              <a:spcBef>
                <a:spcPts val="600"/>
              </a:spcBef>
              <a:spcAft>
                <a:spcPts val="0"/>
              </a:spcAft>
              <a:buClr>
                <a:srgbClr val="000000"/>
              </a:buClr>
              <a:buSzPts val="1200"/>
              <a:buFont typeface="Arial" panose="020B0604020202090204"/>
              <a:buNone/>
            </a:pPr>
            <a:endParaRPr sz="1200" b="0"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rgbClr val="455A64"/>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rgbClr val="455A64"/>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rgbClr val="455A64"/>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theme/theme1.xml><?xml version="1.0" encoding="utf-8"?>
<a:theme xmlns:a="http://schemas.openxmlformats.org/drawingml/2006/main" name="4_Office Theme">
  <a:themeElements>
    <a:clrScheme name="3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3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1593</Words>
  <Application>WPS 演示</Application>
  <PresentationFormat/>
  <Paragraphs>47</Paragraphs>
  <Slides>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vt:i4>
      </vt:variant>
    </vt:vector>
  </HeadingPairs>
  <TitlesOfParts>
    <vt:vector size="20" baseType="lpstr">
      <vt:lpstr>Arial</vt:lpstr>
      <vt:lpstr>宋体</vt:lpstr>
      <vt:lpstr>Wingdings</vt:lpstr>
      <vt:lpstr>Arial</vt:lpstr>
      <vt:lpstr>Roboto</vt:lpstr>
      <vt:lpstr>Helvetica Neue</vt:lpstr>
      <vt:lpstr>Calibri</vt:lpstr>
      <vt:lpstr>Helvetica Neue</vt:lpstr>
      <vt:lpstr>Work Sans</vt:lpstr>
      <vt:lpstr>Lato</vt:lpstr>
      <vt:lpstr>微软雅黑</vt:lpstr>
      <vt:lpstr>汉仪旗黑</vt:lpstr>
      <vt:lpstr>宋体</vt:lpstr>
      <vt:lpstr>Arial Unicode MS</vt:lpstr>
      <vt:lpstr>汉仪书宋二KW</vt:lpstr>
      <vt:lpstr>Lato</vt:lpstr>
      <vt:lpstr>Roboto</vt:lpstr>
      <vt:lpstr>Work Sans</vt:lpstr>
      <vt:lpstr>4_Office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Marco Del Grosso</dc:creator>
  <cp:lastModifiedBy>肖景海</cp:lastModifiedBy>
  <cp:revision>1</cp:revision>
  <dcterms:created xsi:type="dcterms:W3CDTF">2025-10-31T19:12:30Z</dcterms:created>
  <dcterms:modified xsi:type="dcterms:W3CDTF">2025-10-31T19:12:30Z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E72455D534E82BA81E0A05691F6B826B_42</vt:lpwstr>
  </property>
  <property fmtid="{D5CDD505-2E9C-101B-9397-08002B2CF9AE}" pid="3" name="KSOProductBuildVer">
    <vt:lpwstr>2052-12.1.23540.23540</vt:lpwstr>
  </property>
</Properties>
</file>