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7" r:id="rId3"/>
  </p:sldIdLst>
  <p:sldSz cx="12192000" cy="6858000"/>
  <p:notesSz cx="6889750" cy="10018395"/>
  <p:embeddedFontLst>
    <p:embeddedFont>
      <p:font typeface="Roboto" panose="02000000000000000000"/>
      <p:regular r:id="rId8"/>
    </p:embeddedFont>
    <p:embeddedFont>
      <p:font typeface="Helvetica Neue" panose="02000503000000020004"/>
      <p:regular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2:notes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12:notes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51" name="Google Shape;351;p12:notes"/>
          <p:cNvSpPr txBox="1"/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lang="en-GB"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</a:fld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solidFill>
          <a:srgbClr val="161616"/>
        </a:solidFill>
        <a:effectLst/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0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60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34" name="Google Shape;34;p60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5" name="Google Shape;35;p60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pic>
        <p:nvPicPr>
          <p:cNvPr id="36" name="Google Shape;36;p6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750381" y="1470283"/>
            <a:ext cx="1364163" cy="43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0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2263" y="1361623"/>
            <a:ext cx="2347896" cy="60738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0"/>
          <p:cNvSpPr txBox="1"/>
          <p:nvPr/>
        </p:nvSpPr>
        <p:spPr>
          <a:xfrm>
            <a:off x="3206039" y="1665315"/>
            <a:ext cx="358100" cy="255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25" rIns="0" bIns="0" anchor="t" anchorCtr="0">
            <a:spAutoFit/>
          </a:bodyPr>
          <a:lstStyle/>
          <a:p>
            <a:pPr marL="76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90204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for</a:t>
            </a:r>
            <a:endParaRPr sz="16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9" name="Google Shape;39;p60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1" descr="Shape&#10;&#10;Description automatically generated with medium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1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" name="Google Shape;44;p61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nth">
  <p:cSld name="Mont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2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2"/>
          <p:cNvSpPr txBox="1"/>
          <p:nvPr/>
        </p:nvSpPr>
        <p:spPr>
          <a:xfrm>
            <a:off x="517887" y="6273220"/>
            <a:ext cx="327967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</a:pPr>
            <a:r>
              <a:rPr lang="en-GB" sz="1100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The results shown refer to August 2025.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8" name="Google Shape;48;p62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9" name="Google Shape;49;p62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50" name="Google Shape;50;p6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Appendix">
  <p:cSld name="5_Appendix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3" name="Google Shape;53;p63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4" name="Google Shape;54;p63"/>
          <p:cNvSpPr/>
          <p:nvPr/>
        </p:nvSpPr>
        <p:spPr>
          <a:xfrm>
            <a:off x="293955" y="3274614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5" name="Google Shape;55;p63"/>
          <p:cNvSpPr/>
          <p:nvPr/>
        </p:nvSpPr>
        <p:spPr>
          <a:xfrm>
            <a:off x="293955" y="4649796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56" name="Google Shape;56;p63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3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TOP 5 WITHOUT AFFILIATED INFLUENCERS AND OFFICIAL ACCOUNTS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58" name="Google Shape;58;p63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59" name="Google Shape;59;p63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60" name="Google Shape;60;p6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63"/>
          <p:cNvSpPr txBox="1"/>
          <p:nvPr/>
        </p:nvSpPr>
        <p:spPr>
          <a:xfrm>
            <a:off x="889000" y="1882125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Author*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2" name="Google Shape;62;p63"/>
          <p:cNvSpPr txBox="1"/>
          <p:nvPr/>
        </p:nvSpPr>
        <p:spPr>
          <a:xfrm>
            <a:off x="2245576" y="1882125"/>
            <a:ext cx="74918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Channel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3" name="Google Shape;63;p63"/>
          <p:cNvSpPr txBox="1"/>
          <p:nvPr/>
        </p:nvSpPr>
        <p:spPr>
          <a:xfrm>
            <a:off x="3603625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Posts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4" name="Google Shape;64;p63"/>
          <p:cNvSpPr txBox="1"/>
          <p:nvPr/>
        </p:nvSpPr>
        <p:spPr>
          <a:xfrm>
            <a:off x="5699919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Sentiment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5" name="Google Shape;65;p63"/>
          <p:cNvSpPr txBox="1"/>
          <p:nvPr/>
        </p:nvSpPr>
        <p:spPr>
          <a:xfrm>
            <a:off x="7796213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Reach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6" name="Google Shape;66;p63"/>
          <p:cNvSpPr txBox="1"/>
          <p:nvPr/>
        </p:nvSpPr>
        <p:spPr>
          <a:xfrm>
            <a:off x="9066213" y="1882125"/>
            <a:ext cx="9017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7" name="Google Shape;67;p63"/>
          <p:cNvSpPr txBox="1"/>
          <p:nvPr/>
        </p:nvSpPr>
        <p:spPr>
          <a:xfrm>
            <a:off x="10537825" y="1805181"/>
            <a:ext cx="968375" cy="40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impact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8" name="Google Shape;68;p63"/>
          <p:cNvSpPr txBox="1"/>
          <p:nvPr/>
        </p:nvSpPr>
        <p:spPr>
          <a:xfrm>
            <a:off x="7796213" y="1287108"/>
            <a:ext cx="7493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people reached by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9" name="Google Shape;69;p63"/>
          <p:cNvSpPr txBox="1"/>
          <p:nvPr/>
        </p:nvSpPr>
        <p:spPr>
          <a:xfrm>
            <a:off x="9028113" y="1287108"/>
            <a:ext cx="977900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interactions per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0" name="Google Shape;70;p63"/>
          <p:cNvSpPr txBox="1"/>
          <p:nvPr/>
        </p:nvSpPr>
        <p:spPr>
          <a:xfrm>
            <a:off x="10488613" y="1210164"/>
            <a:ext cx="10668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of the author on the overall brand eng.</a:t>
            </a:r>
            <a:endParaRPr sz="900" b="1" i="0" u="none" strike="noStrike" cap="none">
              <a:solidFill>
                <a:srgbClr val="3E3E3E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Appendix">
  <p:cSld name="6_Appendix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4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3" name="Google Shape;73;p64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74" name="Google Shape;74;p64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4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76" name="Google Shape;76;p64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77" name="Google Shape;77;p64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78" name="Google Shape;78;p6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64"/>
          <p:cNvSpPr/>
          <p:nvPr/>
        </p:nvSpPr>
        <p:spPr>
          <a:xfrm>
            <a:off x="293955" y="2952750"/>
            <a:ext cx="11638654" cy="611188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0" name="Google Shape;80;p64"/>
          <p:cNvSpPr/>
          <p:nvPr/>
        </p:nvSpPr>
        <p:spPr>
          <a:xfrm>
            <a:off x="293955" y="4479925"/>
            <a:ext cx="11638654" cy="612775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1" name="Google Shape;81;p64"/>
          <p:cNvSpPr txBox="1"/>
          <p:nvPr/>
        </p:nvSpPr>
        <p:spPr>
          <a:xfrm>
            <a:off x="889000" y="1357027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2" name="Google Shape;82;p64"/>
          <p:cNvSpPr txBox="1"/>
          <p:nvPr/>
        </p:nvSpPr>
        <p:spPr>
          <a:xfrm>
            <a:off x="4463706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1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3" name="Google Shape;83;p64"/>
          <p:cNvSpPr txBox="1"/>
          <p:nvPr/>
        </p:nvSpPr>
        <p:spPr>
          <a:xfrm>
            <a:off x="8975725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2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appendix">
  <p:cSld name="Cover_appendix">
    <p:bg>
      <p:bgPr>
        <a:solidFill>
          <a:srgbClr val="161616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65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65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87" name="Google Shape;87;p65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88" name="Google Shape;88;p65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89" name="Google Shape;89;p65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0" name="Google Shape;90;p6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633081" y="1216733"/>
            <a:ext cx="847805" cy="27129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5"/>
          <p:cNvSpPr txBox="1"/>
          <p:nvPr/>
        </p:nvSpPr>
        <p:spPr>
          <a:xfrm>
            <a:off x="2286313" y="1297788"/>
            <a:ext cx="263781" cy="19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2" name="Google Shape;92;p65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5000" y="1099488"/>
            <a:ext cx="1591426" cy="41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sldNum" idx="12"/>
          </p:nvPr>
        </p:nvSpPr>
        <p:spPr>
          <a:xfrm>
            <a:off x="11695092" y="6504029"/>
            <a:ext cx="26064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9" name="Google Shape;29;p59"/>
          <p:cNvSpPr txBox="1"/>
          <p:nvPr>
            <p:ph type="title"/>
          </p:nvPr>
        </p:nvSpPr>
        <p:spPr>
          <a:xfrm>
            <a:off x="564225" y="365125"/>
            <a:ext cx="10515601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30" name="Google Shape;30;p59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2"/>
          <p:cNvSpPr txBox="1"/>
          <p:nvPr/>
        </p:nvSpPr>
        <p:spPr>
          <a:xfrm>
            <a:off x="335471" y="157390"/>
            <a:ext cx="11664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" tIns="46800" rIns="46800" bIns="468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Arial" panose="020B0604020202090204"/>
              <a:buNone/>
            </a:pPr>
            <a:r>
              <a:rPr lang="en-GB" sz="2400" b="0" i="0" u="none" strike="noStrike" cap="none">
                <a:solidFill>
                  <a:srgbClr val="08080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Topic Modelling – Top Themes and Hashtags Clouds August '25</a:t>
            </a:r>
            <a:endParaRPr sz="2400" b="0" i="0" u="none" strike="noStrike" cap="none">
              <a:solidFill>
                <a:srgbClr val="080808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54" name="Google Shape;354;p12"/>
          <p:cNvSpPr/>
          <p:nvPr/>
        </p:nvSpPr>
        <p:spPr>
          <a:xfrm>
            <a:off x="176034" y="783823"/>
            <a:ext cx="11839931" cy="3967065"/>
          </a:xfrm>
          <a:prstGeom prst="roundRect">
            <a:avLst>
              <a:gd name="adj" fmla="val 7106"/>
            </a:avLst>
          </a:prstGeom>
          <a:solidFill>
            <a:srgbClr val="FFFFFF"/>
          </a:solidFill>
          <a:ln w="12700" cap="flat" cmpd="sng">
            <a:solidFill>
              <a:srgbClr val="D0CECE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5" name="Google Shape;355;p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6948784" y="1437171"/>
            <a:ext cx="4136057" cy="2863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1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64201" y="1437171"/>
            <a:ext cx="4136057" cy="28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</Words>
  <Application>WPS 演示</Application>
  <PresentationFormat/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宋体</vt:lpstr>
      <vt:lpstr>Wingdings</vt:lpstr>
      <vt:lpstr>Arial</vt:lpstr>
      <vt:lpstr>Roboto</vt:lpstr>
      <vt:lpstr>Helvetica Neue</vt:lpstr>
      <vt:lpstr>Calibri</vt:lpstr>
      <vt:lpstr>Helvetica Neue</vt:lpstr>
      <vt:lpstr>Work Sans</vt:lpstr>
      <vt:lpstr>Lato</vt:lpstr>
      <vt:lpstr>微软雅黑</vt:lpstr>
      <vt:lpstr>汉仪旗黑</vt:lpstr>
      <vt:lpstr>宋体</vt:lpstr>
      <vt:lpstr>Arial Unicode MS</vt:lpstr>
      <vt:lpstr>汉仪书宋二KW</vt:lpstr>
      <vt:lpstr>Lato</vt:lpstr>
      <vt:lpstr>Roboto</vt:lpstr>
      <vt:lpstr>Work Sans</vt:lpstr>
      <vt:lpstr>4_Office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Del Grosso</dc:creator>
  <cp:lastModifiedBy>肖景海</cp:lastModifiedBy>
  <cp:revision>1</cp:revision>
  <dcterms:created xsi:type="dcterms:W3CDTF">2025-10-31T19:12:01Z</dcterms:created>
  <dcterms:modified xsi:type="dcterms:W3CDTF">2025-10-31T19:12:01Z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2D6586EEB06189A9010A0569917A8D4D_42</vt:lpwstr>
  </property>
  <property fmtid="{D5CDD505-2E9C-101B-9397-08002B2CF9AE}" pid="3" name="KSOProductBuildVer">
    <vt:lpwstr>2052-12.1.23540.23540</vt:lpwstr>
  </property>
</Properties>
</file>