
<file path=[Content_Types].xml><?xml version="1.0" encoding="utf-8"?>
<Types xmlns="http://schemas.openxmlformats.org/package/2006/content-types">
  <Default Extension="xlsb" ContentType="application/vnd.ms-excel.sheet.binary.macroEnabled.12"/>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68" r:id="rId3"/>
  </p:sldIdLst>
  <p:sldSz cx="12192000" cy="6858000"/>
  <p:notesSz cx="6889750" cy="10018395"/>
  <p:embeddedFontLst>
    <p:embeddedFont>
      <p:font typeface="Roboto" panose="02000000000000000000"/>
      <p:regular r:id="rId8"/>
    </p:embeddedFont>
    <p:embeddedFont>
      <p:font typeface="Helvetica Neue" panose="02000503000000020004"/>
      <p:regular r:id="rId9"/>
    </p:embeddedFont>
    <p:embeddedFont>
      <p:font typeface="Lato"/>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font" Target="fonts/font3.fntdata"/><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b"/></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b"/></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7940691927512"/>
          <c:y val="0.177894736842105"/>
          <c:w val="0.504118616144975"/>
          <c:h val="0.644210526315789"/>
        </c:manualLayout>
      </c:layout>
      <c:pieChart>
        <c:varyColors val="0"/>
        <c:ser>
          <c:idx val="0"/>
          <c:order val="0"/>
          <c:explosion val="0"/>
          <c:dPt>
            <c:idx val="0"/>
            <c:bubble3D val="0"/>
            <c:spPr>
              <a:solidFill>
                <a:srgbClr val="009FA9"/>
              </a:solidFill>
              <a:ln w="12700" cmpd="sng" algn="ctr">
                <a:solidFill>
                  <a:schemeClr val="bg1"/>
                </a:solidFill>
                <a:prstDash val="solid"/>
              </a:ln>
            </c:spPr>
          </c:dPt>
          <c:dPt>
            <c:idx val="1"/>
            <c:bubble3D val="0"/>
            <c:spPr>
              <a:solidFill>
                <a:srgbClr val="D81159"/>
              </a:solidFill>
              <a:ln w="12700" cmpd="sng" algn="ctr">
                <a:solidFill>
                  <a:schemeClr val="bg1"/>
                </a:solidFill>
                <a:prstDash val="solid"/>
              </a:ln>
            </c:spPr>
          </c:dPt>
          <c:dPt>
            <c:idx val="2"/>
            <c:bubble3D val="0"/>
            <c:spPr>
              <a:solidFill>
                <a:srgbClr val="FEC000"/>
              </a:solidFill>
              <a:ln w="12700" cmpd="sng" algn="ctr">
                <a:solidFill>
                  <a:schemeClr val="bg1"/>
                </a:solidFill>
                <a:prstDash val="solid"/>
              </a:ln>
            </c:spPr>
          </c:dPt>
          <c:dLbls>
            <c:dLbl>
              <c:idx val="0"/>
              <c:layout>
                <c:manualLayout>
                  <c:x val="0.0263591433278418"/>
                  <c:y val="-0.08"/>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chemeClr val="tx1"/>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dLbl>
              <c:idx val="1"/>
              <c:delete val="1"/>
            </c:dLbl>
            <c:dLbl>
              <c:idx val="2"/>
              <c:layout>
                <c:manualLayout>
                  <c:x val="-0.0296540362438221"/>
                  <c:y val="0.071578947368421"/>
                </c:manualLayout>
              </c:layout>
              <c:numFmt formatCode="#,##0&quot;%&quot;;&quot;-&quot;#,##0&quot;%&quot;" sourceLinked="0"/>
              <c:spPr>
                <a:noFill/>
                <a:ln>
                  <a:noFill/>
                </a:ln>
                <a:effectLst/>
              </c:spPr>
              <c:txPr>
                <a:bodyPr rot="0" spcFirstLastPara="0" vertOverflow="ellipsis" vert="horz" wrap="none" lIns="38100" tIns="19050" rIns="38100" bIns="19050" anchor="ctr" anchorCtr="1"/>
                <a:lstStyle/>
                <a:p>
                  <a:pPr>
                    <a:defRPr lang="zh-CN" sz="800" b="0" i="0" u="none" strike="noStrike" kern="1200" baseline="0">
                      <a:solidFill>
                        <a:srgbClr val="000000"/>
                      </a:solidFill>
                      <a:latin typeface="+mn-lt"/>
                      <a:ea typeface="+mn-ea"/>
                      <a:cs typeface="+mn-cs"/>
                    </a:defRPr>
                  </a:pPr>
                </a:p>
              </c:txPr>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zh-CN" sz="1000" b="0" i="0" u="none" strike="noStrike" kern="1200" baseline="0">
                    <a:solidFill>
                      <a:schemeClr val="tx1"/>
                    </a:solidFill>
                    <a:latin typeface="+mn-lt"/>
                    <a:ea typeface="+mn-ea"/>
                    <a:cs typeface="+mn-cs"/>
                  </a:defRPr>
                </a:pPr>
              </a:p>
            </c:txPr>
            <c:dLblPos val="bestFit"/>
            <c:showLegendKey val="0"/>
            <c:showVal val="0"/>
            <c:showCatName val="0"/>
            <c:showSerName val="0"/>
            <c:showPercent val="0"/>
            <c:showBubbleSize val="0"/>
            <c:showLeaderLines val="1"/>
            <c:extLst>
              <c:ext xmlns:c15="http://schemas.microsoft.com/office/drawing/2012/chart" uri="{CE6537A1-D6FC-4f65-9D91-7224C49458BB}">
                <c15:layout/>
                <c15:showLeaderLines val="1"/>
                <c15:leaderLines/>
              </c:ext>
            </c:extLst>
          </c:dLbls>
          <c:val>
            <c:numRef>
              <c:f>Sheet1!$A$1:$A$3</c:f>
              <c:numCache>
                <c:formatCode>General</c:formatCode>
                <c:ptCount val="3"/>
                <c:pt idx="0">
                  <c:v>13</c:v>
                </c:pt>
                <c:pt idx="1">
                  <c:v>2</c:v>
                </c:pt>
                <c:pt idx="2">
                  <c:v>85</c:v>
                </c:pt>
              </c:numCache>
            </c:numRef>
          </c:val>
        </c:ser>
        <c:dLbls>
          <c:showLegendKey val="0"/>
          <c:showVal val="0"/>
          <c:showCatName val="0"/>
          <c:showSerName val="0"/>
          <c:showPercent val="0"/>
          <c:showBubbleSize val="0"/>
          <c:showLeaderLines val="1"/>
        </c:dLbls>
        <c:firstSliceAng val="0"/>
      </c:pieChart>
    </c:plotArea>
    <c:plotVisOnly val="0"/>
    <c:dispBlanksAs val="gap"/>
    <c:showDLblsOverMax val="1"/>
    <c:extLst>
      <c:ext uri="{0b15fc19-7d7d-44ad-8c2d-2c3a37ce22c3}">
        <chartProps xmlns="https://web.wps.cn/et/2018/main" chartId="{c7861803-e3ed-49eb-a330-038a1bf3abe9}"/>
      </c:ext>
    </c:extLst>
  </c:chart>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130718954248366"/>
          <c:y val="0.0388059701492537"/>
          <c:w val="0.973856209150327"/>
          <c:h val="0.922388059701493"/>
        </c:manualLayout>
      </c:layout>
      <c:scatterChart>
        <c:scatterStyle val="lineMarker"/>
        <c:varyColors val="0"/>
        <c:ser>
          <c:idx val="0"/>
          <c:order val="0"/>
          <c:spPr>
            <a:ln w="19050" cap="rnd" cmpd="sng" algn="ctr">
              <a:solidFill>
                <a:srgbClr val="009FA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Sheet1!$A$2:$AE$2</c:f>
              <c:numCache>
                <c:formatCode>General</c:formatCode>
                <c:ptCount val="31"/>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9</c:v>
                </c:pt>
                <c:pt idx="17">
                  <c:v>0</c:v>
                </c:pt>
                <c:pt idx="18">
                  <c:v>0</c:v>
                </c:pt>
                <c:pt idx="19">
                  <c:v>0</c:v>
                </c:pt>
                <c:pt idx="20">
                  <c:v>0</c:v>
                </c:pt>
                <c:pt idx="21">
                  <c:v>1</c:v>
                </c:pt>
                <c:pt idx="22">
                  <c:v>0</c:v>
                </c:pt>
                <c:pt idx="23">
                  <c:v>0</c:v>
                </c:pt>
                <c:pt idx="24">
                  <c:v>0</c:v>
                </c:pt>
                <c:pt idx="25">
                  <c:v>0</c:v>
                </c:pt>
                <c:pt idx="26">
                  <c:v>0</c:v>
                </c:pt>
                <c:pt idx="27">
                  <c:v>3</c:v>
                </c:pt>
                <c:pt idx="28">
                  <c:v>0</c:v>
                </c:pt>
                <c:pt idx="29">
                  <c:v>0</c:v>
                </c:pt>
                <c:pt idx="30">
                  <c:v>0</c:v>
                </c:pt>
              </c:numCache>
            </c:numRef>
          </c:yVal>
          <c:smooth val="1"/>
        </c:ser>
        <c:ser>
          <c:idx val="1"/>
          <c:order val="1"/>
          <c:spPr>
            <a:ln w="19050" cap="rnd" cmpd="sng" algn="ctr">
              <a:solidFill>
                <a:srgbClr val="FFBC42"/>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Sheet1!$A$3:$AE$3</c:f>
              <c:numCache>
                <c:formatCode>General</c:formatCode>
                <c:ptCount val="31"/>
                <c:pt idx="0">
                  <c:v>0</c:v>
                </c:pt>
                <c:pt idx="1">
                  <c:v>0</c:v>
                </c:pt>
                <c:pt idx="2">
                  <c:v>0</c:v>
                </c:pt>
                <c:pt idx="3">
                  <c:v>0</c:v>
                </c:pt>
                <c:pt idx="4">
                  <c:v>0</c:v>
                </c:pt>
                <c:pt idx="5">
                  <c:v>0</c:v>
                </c:pt>
                <c:pt idx="6">
                  <c:v>0</c:v>
                </c:pt>
                <c:pt idx="7">
                  <c:v>1</c:v>
                </c:pt>
                <c:pt idx="8">
                  <c:v>0</c:v>
                </c:pt>
                <c:pt idx="9">
                  <c:v>0</c:v>
                </c:pt>
                <c:pt idx="10">
                  <c:v>0</c:v>
                </c:pt>
                <c:pt idx="11">
                  <c:v>0</c:v>
                </c:pt>
                <c:pt idx="12">
                  <c:v>0</c:v>
                </c:pt>
                <c:pt idx="13">
                  <c:v>0</c:v>
                </c:pt>
                <c:pt idx="14">
                  <c:v>0</c:v>
                </c:pt>
                <c:pt idx="15">
                  <c:v>0</c:v>
                </c:pt>
                <c:pt idx="16">
                  <c:v>1</c:v>
                </c:pt>
                <c:pt idx="17">
                  <c:v>0</c:v>
                </c:pt>
                <c:pt idx="18">
                  <c:v>0</c:v>
                </c:pt>
                <c:pt idx="19">
                  <c:v>1</c:v>
                </c:pt>
                <c:pt idx="20">
                  <c:v>1</c:v>
                </c:pt>
                <c:pt idx="21">
                  <c:v>1</c:v>
                </c:pt>
                <c:pt idx="22">
                  <c:v>0</c:v>
                </c:pt>
                <c:pt idx="23">
                  <c:v>0</c:v>
                </c:pt>
                <c:pt idx="24">
                  <c:v>0</c:v>
                </c:pt>
                <c:pt idx="25">
                  <c:v>100</c:v>
                </c:pt>
                <c:pt idx="26">
                  <c:v>0</c:v>
                </c:pt>
                <c:pt idx="27">
                  <c:v>0</c:v>
                </c:pt>
                <c:pt idx="28">
                  <c:v>0</c:v>
                </c:pt>
                <c:pt idx="29">
                  <c:v>0</c:v>
                </c:pt>
                <c:pt idx="30">
                  <c:v>0</c:v>
                </c:pt>
              </c:numCache>
            </c:numRef>
          </c:yVal>
          <c:smooth val="1"/>
        </c:ser>
        <c:ser>
          <c:idx val="2"/>
          <c:order val="2"/>
          <c:spPr>
            <a:ln w="19050" cap="rnd" cmpd="sng" algn="ctr">
              <a:solidFill>
                <a:srgbClr val="D81159"/>
              </a:solidFill>
              <a:prstDash val="solid"/>
              <a:round/>
            </a:ln>
          </c:spPr>
          <c:marker>
            <c:symbol val="none"/>
          </c:marker>
          <c:dLbls>
            <c:delete val="1"/>
          </c:dLbls>
          <c:xVal>
            <c:numRef>
              <c:f>Sheet1!$A$1:$AE$1</c:f>
              <c:numCache>
                <c:formatCode>General</c:formatCode>
                <c:ptCount val="31"/>
                <c:pt idx="0">
                  <c:v>20301</c:v>
                </c:pt>
                <c:pt idx="1">
                  <c:v>20302</c:v>
                </c:pt>
                <c:pt idx="2">
                  <c:v>20303</c:v>
                </c:pt>
                <c:pt idx="3">
                  <c:v>20304</c:v>
                </c:pt>
                <c:pt idx="4">
                  <c:v>20305</c:v>
                </c:pt>
                <c:pt idx="5">
                  <c:v>20306</c:v>
                </c:pt>
                <c:pt idx="6">
                  <c:v>20307</c:v>
                </c:pt>
                <c:pt idx="7">
                  <c:v>20308</c:v>
                </c:pt>
                <c:pt idx="8">
                  <c:v>20309</c:v>
                </c:pt>
                <c:pt idx="9">
                  <c:v>20310</c:v>
                </c:pt>
                <c:pt idx="10">
                  <c:v>20311</c:v>
                </c:pt>
                <c:pt idx="11">
                  <c:v>20312</c:v>
                </c:pt>
                <c:pt idx="12">
                  <c:v>20313</c:v>
                </c:pt>
                <c:pt idx="13">
                  <c:v>20314</c:v>
                </c:pt>
                <c:pt idx="14">
                  <c:v>20315</c:v>
                </c:pt>
                <c:pt idx="15">
                  <c:v>20316</c:v>
                </c:pt>
                <c:pt idx="16">
                  <c:v>20317</c:v>
                </c:pt>
                <c:pt idx="17">
                  <c:v>20318</c:v>
                </c:pt>
                <c:pt idx="18">
                  <c:v>20319</c:v>
                </c:pt>
                <c:pt idx="19">
                  <c:v>20320</c:v>
                </c:pt>
                <c:pt idx="20">
                  <c:v>20321</c:v>
                </c:pt>
                <c:pt idx="21">
                  <c:v>20322</c:v>
                </c:pt>
                <c:pt idx="22">
                  <c:v>20323</c:v>
                </c:pt>
                <c:pt idx="23">
                  <c:v>20324</c:v>
                </c:pt>
                <c:pt idx="24">
                  <c:v>20325</c:v>
                </c:pt>
                <c:pt idx="25">
                  <c:v>20326</c:v>
                </c:pt>
                <c:pt idx="26">
                  <c:v>20327</c:v>
                </c:pt>
                <c:pt idx="27">
                  <c:v>20328</c:v>
                </c:pt>
                <c:pt idx="28">
                  <c:v>20329</c:v>
                </c:pt>
                <c:pt idx="29">
                  <c:v>20330</c:v>
                </c:pt>
                <c:pt idx="30">
                  <c:v>20331</c:v>
                </c:pt>
              </c:numCache>
            </c:numRef>
          </c:xVal>
          <c:yVal>
            <c:numRef>
              <c:f>Sheet1!$A$4:$AE$4</c:f>
              <c:numCache>
                <c:formatCode>General</c:formatCode>
                <c:ptCount val="31"/>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1</c:v>
                </c:pt>
                <c:pt idx="25">
                  <c:v>0</c:v>
                </c:pt>
                <c:pt idx="26">
                  <c:v>0</c:v>
                </c:pt>
                <c:pt idx="27">
                  <c:v>0</c:v>
                </c:pt>
                <c:pt idx="28">
                  <c:v>0</c:v>
                </c:pt>
                <c:pt idx="29">
                  <c:v>0</c:v>
                </c:pt>
                <c:pt idx="30">
                  <c:v>0</c:v>
                </c:pt>
              </c:numCache>
            </c:numRef>
          </c:yVal>
          <c:smooth val="1"/>
        </c:ser>
        <c:dLbls>
          <c:showLegendKey val="0"/>
          <c:showVal val="0"/>
          <c:showCatName val="0"/>
          <c:showSerName val="0"/>
          <c:showPercent val="0"/>
          <c:showBubbleSize val="0"/>
        </c:dLbls>
        <c:axId val="4"/>
        <c:axId val="5"/>
      </c:scatterChart>
      <c:valAx>
        <c:axId val="4"/>
        <c:scaling>
          <c:orientation val="minMax"/>
          <c:max val="20331"/>
          <c:min val="20301"/>
        </c:scaling>
        <c:delete val="0"/>
        <c:axPos val="b"/>
        <c:majorGridlines>
          <c:spPr>
            <a:ln w="9525" cap="flat" cmpd="sng" algn="ctr">
              <a:noFill/>
              <a:prstDash val="solid"/>
              <a:round/>
            </a:ln>
          </c:spPr>
        </c:majorGridlines>
        <c:numFmt formatCode="General" sourceLinked="1"/>
        <c:majorTickMark val="none"/>
        <c:minorTickMark val="none"/>
        <c:tickLblPos val="none"/>
        <c:spPr>
          <a:ln w="9525" cap="flat" cmpd="sng" algn="ctr">
            <a:solidFill>
              <a:schemeClr val="tx1"/>
            </a:solid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5"/>
        <c:crosses val="min"/>
        <c:crossBetween val="midCat"/>
      </c:valAx>
      <c:valAx>
        <c:axId val="5"/>
        <c:scaling>
          <c:orientation val="minMax"/>
          <c:max val="105"/>
          <c:min val="0"/>
        </c:scaling>
        <c:delete val="0"/>
        <c:axPos val="l"/>
        <c:majorGridlines>
          <c:spPr>
            <a:ln w="3175" cap="flat" cmpd="sng" algn="ctr">
              <a:solidFill>
                <a:srgbClr val="D6D7D9"/>
              </a:solidFill>
              <a:prstDash val="solid"/>
              <a:round/>
            </a:ln>
          </c:spPr>
        </c:majorGridlines>
        <c:numFmt formatCode="General" sourceLinked="1"/>
        <c:majorTickMark val="none"/>
        <c:minorTickMark val="none"/>
        <c:tickLblPos val="none"/>
        <c:spPr>
          <a:ln w="9525" cap="flat" cmpd="sng" algn="ctr">
            <a:noFill/>
            <a:prstDash val="solid"/>
            <a:round/>
          </a:ln>
        </c:spPr>
        <c:txPr>
          <a:bodyPr rot="-60000000" spcFirstLastPara="0" vertOverflow="ellipsis" vert="horz" wrap="square" anchor="ctr" anchorCtr="1"/>
          <a:lstStyle/>
          <a:p>
            <a:pPr>
              <a:defRPr lang="zh-CN" sz="1000" b="0" i="0" u="none" strike="noStrike" kern="1200" baseline="0">
                <a:solidFill>
                  <a:schemeClr val="tx1"/>
                </a:solidFill>
                <a:latin typeface="+mn-lt"/>
                <a:ea typeface="+mn-ea"/>
                <a:cs typeface="+mn-cs"/>
              </a:defRPr>
            </a:pPr>
          </a:p>
        </c:txPr>
        <c:crossAx val="4"/>
        <c:crosses val="min"/>
        <c:crossBetween val="midCat"/>
        <c:majorUnit val="10"/>
      </c:valAx>
    </c:plotArea>
    <c:plotVisOnly val="0"/>
    <c:dispBlanksAs val="gap"/>
    <c:showDLblsOverMax val="1"/>
    <c:extLst>
      <c:ext uri="{0b15fc19-7d7d-44ad-8c2d-2c3a37ce22c3}">
        <chartProps xmlns="https://web.wps.cn/et/2018/main" chartId="{a449cfae-c223-4c0c-9fed-f3a1fc36306d}"/>
      </c:ext>
    </c:extLst>
  </c:chart>
  <c:txPr>
    <a:bodyPr/>
    <a:lstStyle/>
    <a:p>
      <a:pPr>
        <a:defRPr lang="zh-CN"/>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604020202090204"/>
              <a:buNone/>
              <a:defRPr sz="1200" b="0" i="0" u="none" strike="noStrike" cap="none">
                <a:solidFill>
                  <a:srgbClr val="000000"/>
                </a:solidFill>
                <a:latin typeface="Calibri"/>
                <a:ea typeface="Calibri"/>
                <a:cs typeface="Calibri"/>
                <a:sym typeface="Calibri"/>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7" name="Shape 357"/>
        <p:cNvGrpSpPr/>
        <p:nvPr/>
      </p:nvGrpSpPr>
      <p:grpSpPr>
        <a:xfrm>
          <a:off x="0" y="0"/>
          <a:ext cx="0" cy="0"/>
          <a:chOff x="0" y="0"/>
          <a:chExt cx="0" cy="0"/>
        </a:xfrm>
      </p:grpSpPr>
      <p:sp>
        <p:nvSpPr>
          <p:cNvPr id="358" name="Google Shape;358;p13:notes"/>
          <p:cNvSpPr/>
          <p:nvPr>
            <p:ph type="sldImg" idx="2"/>
          </p:nvPr>
        </p:nvSpPr>
        <p:spPr>
          <a:xfrm>
            <a:off x="104775" y="750888"/>
            <a:ext cx="6680200" cy="37576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13:notes"/>
          <p:cNvSpPr txBox="1"/>
          <p:nvPr>
            <p:ph type="body" idx="1"/>
          </p:nvPr>
        </p:nvSpPr>
        <p:spPr>
          <a:xfrm>
            <a:off x="918634" y="4758889"/>
            <a:ext cx="5052483" cy="4508421"/>
          </a:xfrm>
          <a:prstGeom prst="rect">
            <a:avLst/>
          </a:prstGeom>
          <a:noFill/>
          <a:ln>
            <a:noFill/>
          </a:ln>
        </p:spPr>
        <p:txBody>
          <a:bodyPr spcFirstLastPara="1" wrap="square" lIns="96600" tIns="48300" rIns="96600" bIns="4830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161616"/>
        </a:solidFill>
        <a:effectLst/>
      </p:bgPr>
    </p:bg>
    <p:spTree>
      <p:nvGrpSpPr>
        <p:cNvPr id="31" name="Shape 31"/>
        <p:cNvGrpSpPr/>
        <p:nvPr/>
      </p:nvGrpSpPr>
      <p:grpSpPr>
        <a:xfrm>
          <a:off x="0" y="0"/>
          <a:ext cx="0" cy="0"/>
          <a:chOff x="0" y="0"/>
          <a:chExt cx="0" cy="0"/>
        </a:xfrm>
      </p:grpSpPr>
      <p:pic>
        <p:nvPicPr>
          <p:cNvPr id="32" name="Google Shape;32;p60"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33" name="Google Shape;33;p60"/>
          <p:cNvGrpSpPr/>
          <p:nvPr/>
        </p:nvGrpSpPr>
        <p:grpSpPr>
          <a:xfrm>
            <a:off x="1261502" y="4926363"/>
            <a:ext cx="1903939" cy="570014"/>
            <a:chOff x="1660200" y="4808813"/>
            <a:chExt cx="1903939" cy="570014"/>
          </a:xfrm>
        </p:grpSpPr>
        <p:sp>
          <p:nvSpPr>
            <p:cNvPr id="34" name="Google Shape;34;p60"/>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5" name="Google Shape;35;p60"/>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pic>
        <p:nvPicPr>
          <p:cNvPr id="36" name="Google Shape;36;p60"/>
          <p:cNvPicPr preferRelativeResize="0"/>
          <p:nvPr/>
        </p:nvPicPr>
        <p:blipFill rotWithShape="1">
          <a:blip r:embed="rId3"/>
          <a:srcRect/>
          <a:stretch>
            <a:fillRect/>
          </a:stretch>
        </p:blipFill>
        <p:spPr>
          <a:xfrm>
            <a:off x="3750381" y="1470283"/>
            <a:ext cx="1364163" cy="436531"/>
          </a:xfrm>
          <a:prstGeom prst="rect">
            <a:avLst/>
          </a:prstGeom>
          <a:noFill/>
          <a:ln>
            <a:noFill/>
          </a:ln>
        </p:spPr>
      </p:pic>
      <p:pic>
        <p:nvPicPr>
          <p:cNvPr id="37" name="Google Shape;37;p60" descr="logo_full_rtbh_white.png"/>
          <p:cNvPicPr preferRelativeResize="0"/>
          <p:nvPr/>
        </p:nvPicPr>
        <p:blipFill rotWithShape="1">
          <a:blip r:embed="rId4"/>
          <a:srcRect/>
          <a:stretch>
            <a:fillRect/>
          </a:stretch>
        </p:blipFill>
        <p:spPr>
          <a:xfrm>
            <a:off x="632263" y="1361623"/>
            <a:ext cx="2347896" cy="607385"/>
          </a:xfrm>
          <a:prstGeom prst="rect">
            <a:avLst/>
          </a:prstGeom>
          <a:noFill/>
          <a:ln>
            <a:noFill/>
          </a:ln>
        </p:spPr>
      </p:pic>
      <p:sp>
        <p:nvSpPr>
          <p:cNvPr id="38" name="Google Shape;38;p60"/>
          <p:cNvSpPr txBox="1"/>
          <p:nvPr/>
        </p:nvSpPr>
        <p:spPr>
          <a:xfrm>
            <a:off x="3206039" y="1665315"/>
            <a:ext cx="358100" cy="255942"/>
          </a:xfrm>
          <a:prstGeom prst="rect">
            <a:avLst/>
          </a:prstGeom>
          <a:noFill/>
          <a:ln>
            <a:noFill/>
          </a:ln>
        </p:spPr>
        <p:txBody>
          <a:bodyPr spcFirstLastPara="1" wrap="square" lIns="0" tIns="9625" rIns="0" bIns="0" anchor="t" anchorCtr="0">
            <a:spAutoFit/>
          </a:bodyPr>
          <a:lstStyle/>
          <a:p>
            <a:pPr marL="7620" marR="0" lvl="0" indent="0" algn="l" rtl="0">
              <a:lnSpc>
                <a:spcPct val="100000"/>
              </a:lnSpc>
              <a:spcBef>
                <a:spcPts val="0"/>
              </a:spcBef>
              <a:spcAft>
                <a:spcPts val="0"/>
              </a:spcAft>
              <a:buClr>
                <a:srgbClr val="FFFFFF"/>
              </a:buClr>
              <a:buSzPts val="1600"/>
              <a:buFont typeface="Arial" panose="020B0604020202090204"/>
              <a:buNone/>
            </a:pPr>
            <a:r>
              <a:rPr lang="en-GB" sz="1600" b="0" i="0" u="none" strike="noStrike" cap="none">
                <a:solidFill>
                  <a:srgbClr val="FFFFFF"/>
                </a:solidFill>
                <a:latin typeface="Arial" panose="020B0604020202090204"/>
                <a:ea typeface="Arial" panose="020B0604020202090204"/>
                <a:cs typeface="Arial" panose="020B0604020202090204"/>
                <a:sym typeface="Arial" panose="020B0604020202090204"/>
              </a:rPr>
              <a:t>for</a:t>
            </a:r>
            <a:endParaRPr sz="16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9" name="Google Shape;39;p60"/>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0" name="Shape 40"/>
        <p:cNvGrpSpPr/>
        <p:nvPr/>
      </p:nvGrpSpPr>
      <p:grpSpPr>
        <a:xfrm>
          <a:off x="0" y="0"/>
          <a:ext cx="0" cy="0"/>
          <a:chOff x="0" y="0"/>
          <a:chExt cx="0" cy="0"/>
        </a:xfrm>
      </p:grpSpPr>
      <p:pic>
        <p:nvPicPr>
          <p:cNvPr id="41" name="Google Shape;41;p61"/>
          <p:cNvPicPr preferRelativeResize="0"/>
          <p:nvPr/>
        </p:nvPicPr>
        <p:blipFill rotWithShape="1">
          <a:blip r:embed="rId2"/>
          <a:srcRect/>
          <a:stretch>
            <a:fillRect/>
          </a:stretch>
        </p:blipFill>
        <p:spPr>
          <a:xfrm>
            <a:off x="11575899" y="86183"/>
            <a:ext cx="457200" cy="457200"/>
          </a:xfrm>
          <a:prstGeom prst="rect">
            <a:avLst/>
          </a:prstGeom>
          <a:noFill/>
          <a:ln>
            <a:noFill/>
          </a:ln>
        </p:spPr>
      </p:pic>
      <p:pic>
        <p:nvPicPr>
          <p:cNvPr id="42" name="Google Shape;42;p61" descr="Shape&#10;&#10;Description automatically generated with medium confidence"/>
          <p:cNvPicPr preferRelativeResize="0"/>
          <p:nvPr/>
        </p:nvPicPr>
        <p:blipFill rotWithShape="1">
          <a:blip r:embed="rId3"/>
          <a:srcRect/>
          <a:stretch>
            <a:fillRect/>
          </a:stretch>
        </p:blipFill>
        <p:spPr>
          <a:xfrm>
            <a:off x="11170105" y="6564913"/>
            <a:ext cx="908706" cy="235629"/>
          </a:xfrm>
          <a:prstGeom prst="rect">
            <a:avLst/>
          </a:prstGeom>
          <a:noFill/>
          <a:ln>
            <a:noFill/>
          </a:ln>
        </p:spPr>
      </p:pic>
      <p:sp>
        <p:nvSpPr>
          <p:cNvPr id="43" name="Google Shape;43;p61"/>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44" name="Google Shape;44;p61"/>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onth">
  <p:cSld name="Month">
    <p:spTree>
      <p:nvGrpSpPr>
        <p:cNvPr id="45" name="Shape 45"/>
        <p:cNvGrpSpPr/>
        <p:nvPr/>
      </p:nvGrpSpPr>
      <p:grpSpPr>
        <a:xfrm>
          <a:off x="0" y="0"/>
          <a:ext cx="0" cy="0"/>
          <a:chOff x="0" y="0"/>
          <a:chExt cx="0" cy="0"/>
        </a:xfrm>
      </p:grpSpPr>
      <p:pic>
        <p:nvPicPr>
          <p:cNvPr id="46" name="Google Shape;46;p62"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47" name="Google Shape;47;p62"/>
          <p:cNvSpPr txBox="1"/>
          <p:nvPr/>
        </p:nvSpPr>
        <p:spPr>
          <a:xfrm>
            <a:off x="517887" y="6273220"/>
            <a:ext cx="327967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90204"/>
              <a:buNone/>
            </a:pPr>
            <a:r>
              <a:rPr lang="en-GB" sz="1100" b="1" i="0" u="none" strike="noStrike" cap="none">
                <a:solidFill>
                  <a:srgbClr val="000000"/>
                </a:solidFill>
                <a:latin typeface="Arial" panose="020B0604020202090204"/>
                <a:ea typeface="Arial" panose="020B0604020202090204"/>
                <a:cs typeface="Arial" panose="020B0604020202090204"/>
                <a:sym typeface="Arial" panose="020B0604020202090204"/>
              </a:rPr>
              <a:t>The results shown refer to August 2025.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8" name="Google Shape;48;p62"/>
          <p:cNvSpPr txBox="1"/>
          <p:nvPr/>
        </p:nvSpPr>
        <p:spPr>
          <a:xfrm>
            <a:off x="564225" y="6505218"/>
            <a:ext cx="2411875" cy="246217"/>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49" name="Google Shape;49;p62"/>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pic>
        <p:nvPicPr>
          <p:cNvPr id="50" name="Google Shape;50;p62"/>
          <p:cNvPicPr preferRelativeResize="0"/>
          <p:nvPr/>
        </p:nvPicPr>
        <p:blipFill rotWithShape="1">
          <a:blip r:embed="rId3"/>
          <a:srcRect/>
          <a:stretch>
            <a:fillRect/>
          </a:stretch>
        </p:blipFill>
        <p:spPr>
          <a:xfrm>
            <a:off x="11575899" y="86183"/>
            <a:ext cx="457200" cy="4572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Appendix">
  <p:cSld name="5_Appendix">
    <p:spTree>
      <p:nvGrpSpPr>
        <p:cNvPr id="51" name="Shape 51"/>
        <p:cNvGrpSpPr/>
        <p:nvPr/>
      </p:nvGrpSpPr>
      <p:grpSpPr>
        <a:xfrm>
          <a:off x="0" y="0"/>
          <a:ext cx="0" cy="0"/>
          <a:chOff x="0" y="0"/>
          <a:chExt cx="0" cy="0"/>
        </a:xfrm>
      </p:grpSpPr>
      <p:sp>
        <p:nvSpPr>
          <p:cNvPr id="52" name="Google Shape;52;p63"/>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53" name="Google Shape;53;p63"/>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54" name="Google Shape;54;p63"/>
          <p:cNvSpPr/>
          <p:nvPr/>
        </p:nvSpPr>
        <p:spPr>
          <a:xfrm>
            <a:off x="293955" y="3274614"/>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55" name="Google Shape;55;p63"/>
          <p:cNvSpPr/>
          <p:nvPr/>
        </p:nvSpPr>
        <p:spPr>
          <a:xfrm>
            <a:off x="293955" y="4649796"/>
            <a:ext cx="11638654" cy="612000"/>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56" name="Google Shape;56;p63"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57" name="Google Shape;57;p63"/>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LENOVO TOP 5 WITHOUT AFFILIATED INFLUENCERS AND OFFICIAL ACCOUNTS</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58" name="Google Shape;58;p63"/>
          <p:cNvGrpSpPr/>
          <p:nvPr/>
        </p:nvGrpSpPr>
        <p:grpSpPr>
          <a:xfrm>
            <a:off x="112896" y="0"/>
            <a:ext cx="1015042" cy="411927"/>
            <a:chOff x="2138002" y="1392870"/>
            <a:chExt cx="1189608" cy="439367"/>
          </a:xfrm>
        </p:grpSpPr>
        <p:sp>
          <p:nvSpPr>
            <p:cNvPr id="59" name="Google Shape;59;p63"/>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60" name="Google Shape;60;p63"/>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61" name="Google Shape;61;p63"/>
          <p:cNvSpPr txBox="1"/>
          <p:nvPr/>
        </p:nvSpPr>
        <p:spPr>
          <a:xfrm>
            <a:off x="889000" y="1882125"/>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2" name="Google Shape;62;p63"/>
          <p:cNvSpPr txBox="1"/>
          <p:nvPr/>
        </p:nvSpPr>
        <p:spPr>
          <a:xfrm>
            <a:off x="2245576" y="1882125"/>
            <a:ext cx="749185"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Channel</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3" name="Google Shape;63;p63"/>
          <p:cNvSpPr txBox="1"/>
          <p:nvPr/>
        </p:nvSpPr>
        <p:spPr>
          <a:xfrm>
            <a:off x="3603625"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N. Posts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64" name="Google Shape;64;p63"/>
          <p:cNvSpPr txBox="1"/>
          <p:nvPr/>
        </p:nvSpPr>
        <p:spPr>
          <a:xfrm>
            <a:off x="5699919"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Sentiment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5" name="Google Shape;65;p63"/>
          <p:cNvSpPr txBox="1"/>
          <p:nvPr/>
        </p:nvSpPr>
        <p:spPr>
          <a:xfrm>
            <a:off x="7796213" y="1882125"/>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Reach</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6" name="Google Shape;66;p63"/>
          <p:cNvSpPr txBox="1"/>
          <p:nvPr/>
        </p:nvSpPr>
        <p:spPr>
          <a:xfrm>
            <a:off x="9066213" y="1882125"/>
            <a:ext cx="9017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7" name="Google Shape;67;p63"/>
          <p:cNvSpPr txBox="1"/>
          <p:nvPr/>
        </p:nvSpPr>
        <p:spPr>
          <a:xfrm>
            <a:off x="10537825" y="1805181"/>
            <a:ext cx="968375" cy="400105"/>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Engagement impact</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68" name="Google Shape;68;p63"/>
          <p:cNvSpPr txBox="1"/>
          <p:nvPr/>
        </p:nvSpPr>
        <p:spPr>
          <a:xfrm>
            <a:off x="7796213" y="1287108"/>
            <a:ext cx="7493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people reached by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69" name="Google Shape;69;p63"/>
          <p:cNvSpPr txBox="1"/>
          <p:nvPr/>
        </p:nvSpPr>
        <p:spPr>
          <a:xfrm>
            <a:off x="9028113" y="1287108"/>
            <a:ext cx="977900" cy="369328"/>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n. of interactions per author</a:t>
            </a:r>
            <a:endParaRPr sz="900" b="0" i="0" u="none" strike="noStrike" cap="none">
              <a:solidFill>
                <a:srgbClr val="535353"/>
              </a:solidFill>
              <a:latin typeface="Arial" panose="020B0604020202090204"/>
              <a:ea typeface="Arial" panose="020B0604020202090204"/>
              <a:cs typeface="Arial" panose="020B0604020202090204"/>
              <a:sym typeface="Arial" panose="020B0604020202090204"/>
            </a:endParaRPr>
          </a:p>
        </p:txBody>
      </p:sp>
      <p:sp>
        <p:nvSpPr>
          <p:cNvPr id="70" name="Google Shape;70;p63"/>
          <p:cNvSpPr txBox="1"/>
          <p:nvPr/>
        </p:nvSpPr>
        <p:spPr>
          <a:xfrm>
            <a:off x="10488613" y="1210164"/>
            <a:ext cx="1066800" cy="50782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35353"/>
              </a:buClr>
              <a:buSzPts val="900"/>
              <a:buFont typeface="Arial" panose="020B0604020202090204"/>
              <a:buNone/>
            </a:pPr>
            <a:r>
              <a:rPr lang="en-GB" sz="900" b="0" i="0" u="none" strike="noStrike" cap="none">
                <a:solidFill>
                  <a:srgbClr val="535353"/>
                </a:solidFill>
                <a:latin typeface="Arial" panose="020B0604020202090204"/>
                <a:ea typeface="Arial" panose="020B0604020202090204"/>
                <a:cs typeface="Arial" panose="020B0604020202090204"/>
                <a:sym typeface="Arial" panose="020B0604020202090204"/>
              </a:rPr>
              <a:t>engagement of the author on the overall brand eng.</a:t>
            </a:r>
            <a:endParaRPr sz="900" b="1" i="0" u="none" strike="noStrike" cap="none">
              <a:solidFill>
                <a:srgbClr val="3E3E3E"/>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6_Appendix">
  <p:cSld name="6_Appendix">
    <p:spTree>
      <p:nvGrpSpPr>
        <p:cNvPr id="71" name="Shape 71"/>
        <p:cNvGrpSpPr/>
        <p:nvPr/>
      </p:nvGrpSpPr>
      <p:grpSpPr>
        <a:xfrm>
          <a:off x="0" y="0"/>
          <a:ext cx="0" cy="0"/>
          <a:chOff x="0" y="0"/>
          <a:chExt cx="0" cy="0"/>
        </a:xfrm>
      </p:grpSpPr>
      <p:sp>
        <p:nvSpPr>
          <p:cNvPr id="72" name="Google Shape;72;p64"/>
          <p:cNvSpPr txBox="1"/>
          <p:nvPr/>
        </p:nvSpPr>
        <p:spPr>
          <a:xfrm>
            <a:off x="204521" y="6459090"/>
            <a:ext cx="237244" cy="225703"/>
          </a:xfrm>
          <a:prstGeom prst="rect">
            <a:avLst/>
          </a:prstGeom>
          <a:noFill/>
          <a:ln>
            <a:noFill/>
          </a:ln>
        </p:spPr>
        <p:txBody>
          <a:bodyPr spcFirstLastPara="1" wrap="square" lIns="50800" tIns="50800" rIns="50800" bIns="50800" anchor="t" anchorCtr="0">
            <a:spAutoFit/>
          </a:bodyPr>
          <a:lstStyle/>
          <a:p>
            <a:pPr marL="0" marR="0" lvl="0" indent="0" algn="l" rtl="0">
              <a:lnSpc>
                <a:spcPct val="100000"/>
              </a:lnSpc>
              <a:spcBef>
                <a:spcPts val="0"/>
              </a:spcBef>
              <a:spcAft>
                <a:spcPts val="0"/>
              </a:spcAft>
              <a:buClr>
                <a:srgbClr val="000000"/>
              </a:buClr>
              <a:buSzPts val="800"/>
              <a:buFont typeface="Roboto" panose="02000000000000000000"/>
              <a:buNone/>
            </a:pPr>
            <a:fld id="{00000000-1234-1234-1234-123412341234}" type="slidenum">
              <a:rPr lang="en-GB" sz="800" b="0" i="0" u="none" strike="noStrike" cap="none">
                <a:solidFill>
                  <a:srgbClr val="000000"/>
                </a:solidFill>
                <a:latin typeface="Roboto" panose="02000000000000000000"/>
                <a:ea typeface="Roboto" panose="02000000000000000000"/>
                <a:cs typeface="Roboto" panose="02000000000000000000"/>
                <a:sym typeface="Roboto" panose="02000000000000000000"/>
              </a:rPr>
            </a:fld>
            <a:endParaRPr sz="80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73" name="Google Shape;73;p64"/>
          <p:cNvSpPr txBox="1"/>
          <p:nvPr/>
        </p:nvSpPr>
        <p:spPr>
          <a:xfrm>
            <a:off x="564225" y="6505218"/>
            <a:ext cx="2412773" cy="243839"/>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BBBBB"/>
              </a:buClr>
              <a:buSzPts val="1000"/>
              <a:buFont typeface="Roboto" panose="02000000000000000000"/>
              <a:buNone/>
            </a:pPr>
            <a:r>
              <a:rPr lang="en-GB" sz="1000" b="0" i="0" u="none" strike="noStrike" cap="none">
                <a:solidFill>
                  <a:srgbClr val="BBBBBB"/>
                </a:solidFill>
                <a:latin typeface="Roboto" panose="02000000000000000000"/>
                <a:ea typeface="Roboto" panose="02000000000000000000"/>
                <a:cs typeface="Roboto" panose="02000000000000000000"/>
                <a:sym typeface="Roboto" panose="02000000000000000000"/>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4" name="Google Shape;74;p64" descr="Shape&#10;&#10;Description automatically generated with medium confidence"/>
          <p:cNvPicPr preferRelativeResize="0"/>
          <p:nvPr/>
        </p:nvPicPr>
        <p:blipFill rotWithShape="1">
          <a:blip r:embed="rId2"/>
          <a:srcRect/>
          <a:stretch>
            <a:fillRect/>
          </a:stretch>
        </p:blipFill>
        <p:spPr>
          <a:xfrm>
            <a:off x="11170105" y="6564913"/>
            <a:ext cx="908706" cy="235629"/>
          </a:xfrm>
          <a:prstGeom prst="rect">
            <a:avLst/>
          </a:prstGeom>
          <a:noFill/>
          <a:ln>
            <a:noFill/>
          </a:ln>
        </p:spPr>
      </p:pic>
      <p:sp>
        <p:nvSpPr>
          <p:cNvPr id="75" name="Google Shape;75;p64"/>
          <p:cNvSpPr/>
          <p:nvPr/>
        </p:nvSpPr>
        <p:spPr>
          <a:xfrm>
            <a:off x="0" y="0"/>
            <a:ext cx="12186378" cy="307773"/>
          </a:xfrm>
          <a:prstGeom prst="rect">
            <a:avLst/>
          </a:prstGeom>
          <a:solidFill>
            <a:srgbClr val="FF0000"/>
          </a:solidFill>
          <a:ln>
            <a:noFill/>
          </a:ln>
        </p:spPr>
        <p:txBody>
          <a:bodyPr spcFirstLastPara="1" wrap="square" lIns="45700" tIns="45700" rIns="45700" bIns="45700" anchor="ctr" anchorCtr="0">
            <a:spAutoFit/>
          </a:bodyPr>
          <a:lstStyle/>
          <a:p>
            <a:pPr marL="0" marR="0" lvl="0" indent="0" algn="ctr" rtl="0">
              <a:lnSpc>
                <a:spcPct val="100000"/>
              </a:lnSpc>
              <a:spcBef>
                <a:spcPts val="0"/>
              </a:spcBef>
              <a:spcAft>
                <a:spcPts val="0"/>
              </a:spcAft>
              <a:buClr>
                <a:srgbClr val="FFFFFF"/>
              </a:buClr>
              <a:buSzPts val="1400"/>
              <a:buFont typeface="Arial" panose="020B0604020202090204"/>
              <a:buNone/>
            </a:pPr>
            <a:r>
              <a:rPr lang="en-GB" sz="1400" b="1" i="0" u="none" strike="noStrike" cap="none">
                <a:solidFill>
                  <a:srgbClr val="FFFFFF"/>
                </a:solidFill>
                <a:latin typeface="Arial" panose="020B0604020202090204"/>
                <a:ea typeface="Arial" panose="020B0604020202090204"/>
                <a:cs typeface="Arial" panose="020B0604020202090204"/>
                <a:sym typeface="Arial" panose="020B0604020202090204"/>
              </a:rPr>
              <a:t>Link</a:t>
            </a:r>
            <a:endParaRPr sz="1400" b="1" i="0" u="none" strike="noStrike" cap="none">
              <a:solidFill>
                <a:srgbClr val="FFFFFF"/>
              </a:solidFill>
              <a:latin typeface="Arial" panose="020B0604020202090204"/>
              <a:ea typeface="Arial" panose="020B0604020202090204"/>
              <a:cs typeface="Arial" panose="020B0604020202090204"/>
              <a:sym typeface="Arial" panose="020B0604020202090204"/>
            </a:endParaRPr>
          </a:p>
        </p:txBody>
      </p:sp>
      <p:grpSp>
        <p:nvGrpSpPr>
          <p:cNvPr id="76" name="Google Shape;76;p64"/>
          <p:cNvGrpSpPr/>
          <p:nvPr/>
        </p:nvGrpSpPr>
        <p:grpSpPr>
          <a:xfrm>
            <a:off x="112896" y="0"/>
            <a:ext cx="1015042" cy="411927"/>
            <a:chOff x="2138002" y="1392870"/>
            <a:chExt cx="1189608" cy="439367"/>
          </a:xfrm>
        </p:grpSpPr>
        <p:sp>
          <p:nvSpPr>
            <p:cNvPr id="77" name="Google Shape;77;p64"/>
            <p:cNvSpPr/>
            <p:nvPr/>
          </p:nvSpPr>
          <p:spPr>
            <a:xfrm>
              <a:off x="2138002" y="1392870"/>
              <a:ext cx="1189608" cy="439367"/>
            </a:xfrm>
            <a:prstGeom prst="roundRect">
              <a:avLst>
                <a:gd name="adj" fmla="val 16667"/>
              </a:avLst>
            </a:prstGeom>
            <a:solidFill>
              <a:srgbClr val="FFFFFF"/>
            </a:solidFill>
            <a:ln w="9525" cap="flat" cmpd="sng">
              <a:solidFill>
                <a:srgbClr val="F2F2F2"/>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45700" tIns="45700" rIns="45700" bIns="45700" anchor="ctr" anchorCtr="0">
              <a:sp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78" name="Google Shape;78;p64"/>
            <p:cNvPicPr preferRelativeResize="0"/>
            <p:nvPr/>
          </p:nvPicPr>
          <p:blipFill rotWithShape="1">
            <a:blip r:embed="rId3"/>
            <a:srcRect/>
            <a:stretch>
              <a:fillRect/>
            </a:stretch>
          </p:blipFill>
          <p:spPr>
            <a:xfrm>
              <a:off x="2280307" y="1464084"/>
              <a:ext cx="904998" cy="301666"/>
            </a:xfrm>
            <a:prstGeom prst="rect">
              <a:avLst/>
            </a:prstGeom>
            <a:noFill/>
            <a:ln>
              <a:noFill/>
            </a:ln>
          </p:spPr>
        </p:pic>
      </p:grpSp>
      <p:sp>
        <p:nvSpPr>
          <p:cNvPr id="79" name="Google Shape;79;p64"/>
          <p:cNvSpPr/>
          <p:nvPr/>
        </p:nvSpPr>
        <p:spPr>
          <a:xfrm>
            <a:off x="293955" y="2952750"/>
            <a:ext cx="11638654" cy="611188"/>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0" name="Google Shape;80;p64"/>
          <p:cNvSpPr/>
          <p:nvPr/>
        </p:nvSpPr>
        <p:spPr>
          <a:xfrm>
            <a:off x="293955" y="4479925"/>
            <a:ext cx="11638654" cy="612775"/>
          </a:xfrm>
          <a:prstGeom prst="rect">
            <a:avLst/>
          </a:prstGeom>
          <a:solidFill>
            <a:srgbClr val="F3F3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panose="020B0604020202090204"/>
              <a:buNone/>
            </a:pPr>
            <a:endParaRPr sz="1800" b="0" i="0" u="none" strike="noStrike" cap="none">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81" name="Google Shape;81;p64"/>
          <p:cNvSpPr txBox="1"/>
          <p:nvPr/>
        </p:nvSpPr>
        <p:spPr>
          <a:xfrm>
            <a:off x="889000" y="1357027"/>
            <a:ext cx="747713"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Author</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2" name="Google Shape;82;p64"/>
          <p:cNvSpPr txBox="1"/>
          <p:nvPr/>
        </p:nvSpPr>
        <p:spPr>
          <a:xfrm>
            <a:off x="4463706"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1</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
        <p:nvSpPr>
          <p:cNvPr id="83" name="Google Shape;83;p64"/>
          <p:cNvSpPr txBox="1"/>
          <p:nvPr/>
        </p:nvSpPr>
        <p:spPr>
          <a:xfrm>
            <a:off x="8975725" y="1357027"/>
            <a:ext cx="749300" cy="246217"/>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1F3864"/>
              </a:buClr>
              <a:buSzPts val="1000"/>
              <a:buFont typeface="Arial" panose="020B0604020202090204"/>
              <a:buNone/>
            </a:pPr>
            <a:r>
              <a:rPr lang="en-GB" sz="1000" b="1" i="0" u="none" strike="noStrike" cap="none">
                <a:solidFill>
                  <a:srgbClr val="1F3864"/>
                </a:solidFill>
                <a:latin typeface="Arial" panose="020B0604020202090204"/>
                <a:ea typeface="Arial" panose="020B0604020202090204"/>
                <a:cs typeface="Arial" panose="020B0604020202090204"/>
                <a:sym typeface="Arial" panose="020B0604020202090204"/>
              </a:rPr>
              <a:t>Link 2</a:t>
            </a:r>
            <a:endParaRPr sz="1000" b="1" i="0" u="none" strike="noStrike" cap="none">
              <a:solidFill>
                <a:srgbClr val="1F3864"/>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_appendix">
  <p:cSld name="Cover_appendix">
    <p:bg>
      <p:bgPr>
        <a:solidFill>
          <a:srgbClr val="161616"/>
        </a:solidFill>
        <a:effectLst/>
      </p:bgPr>
    </p:bg>
    <p:spTree>
      <p:nvGrpSpPr>
        <p:cNvPr id="84" name="Shape 84"/>
        <p:cNvGrpSpPr/>
        <p:nvPr/>
      </p:nvGrpSpPr>
      <p:grpSpPr>
        <a:xfrm>
          <a:off x="0" y="0"/>
          <a:ext cx="0" cy="0"/>
          <a:chOff x="0" y="0"/>
          <a:chExt cx="0" cy="0"/>
        </a:xfrm>
      </p:grpSpPr>
      <p:pic>
        <p:nvPicPr>
          <p:cNvPr id="85" name="Google Shape;85;p65" descr="Immagine che contiene cerchio, Elementi grafici, schermata, Policromia&#10;&#10;Descrizione generata automaticamente"/>
          <p:cNvPicPr preferRelativeResize="0"/>
          <p:nvPr/>
        </p:nvPicPr>
        <p:blipFill rotWithShape="1">
          <a:blip r:embed="rId2"/>
          <a:srcRect/>
          <a:stretch>
            <a:fillRect/>
          </a:stretch>
        </p:blipFill>
        <p:spPr>
          <a:xfrm>
            <a:off x="619701" y="5015188"/>
            <a:ext cx="392365" cy="392365"/>
          </a:xfrm>
          <a:prstGeom prst="rect">
            <a:avLst/>
          </a:prstGeom>
          <a:noFill/>
          <a:ln>
            <a:noFill/>
          </a:ln>
        </p:spPr>
      </p:pic>
      <p:grpSp>
        <p:nvGrpSpPr>
          <p:cNvPr id="86" name="Google Shape;86;p65"/>
          <p:cNvGrpSpPr/>
          <p:nvPr/>
        </p:nvGrpSpPr>
        <p:grpSpPr>
          <a:xfrm>
            <a:off x="1261502" y="4926363"/>
            <a:ext cx="1903939" cy="570014"/>
            <a:chOff x="1660200" y="4808813"/>
            <a:chExt cx="1903939" cy="570014"/>
          </a:xfrm>
        </p:grpSpPr>
        <p:sp>
          <p:nvSpPr>
            <p:cNvPr id="87" name="Google Shape;87;p65"/>
            <p:cNvSpPr txBox="1"/>
            <p:nvPr/>
          </p:nvSpPr>
          <p:spPr>
            <a:xfrm>
              <a:off x="1660200" y="4808813"/>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Lenovo Laptop</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88" name="Google Shape;88;p65"/>
            <p:cNvSpPr txBox="1"/>
            <p:nvPr/>
          </p:nvSpPr>
          <p:spPr>
            <a:xfrm>
              <a:off x="1660200" y="5101832"/>
              <a:ext cx="1903939" cy="276995"/>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FFFF"/>
                </a:buClr>
                <a:buSzPts val="1200"/>
                <a:buFont typeface="Arial" panose="020B0604020202090204"/>
                <a:buNone/>
              </a:pPr>
              <a:r>
                <a:rPr lang="en-GB" sz="1200" b="0" i="0" u="none" strike="noStrike" cap="none">
                  <a:solidFill>
                    <a:srgbClr val="FFFFFF"/>
                  </a:solidFill>
                  <a:latin typeface="Arial" panose="020B0604020202090204"/>
                  <a:ea typeface="Arial" panose="020B0604020202090204"/>
                  <a:cs typeface="Arial" panose="020B0604020202090204"/>
                  <a:sym typeface="Arial" panose="020B0604020202090204"/>
                </a:rPr>
                <a:t>France – August '25</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grpSp>
      <p:sp>
        <p:nvSpPr>
          <p:cNvPr id="89" name="Google Shape;89;p65"/>
          <p:cNvSpPr txBox="1"/>
          <p:nvPr/>
        </p:nvSpPr>
        <p:spPr>
          <a:xfrm>
            <a:off x="243983" y="6585712"/>
            <a:ext cx="4115872"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panose="020B0604020202090204"/>
              <a:buNone/>
            </a:pPr>
            <a:r>
              <a:rPr lang="en-GB" sz="1000" b="0" i="0" u="none" strike="noStrike" cap="none">
                <a:solidFill>
                  <a:srgbClr val="FFFFFF"/>
                </a:solidFill>
                <a:latin typeface="Arial" panose="020B0604020202090204"/>
                <a:ea typeface="Arial" panose="020B0604020202090204"/>
                <a:cs typeface="Arial" panose="020B0604020202090204"/>
                <a:sym typeface="Arial" panose="020B0604020202090204"/>
              </a:rPr>
              <a:t>2025 Lenovo Internal. All rights reserved.</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0" name="Google Shape;90;p65"/>
          <p:cNvPicPr preferRelativeResize="0"/>
          <p:nvPr/>
        </p:nvPicPr>
        <p:blipFill rotWithShape="1">
          <a:blip r:embed="rId3"/>
          <a:srcRect/>
          <a:stretch>
            <a:fillRect/>
          </a:stretch>
        </p:blipFill>
        <p:spPr>
          <a:xfrm>
            <a:off x="2633081" y="1216733"/>
            <a:ext cx="847805" cy="271297"/>
          </a:xfrm>
          <a:prstGeom prst="rect">
            <a:avLst/>
          </a:prstGeom>
          <a:noFill/>
          <a:ln>
            <a:noFill/>
          </a:ln>
        </p:spPr>
      </p:pic>
      <p:sp>
        <p:nvSpPr>
          <p:cNvPr id="91" name="Google Shape;91;p65"/>
          <p:cNvSpPr txBox="1"/>
          <p:nvPr/>
        </p:nvSpPr>
        <p:spPr>
          <a:xfrm>
            <a:off x="2286313" y="1297788"/>
            <a:ext cx="263781" cy="191881"/>
          </a:xfrm>
          <a:prstGeom prst="rect">
            <a:avLst/>
          </a:prstGeom>
          <a:noFill/>
          <a:ln>
            <a:noFill/>
          </a:ln>
        </p:spPr>
        <p:txBody>
          <a:bodyPr spcFirstLastPara="1" wrap="square" lIns="35700" tIns="35700" rIns="35700" bIns="35700" anchor="t" anchorCtr="0">
            <a:noAutofit/>
          </a:bodyPr>
          <a:lstStyle/>
          <a:p>
            <a:pPr marL="0" marR="0" lvl="0" indent="0" algn="l" rtl="0">
              <a:lnSpc>
                <a:spcPct val="90000"/>
              </a:lnSpc>
              <a:spcBef>
                <a:spcPts val="0"/>
              </a:spcBef>
              <a:spcAft>
                <a:spcPts val="0"/>
              </a:spcAft>
              <a:buClr>
                <a:srgbClr val="FFFFFF"/>
              </a:buClr>
              <a:buSzPts val="1000"/>
              <a:buFont typeface="Roboto" panose="02000000000000000000"/>
              <a:buNone/>
            </a:pPr>
            <a:r>
              <a:rPr lang="en-GB" sz="1000" b="0" i="0" u="none" strike="noStrike" cap="none">
                <a:solidFill>
                  <a:srgbClr val="FFFFFF"/>
                </a:solidFill>
                <a:latin typeface="Roboto" panose="02000000000000000000"/>
                <a:ea typeface="Roboto" panose="02000000000000000000"/>
                <a:cs typeface="Roboto" panose="02000000000000000000"/>
                <a:sym typeface="Roboto" panose="02000000000000000000"/>
              </a:rPr>
              <a:t>for</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92" name="Google Shape;92;p65" descr="logo_full_rtbh_white.png"/>
          <p:cNvPicPr preferRelativeResize="0"/>
          <p:nvPr/>
        </p:nvPicPr>
        <p:blipFill rotWithShape="1">
          <a:blip r:embed="rId4"/>
          <a:srcRect/>
          <a:stretch>
            <a:fillRect/>
          </a:stretch>
        </p:blipFill>
        <p:spPr>
          <a:xfrm>
            <a:off x="635000" y="1099488"/>
            <a:ext cx="1591426" cy="41169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27" name="Shape 27"/>
        <p:cNvGrpSpPr/>
        <p:nvPr/>
      </p:nvGrpSpPr>
      <p:grpSpPr>
        <a:xfrm>
          <a:off x="0" y="0"/>
          <a:ext cx="0" cy="0"/>
          <a:chOff x="0" y="0"/>
          <a:chExt cx="0" cy="0"/>
        </a:xfrm>
      </p:grpSpPr>
      <p:sp>
        <p:nvSpPr>
          <p:cNvPr id="28" name="Google Shape;28;p59"/>
          <p:cNvSpPr txBox="1"/>
          <p:nvPr>
            <p:ph type="sldNum" idx="12"/>
          </p:nvPr>
        </p:nvSpPr>
        <p:spPr>
          <a:xfrm>
            <a:off x="11695092" y="6504029"/>
            <a:ext cx="260645" cy="246217"/>
          </a:xfrm>
          <a:prstGeom prst="rect">
            <a:avLst/>
          </a:prstGeom>
          <a:noFill/>
          <a:ln>
            <a:noFill/>
          </a:ln>
        </p:spPr>
        <p:txBody>
          <a:bodyPr spcFirstLastPara="1" wrap="square" lIns="45700" tIns="45700" rIns="45700" bIns="45700" anchor="ctr" anchorCtr="0">
            <a:spAutoFit/>
          </a:bodyPr>
          <a:lstStyle>
            <a:lvl1pPr marL="0" marR="0" lvl="0"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1pPr>
            <a:lvl2pPr marL="0" marR="0" lvl="1"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2pPr>
            <a:lvl3pPr marL="0" marR="0" lvl="2"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3pPr>
            <a:lvl4pPr marL="0" marR="0" lvl="3"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4pPr>
            <a:lvl5pPr marL="0" marR="0" lvl="4"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5pPr>
            <a:lvl6pPr marL="0" marR="0" lvl="5"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6pPr>
            <a:lvl7pPr marL="0" marR="0" lvl="6"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7pPr>
            <a:lvl8pPr marL="0" marR="0" lvl="7"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8pPr>
            <a:lvl9pPr marL="0" marR="0" lvl="8" indent="0" algn="r" rtl="0">
              <a:lnSpc>
                <a:spcPct val="100000"/>
              </a:lnSpc>
              <a:spcBef>
                <a:spcPts val="0"/>
              </a:spcBef>
              <a:spcAft>
                <a:spcPts val="0"/>
              </a:spcAft>
              <a:buClr>
                <a:srgbClr val="BCBBBC"/>
              </a:buClr>
              <a:buSzPts val="1000"/>
              <a:buFont typeface="Roboto" panose="02000000000000000000"/>
              <a:buNone/>
              <a:defRPr sz="1000" b="0" i="0" u="none" strike="noStrike" cap="none">
                <a:solidFill>
                  <a:srgbClr val="BCBBBC"/>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fld>
            <a:endParaRPr lang="en-GB"/>
          </a:p>
        </p:txBody>
      </p:sp>
      <p:sp>
        <p:nvSpPr>
          <p:cNvPr id="29" name="Google Shape;29;p59"/>
          <p:cNvSpPr txBox="1"/>
          <p:nvPr>
            <p:ph type="title"/>
          </p:nvPr>
        </p:nvSpPr>
        <p:spPr>
          <a:xfrm>
            <a:off x="564225" y="365125"/>
            <a:ext cx="10515601" cy="315912"/>
          </a:xfrm>
          <a:prstGeom prst="rect">
            <a:avLst/>
          </a:prstGeom>
          <a:noFill/>
          <a:ln>
            <a:noFill/>
          </a:ln>
        </p:spPr>
        <p:txBody>
          <a:bodyPr spcFirstLastPara="1" wrap="square" lIns="45700" tIns="45700" rIns="45700" bIns="45700" anchor="ctr" anchorCtr="0">
            <a:normAutofit/>
          </a:bodyPr>
          <a:lstStyle>
            <a:lvl1pPr marR="0" lvl="0"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90000"/>
              </a:lnSpc>
              <a:spcBef>
                <a:spcPts val="0"/>
              </a:spcBef>
              <a:spcAft>
                <a:spcPts val="0"/>
              </a:spcAft>
              <a:buClr>
                <a:srgbClr val="000000"/>
              </a:buClr>
              <a:buSzPts val="3200"/>
              <a:buFont typeface="Arial" panose="020B0604020202090204"/>
              <a:buNone/>
              <a:defRPr sz="32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
        <p:nvSpPr>
          <p:cNvPr id="30" name="Google Shape;30;p59"/>
          <p:cNvSpPr txBox="1"/>
          <p:nvPr>
            <p:ph type="body" idx="1"/>
          </p:nvPr>
        </p:nvSpPr>
        <p:spPr>
          <a:xfrm>
            <a:off x="838200" y="1825625"/>
            <a:ext cx="10515600" cy="4351338"/>
          </a:xfrm>
          <a:prstGeom prst="rect">
            <a:avLst/>
          </a:prstGeom>
          <a:noFill/>
          <a:ln>
            <a:noFill/>
          </a:ln>
        </p:spPr>
        <p:txBody>
          <a:bodyPr spcFirstLastPara="1" wrap="square" lIns="45700" tIns="45700" rIns="45700"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1pPr>
            <a:lvl2pPr marL="914400" marR="0" lvl="1"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2pPr>
            <a:lvl3pPr marL="1371600" marR="0" lvl="2"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3pPr>
            <a:lvl4pPr marL="1828800" marR="0" lvl="3"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4pPr>
            <a:lvl5pPr marL="2286000" marR="0" lvl="4"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5pPr>
            <a:lvl6pPr marL="2743200" marR="0" lvl="5"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6pPr>
            <a:lvl7pPr marL="3200400" marR="0" lvl="6"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7pPr>
            <a:lvl8pPr marL="3657600" marR="0" lvl="7"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8pPr>
            <a:lvl9pPr marL="4114800" marR="0" lvl="8" indent="-406400" algn="l" rtl="0">
              <a:lnSpc>
                <a:spcPct val="90000"/>
              </a:lnSpc>
              <a:spcBef>
                <a:spcPts val="1000"/>
              </a:spcBef>
              <a:spcAft>
                <a:spcPts val="0"/>
              </a:spcAft>
              <a:buClr>
                <a:srgbClr val="000000"/>
              </a:buClr>
              <a:buSzPts val="2800"/>
              <a:buFont typeface="Arial" panose="020B0604020202090204"/>
              <a:buChar char="•"/>
              <a:defRPr sz="2800" b="0" i="0" u="none" strike="noStrike" cap="none">
                <a:solidFill>
                  <a:srgbClr val="000000"/>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hyperlink" Target="http://instagram.com/p/DN0sVYz0BqO" TargetMode="External"/><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60" name="Shape 360"/>
        <p:cNvGrpSpPr/>
        <p:nvPr/>
      </p:nvGrpSpPr>
      <p:grpSpPr>
        <a:xfrm>
          <a:off x="0" y="0"/>
          <a:ext cx="0" cy="0"/>
          <a:chOff x="0" y="0"/>
          <a:chExt cx="0" cy="0"/>
        </a:xfrm>
      </p:grpSpPr>
      <p:sp>
        <p:nvSpPr>
          <p:cNvPr id="361" name="Google Shape;361;p13"/>
          <p:cNvSpPr/>
          <p:nvPr/>
        </p:nvSpPr>
        <p:spPr>
          <a:xfrm>
            <a:off x="1946275" y="1159497"/>
            <a:ext cx="8782050" cy="2601798"/>
          </a:xfrm>
          <a:prstGeom prst="roundRect">
            <a:avLst>
              <a:gd name="adj" fmla="val 2347"/>
            </a:avLst>
          </a:prstGeom>
          <a:solidFill>
            <a:schemeClr val="lt1"/>
          </a:solidFill>
          <a:ln>
            <a:noFill/>
          </a:ln>
          <a:effectLst>
            <a:outerShdw blurRad="152400" sx="101000" sy="101000" algn="ctr" rotWithShape="0">
              <a:srgbClr val="000000">
                <a:alpha val="10588"/>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FFFFFF"/>
              </a:solidFill>
              <a:latin typeface="Calibri"/>
              <a:ea typeface="Calibri"/>
              <a:cs typeface="Calibri"/>
              <a:sym typeface="Calibri"/>
            </a:endParaRPr>
          </a:p>
        </p:txBody>
      </p:sp>
      <p:sp>
        <p:nvSpPr>
          <p:cNvPr id="362" name="Google Shape;362;p13"/>
          <p:cNvSpPr txBox="1"/>
          <p:nvPr/>
        </p:nvSpPr>
        <p:spPr>
          <a:xfrm>
            <a:off x="627681" y="262701"/>
            <a:ext cx="3529981" cy="364699"/>
          </a:xfrm>
          <a:prstGeom prst="rect">
            <a:avLst/>
          </a:prstGeom>
          <a:noFill/>
          <a:ln>
            <a:noFill/>
          </a:ln>
        </p:spPr>
        <p:txBody>
          <a:bodyPr spcFirstLastPara="1" wrap="square" lIns="0" tIns="28475" rIns="0" bIns="0" anchor="t" anchorCtr="0">
            <a:spAutoFit/>
          </a:bodyPr>
          <a:lstStyle/>
          <a:p>
            <a:pPr marL="0" marR="0" lvl="0" indent="0" algn="l" rtl="0">
              <a:lnSpc>
                <a:spcPct val="100000"/>
              </a:lnSpc>
              <a:spcBef>
                <a:spcPts val="0"/>
              </a:spcBef>
              <a:spcAft>
                <a:spcPts val="0"/>
              </a:spcAft>
              <a:buClr>
                <a:srgbClr val="000000"/>
              </a:buClr>
              <a:buSzPts val="2183"/>
              <a:buFont typeface="Lato"/>
              <a:buNone/>
            </a:pPr>
            <a:r>
              <a:rPr lang="en-GB" sz="2185" b="1" i="0" u="none" strike="noStrike" cap="none">
                <a:solidFill>
                  <a:srgbClr val="000000"/>
                </a:solidFill>
                <a:latin typeface="Lato"/>
                <a:ea typeface="Lato"/>
                <a:cs typeface="Lato"/>
                <a:sym typeface="Lato"/>
              </a:rPr>
              <a:t>Engagement breakdown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pic>
        <p:nvPicPr>
          <p:cNvPr id="363" name="Google Shape;363;p13" descr="Picture 2"/>
          <p:cNvPicPr preferRelativeResize="0"/>
          <p:nvPr/>
        </p:nvPicPr>
        <p:blipFill rotWithShape="1">
          <a:blip r:embed="rId3"/>
          <a:srcRect/>
          <a:stretch>
            <a:fillRect/>
          </a:stretch>
        </p:blipFill>
        <p:spPr>
          <a:xfrm>
            <a:off x="607061" y="740258"/>
            <a:ext cx="893751" cy="297917"/>
          </a:xfrm>
          <a:prstGeom prst="rect">
            <a:avLst/>
          </a:prstGeom>
          <a:noFill/>
          <a:ln>
            <a:noFill/>
          </a:ln>
        </p:spPr>
      </p:pic>
      <p:sp>
        <p:nvSpPr>
          <p:cNvPr id="364" name="Google Shape;364;p13"/>
          <p:cNvSpPr/>
          <p:nvPr/>
        </p:nvSpPr>
        <p:spPr>
          <a:xfrm>
            <a:off x="2311400" y="1819275"/>
            <a:ext cx="1609725" cy="1325563"/>
          </a:xfrm>
          <a:prstGeom prst="roundRect">
            <a:avLst>
              <a:gd name="adj" fmla="val 12352"/>
            </a:avLst>
          </a:prstGeom>
          <a:solidFill>
            <a:srgbClr val="FFFFFF"/>
          </a:solidFill>
          <a:ln>
            <a:noFill/>
          </a:ln>
          <a:effectLst>
            <a:outerShdw blurRad="101600" dist="45371" dir="2311837" rotWithShape="0">
              <a:srgbClr val="000000">
                <a:alpha val="20000"/>
              </a:srgbClr>
            </a:outerShdw>
          </a:effectLst>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Roboto" panose="02000000000000000000"/>
              <a:buNone/>
            </a:pPr>
            <a:endParaRPr sz="1090"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graphicFrame>
        <p:nvGraphicFramePr>
          <p:cNvPr id="365" name="Google Shape;365;p13"/>
          <p:cNvGraphicFramePr/>
          <p:nvPr/>
        </p:nvGraphicFramePr>
        <p:xfrm>
          <a:off x="2151063" y="1616075"/>
          <a:ext cx="1927225" cy="1508125"/>
        </p:xfrm>
        <a:graphic>
          <a:graphicData uri="http://schemas.openxmlformats.org/drawingml/2006/chart">
            <c:chart xmlns:c="http://schemas.openxmlformats.org/drawingml/2006/chart" xmlns:r="http://schemas.openxmlformats.org/officeDocument/2006/relationships" r:id="rId1"/>
          </a:graphicData>
        </a:graphic>
      </p:graphicFrame>
      <p:sp>
        <p:nvSpPr>
          <p:cNvPr id="366" name="Google Shape;366;p13"/>
          <p:cNvSpPr txBox="1"/>
          <p:nvPr/>
        </p:nvSpPr>
        <p:spPr>
          <a:xfrm>
            <a:off x="3305175" y="2085975"/>
            <a:ext cx="176213" cy="109538"/>
          </a:xfrm>
          <a:prstGeom prst="rect">
            <a:avLst/>
          </a:prstGeom>
          <a:solidFill>
            <a:srgbClr val="D81159"/>
          </a:solidFill>
          <a:ln>
            <a:noFill/>
          </a:ln>
        </p:spPr>
        <p:txBody>
          <a:bodyPr spcFirstLastPara="1" wrap="square" lIns="14275" tIns="0" rIns="14275" bIns="0" anchor="ctr"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cxnSp>
        <p:nvCxnSpPr>
          <p:cNvPr id="367" name="Google Shape;367;p13"/>
          <p:cNvCxnSpPr/>
          <p:nvPr/>
        </p:nvCxnSpPr>
        <p:spPr>
          <a:xfrm>
            <a:off x="70612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68" name="Google Shape;368;p13"/>
          <p:cNvCxnSpPr/>
          <p:nvPr/>
        </p:nvCxnSpPr>
        <p:spPr>
          <a:xfrm>
            <a:off x="99314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69" name="Google Shape;369;p13"/>
          <p:cNvCxnSpPr/>
          <p:nvPr/>
        </p:nvCxnSpPr>
        <p:spPr>
          <a:xfrm>
            <a:off x="5626100" y="3403600"/>
            <a:ext cx="0" cy="33338"/>
          </a:xfrm>
          <a:prstGeom prst="straightConnector1">
            <a:avLst/>
          </a:prstGeom>
          <a:noFill/>
          <a:ln w="9525" cap="flat" cmpd="sng">
            <a:solidFill>
              <a:schemeClr val="dk1"/>
            </a:solidFill>
            <a:prstDash val="solid"/>
            <a:round/>
            <a:headEnd type="none" w="sm" len="sm"/>
            <a:tailEnd type="none" w="sm" len="sm"/>
          </a:ln>
        </p:spPr>
      </p:cxnSp>
      <p:cxnSp>
        <p:nvCxnSpPr>
          <p:cNvPr id="370" name="Google Shape;370;p13"/>
          <p:cNvCxnSpPr/>
          <p:nvPr/>
        </p:nvCxnSpPr>
        <p:spPr>
          <a:xfrm>
            <a:off x="8496300" y="3403600"/>
            <a:ext cx="0" cy="33338"/>
          </a:xfrm>
          <a:prstGeom prst="straightConnector1">
            <a:avLst/>
          </a:prstGeom>
          <a:noFill/>
          <a:ln w="9525" cap="flat" cmpd="sng">
            <a:solidFill>
              <a:schemeClr val="dk1"/>
            </a:solidFill>
            <a:prstDash val="solid"/>
            <a:round/>
            <a:headEnd type="none" w="sm" len="sm"/>
            <a:tailEnd type="none" w="sm" len="sm"/>
          </a:ln>
        </p:spPr>
      </p:cxnSp>
      <p:graphicFrame>
        <p:nvGraphicFramePr>
          <p:cNvPr id="371" name="Google Shape;371;p13"/>
          <p:cNvGraphicFramePr/>
          <p:nvPr/>
        </p:nvGraphicFramePr>
        <p:xfrm>
          <a:off x="4313238" y="1358900"/>
          <a:ext cx="6315075" cy="2127250"/>
        </p:xfrm>
        <a:graphic>
          <a:graphicData uri="http://schemas.openxmlformats.org/drawingml/2006/chart">
            <c:chart xmlns:c="http://schemas.openxmlformats.org/drawingml/2006/chart" xmlns:r="http://schemas.openxmlformats.org/officeDocument/2006/relationships" r:id="rId2"/>
          </a:graphicData>
        </a:graphic>
      </p:graphicFrame>
      <p:sp>
        <p:nvSpPr>
          <p:cNvPr id="372" name="Google Shape;372;p13"/>
          <p:cNvSpPr txBox="1"/>
          <p:nvPr/>
        </p:nvSpPr>
        <p:spPr>
          <a:xfrm>
            <a:off x="68040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14/08/2025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3" name="Google Shape;373;p13"/>
          <p:cNvSpPr txBox="1"/>
          <p:nvPr/>
        </p:nvSpPr>
        <p:spPr>
          <a:xfrm>
            <a:off x="96742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28/08/2025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4" name="Google Shape;374;p13"/>
          <p:cNvSpPr txBox="1"/>
          <p:nvPr/>
        </p:nvSpPr>
        <p:spPr>
          <a:xfrm>
            <a:off x="4271963" y="3352800"/>
            <a:ext cx="571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5" name="Google Shape;375;p13"/>
          <p:cNvSpPr txBox="1"/>
          <p:nvPr/>
        </p:nvSpPr>
        <p:spPr>
          <a:xfrm>
            <a:off x="4214813" y="31654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6" name="Google Shape;376;p13"/>
          <p:cNvSpPr txBox="1"/>
          <p:nvPr/>
        </p:nvSpPr>
        <p:spPr>
          <a:xfrm>
            <a:off x="4214813" y="29797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20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7" name="Google Shape;377;p13"/>
          <p:cNvSpPr txBox="1"/>
          <p:nvPr/>
        </p:nvSpPr>
        <p:spPr>
          <a:xfrm>
            <a:off x="4214813" y="279241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30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8" name="Google Shape;378;p13"/>
          <p:cNvSpPr txBox="1"/>
          <p:nvPr/>
        </p:nvSpPr>
        <p:spPr>
          <a:xfrm>
            <a:off x="4214813" y="260508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40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79" name="Google Shape;379;p13"/>
          <p:cNvSpPr txBox="1"/>
          <p:nvPr/>
        </p:nvSpPr>
        <p:spPr>
          <a:xfrm>
            <a:off x="4214813" y="2417763"/>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50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0" name="Google Shape;380;p13"/>
          <p:cNvSpPr txBox="1"/>
          <p:nvPr/>
        </p:nvSpPr>
        <p:spPr>
          <a:xfrm>
            <a:off x="4214813" y="223202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60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1" name="Google Shape;381;p13"/>
          <p:cNvSpPr txBox="1"/>
          <p:nvPr/>
        </p:nvSpPr>
        <p:spPr>
          <a:xfrm>
            <a:off x="4214813" y="2044700"/>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70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2" name="Google Shape;382;p13"/>
          <p:cNvSpPr txBox="1"/>
          <p:nvPr/>
        </p:nvSpPr>
        <p:spPr>
          <a:xfrm>
            <a:off x="4214813" y="1857375"/>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80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3" name="Google Shape;383;p13"/>
          <p:cNvSpPr txBox="1"/>
          <p:nvPr/>
        </p:nvSpPr>
        <p:spPr>
          <a:xfrm>
            <a:off x="4214813" y="1671638"/>
            <a:ext cx="11430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90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4" name="Google Shape;384;p13"/>
          <p:cNvSpPr txBox="1"/>
          <p:nvPr/>
        </p:nvSpPr>
        <p:spPr>
          <a:xfrm>
            <a:off x="4157663" y="1484313"/>
            <a:ext cx="171450" cy="109538"/>
          </a:xfrm>
          <a:prstGeom prst="rect">
            <a:avLst/>
          </a:prstGeom>
          <a:noFill/>
          <a:ln>
            <a:noFill/>
          </a:ln>
        </p:spPr>
        <p:txBody>
          <a:bodyPr spcFirstLastPara="1" wrap="square" lIns="0" tIns="0" rIns="0" bIns="0" anchor="ctr" anchorCtr="0">
            <a:noAutofit/>
          </a:bodyPr>
          <a:lstStyle/>
          <a:p>
            <a:pPr marL="0" marR="0" lvl="0" indent="0" algn="r" rtl="0">
              <a:lnSpc>
                <a:spcPct val="90000"/>
              </a:lnSpc>
              <a:spcBef>
                <a:spcPts val="0"/>
              </a:spcBef>
              <a:spcAft>
                <a:spcPts val="0"/>
              </a:spcAft>
              <a:buClr>
                <a:srgbClr val="000000"/>
              </a:buClr>
              <a:buSzPts val="800"/>
              <a:buFont typeface="Arial" panose="020B0604020202090204"/>
              <a:buNone/>
            </a:pPr>
            <a:r>
              <a:rPr lang="en-GB"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rPr>
              <a:t>100</a:t>
            </a:r>
            <a:endParaRPr sz="800" b="0"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5" name="Google Shape;385;p13"/>
          <p:cNvSpPr txBox="1"/>
          <p:nvPr/>
        </p:nvSpPr>
        <p:spPr>
          <a:xfrm>
            <a:off x="53689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07/08/2025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6" name="Google Shape;386;p13"/>
          <p:cNvSpPr txBox="1"/>
          <p:nvPr/>
        </p:nvSpPr>
        <p:spPr>
          <a:xfrm>
            <a:off x="8239125" y="3479800"/>
            <a:ext cx="514350" cy="109538"/>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chemeClr val="dk1"/>
              </a:buClr>
              <a:buSzPts val="800"/>
              <a:buFont typeface="Arial" panose="020B0604020202090204"/>
              <a:buNone/>
            </a:pPr>
            <a:r>
              <a:rPr lang="en-GB"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rPr>
              <a:t>21/08/2025</a:t>
            </a:r>
            <a:endParaRPr sz="800" b="0" i="0" u="none" strike="noStrike" cap="none">
              <a:solidFill>
                <a:schemeClr val="dk1"/>
              </a:solidFill>
              <a:latin typeface="Helvetica Neue" panose="02000503000000020004"/>
              <a:ea typeface="Helvetica Neue" panose="02000503000000020004"/>
              <a:cs typeface="Helvetica Neue" panose="02000503000000020004"/>
              <a:sym typeface="Helvetica Neue" panose="02000503000000020004"/>
            </a:endParaRPr>
          </a:p>
        </p:txBody>
      </p:sp>
      <p:sp>
        <p:nvSpPr>
          <p:cNvPr id="387" name="Google Shape;387;p13"/>
          <p:cNvSpPr/>
          <p:nvPr/>
        </p:nvSpPr>
        <p:spPr>
          <a:xfrm>
            <a:off x="2397125" y="2940050"/>
            <a:ext cx="107950" cy="80963"/>
          </a:xfrm>
          <a:prstGeom prst="rect">
            <a:avLst/>
          </a:prstGeom>
          <a:solidFill>
            <a:srgbClr val="009FA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8" name="Google Shape;388;p13"/>
          <p:cNvSpPr/>
          <p:nvPr/>
        </p:nvSpPr>
        <p:spPr>
          <a:xfrm>
            <a:off x="3373438" y="2940050"/>
            <a:ext cx="107950" cy="80963"/>
          </a:xfrm>
          <a:prstGeom prst="rect">
            <a:avLst/>
          </a:prstGeom>
          <a:solidFill>
            <a:srgbClr val="FEC000"/>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89" name="Google Shape;389;p13"/>
          <p:cNvSpPr/>
          <p:nvPr/>
        </p:nvSpPr>
        <p:spPr>
          <a:xfrm>
            <a:off x="2870200" y="2940050"/>
            <a:ext cx="107950" cy="80963"/>
          </a:xfrm>
          <a:prstGeom prst="rect">
            <a:avLst/>
          </a:prstGeom>
          <a:solidFill>
            <a:srgbClr val="D81159"/>
          </a:solidFill>
          <a:ln w="12700" cap="flat" cmpd="sng">
            <a:solidFill>
              <a:schemeClr val="lt1"/>
            </a:solidFill>
            <a:prstDash val="solid"/>
            <a:round/>
            <a:headEnd type="none" w="sm" len="sm"/>
            <a:tailEnd type="none" w="sm" len="sm"/>
          </a:ln>
        </p:spPr>
        <p:txBody>
          <a:bodyPr spcFirstLastPara="1" wrap="square" lIns="27700" tIns="27700" rIns="27700" bIns="27700" anchor="ctr" anchorCtr="0">
            <a:noAutofit/>
          </a:bodyPr>
          <a:lstStyle/>
          <a:p>
            <a:pPr marL="0" marR="0" lvl="0" indent="0" algn="l" rtl="0">
              <a:lnSpc>
                <a:spcPct val="100000"/>
              </a:lnSpc>
              <a:spcBef>
                <a:spcPts val="0"/>
              </a:spcBef>
              <a:spcAft>
                <a:spcPts val="0"/>
              </a:spcAft>
              <a:buClr>
                <a:srgbClr val="000000"/>
              </a:buClr>
              <a:buSzPts val="1092"/>
              <a:buFont typeface="Arial" panose="020B0604020202090204"/>
              <a:buNone/>
            </a:pPr>
            <a:endParaRPr sz="1090" b="0" i="0" u="none" strike="noStrike" cap="none">
              <a:solidFill>
                <a:srgbClr val="000000"/>
              </a:solidFill>
              <a:latin typeface="Arial" panose="020B0604020202090204"/>
              <a:ea typeface="Arial" panose="020B0604020202090204"/>
              <a:cs typeface="Arial" panose="020B0604020202090204"/>
              <a:sym typeface="Arial" panose="020B0604020202090204"/>
            </a:endParaRPr>
          </a:p>
        </p:txBody>
      </p:sp>
      <p:sp>
        <p:nvSpPr>
          <p:cNvPr id="390" name="Google Shape;390;p13"/>
          <p:cNvSpPr txBox="1"/>
          <p:nvPr/>
        </p:nvSpPr>
        <p:spPr>
          <a:xfrm>
            <a:off x="2536825" y="2944813"/>
            <a:ext cx="271463"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Positive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1" name="Google Shape;391;p13"/>
          <p:cNvSpPr txBox="1"/>
          <p:nvPr/>
        </p:nvSpPr>
        <p:spPr>
          <a:xfrm>
            <a:off x="3008313" y="2944813"/>
            <a:ext cx="303213"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Negative</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2" name="Google Shape;392;p13"/>
          <p:cNvSpPr txBox="1"/>
          <p:nvPr/>
        </p:nvSpPr>
        <p:spPr>
          <a:xfrm>
            <a:off x="3513138" y="2944813"/>
            <a:ext cx="249238" cy="8255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606"/>
              <a:buFont typeface="Arial" panose="020B0604020202090204"/>
              <a:buNone/>
            </a:pPr>
            <a:r>
              <a:rPr lang="en-GB" sz="605" b="0" i="0" u="none" strike="noStrike" cap="none">
                <a:solidFill>
                  <a:srgbClr val="000000"/>
                </a:solidFill>
                <a:latin typeface="Roboto" panose="02000000000000000000"/>
                <a:ea typeface="Roboto" panose="02000000000000000000"/>
                <a:cs typeface="Roboto" panose="02000000000000000000"/>
                <a:sym typeface="Roboto" panose="02000000000000000000"/>
              </a:rPr>
              <a:t>Neutral</a:t>
            </a:r>
            <a:endParaRPr sz="605" b="0" i="0" u="none" strike="noStrike" cap="none">
              <a:solidFill>
                <a:srgbClr val="000000"/>
              </a:solidFill>
              <a:latin typeface="Roboto" panose="02000000000000000000"/>
              <a:ea typeface="Roboto" panose="02000000000000000000"/>
              <a:cs typeface="Roboto" panose="02000000000000000000"/>
              <a:sym typeface="Roboto" panose="02000000000000000000"/>
            </a:endParaRPr>
          </a:p>
        </p:txBody>
      </p:sp>
      <p:sp>
        <p:nvSpPr>
          <p:cNvPr id="393" name="Google Shape;393;p13"/>
          <p:cNvSpPr txBox="1"/>
          <p:nvPr/>
        </p:nvSpPr>
        <p:spPr>
          <a:xfrm>
            <a:off x="352220" y="3876676"/>
            <a:ext cx="11487561" cy="2343247"/>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3A3838"/>
              </a:buClr>
              <a:buSzPts val="1200"/>
              <a:buFont typeface="Arial" panose="020B0604020202090204"/>
              <a:buNone/>
            </a:pPr>
            <a:r>
              <a:rPr lang="en-GB" sz="1200" b="1" i="0" u="none" strike="noStrike" cap="none">
                <a:solidFill>
                  <a:srgbClr val="3A3838"/>
                </a:solidFill>
                <a:latin typeface="Arial" panose="020B0604020202090204"/>
                <a:ea typeface="Arial" panose="020B0604020202090204"/>
                <a:cs typeface="Arial" panose="020B0604020202090204"/>
                <a:sym typeface="Arial" panose="020B0604020202090204"/>
              </a:rPr>
              <a:t>PEAKS EXPLANATION</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228600" marR="0" lvl="0" indent="-228600" algn="l" rtl="0">
              <a:lnSpc>
                <a:spcPct val="105000"/>
              </a:lnSpc>
              <a:spcBef>
                <a:spcPts val="900"/>
              </a:spcBef>
              <a:spcAft>
                <a:spcPts val="0"/>
              </a:spcAft>
              <a:buClr>
                <a:schemeClr val="dk1"/>
              </a:buClr>
              <a:buSzPts val="1200"/>
              <a:buFont typeface="Calibri"/>
              <a:buAutoNum type="arabicPeriod"/>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Sentiment neutral, 26/08/25: Discussions prominently appeared on Instagram and forums, focusing on Lenovo products. The texts feature a contest by the Instagram account letudiant_ offering a Lenovo Chromebook Duet 11, and a post by ATEYA Informatique, a certified Lenovo repair service, emphasizing their readiness to address PC issues. Discussions on forums highlight consumer interest in Lenovo products, with users deliberating over Lenovo gaming monitors and laptops, particularly the IdeaPad Slim 3. This surge in mentions likely stems from back-to-school preparations, sparking consumer engagement with Lenovo's technology offerings and services.</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5000"/>
              </a:lnSpc>
              <a:spcBef>
                <a:spcPts val="600"/>
              </a:spcBef>
              <a:spcAft>
                <a:spcPts val="0"/>
              </a:spcAft>
              <a:buClr>
                <a:schemeClr val="dk1"/>
              </a:buClr>
              <a:buSzPts val="1200"/>
              <a:buFont typeface="Roboto" panose="02000000000000000000"/>
              <a:buNone/>
            </a:pP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      - link: </a:t>
            </a:r>
            <a:r>
              <a:rPr lang="en-GB" sz="1200" b="0" i="0" u="sng" strike="noStrike" cap="none">
                <a:solidFill>
                  <a:schemeClr val="dk1"/>
                </a:solidFill>
                <a:latin typeface="Roboto" panose="02000000000000000000"/>
                <a:ea typeface="Roboto" panose="02000000000000000000"/>
                <a:cs typeface="Roboto" panose="02000000000000000000"/>
                <a:sym typeface="Roboto" panose="02000000000000000000"/>
                <a:hlinkClick r:id="rId4"/>
              </a:rPr>
              <a:t>http://instagram.com/p/DN0sVYz0BqO</a:t>
            </a:r>
            <a:r>
              <a:rPr lang="en-GB" sz="1200" b="0" i="0" u="none" strike="noStrike" cap="none">
                <a:solidFill>
                  <a:schemeClr val="dk1"/>
                </a:solidFill>
                <a:latin typeface="Roboto" panose="02000000000000000000"/>
                <a:ea typeface="Roboto" panose="02000000000000000000"/>
                <a:cs typeface="Roboto" panose="02000000000000000000"/>
                <a:sym typeface="Roboto" panose="02000000000000000000"/>
              </a:rPr>
              <a:t> </a:t>
            </a:r>
            <a:endParaRPr sz="1400" b="0" i="0" u="none" strike="noStrike" cap="none">
              <a:solidFill>
                <a:srgbClr val="000000"/>
              </a:solidFill>
              <a:latin typeface="Arial" panose="020B0604020202090204"/>
              <a:ea typeface="Arial" panose="020B0604020202090204"/>
              <a:cs typeface="Arial" panose="020B0604020202090204"/>
              <a:sym typeface="Arial" panose="020B0604020202090204"/>
            </a:endParaRPr>
          </a:p>
          <a:p>
            <a:pPr marL="0" marR="0" lvl="0" indent="0" algn="l" rtl="0">
              <a:lnSpc>
                <a:spcPct val="105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5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rgbClr val="455A64"/>
              </a:solidFill>
              <a:latin typeface="Roboto" panose="02000000000000000000"/>
              <a:ea typeface="Roboto" panose="02000000000000000000"/>
              <a:cs typeface="Roboto" panose="02000000000000000000"/>
              <a:sym typeface="Roboto" panose="02000000000000000000"/>
            </a:endParaRPr>
          </a:p>
          <a:p>
            <a:pPr marL="171450" marR="0" lvl="0" indent="-95250" algn="l" rtl="0">
              <a:lnSpc>
                <a:spcPct val="120000"/>
              </a:lnSpc>
              <a:spcBef>
                <a:spcPts val="600"/>
              </a:spcBef>
              <a:spcAft>
                <a:spcPts val="0"/>
              </a:spcAft>
              <a:buClr>
                <a:srgbClr val="000000"/>
              </a:buClr>
              <a:buSzPts val="1200"/>
              <a:buFont typeface="Arial" panose="020B0604020202090204"/>
              <a:buNone/>
            </a:pPr>
            <a:endParaRPr sz="1200" b="0" i="0" u="none" strike="noStrike" cap="none">
              <a:solidFill>
                <a:schemeClr val="dk1"/>
              </a:solidFill>
              <a:latin typeface="Arial" panose="020B0604020202090204"/>
              <a:ea typeface="Arial" panose="020B0604020202090204"/>
              <a:cs typeface="Arial" panose="020B0604020202090204"/>
              <a:sym typeface="Arial" panose="020B0604020202090204"/>
            </a:endParaRPr>
          </a:p>
        </p:txBody>
      </p:sp>
    </p:spTree>
  </p:cSld>
  <p:clrMapOvr>
    <a:masterClrMapping/>
  </p:clrMapOvr>
</p:sld>
</file>

<file path=ppt/theme/theme1.xml><?xml version="1.0" encoding="utf-8"?>
<a:theme xmlns:a="http://schemas.openxmlformats.org/drawingml/2006/main" name="4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3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Words>
  <Application>WPS 演示</Application>
  <PresentationFormat/>
  <Paragraphs>50</Paragraphs>
  <Slides>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vt:i4>
      </vt:variant>
    </vt:vector>
  </HeadingPairs>
  <TitlesOfParts>
    <vt:vector size="20" baseType="lpstr">
      <vt:lpstr>Arial</vt:lpstr>
      <vt:lpstr>宋体</vt:lpstr>
      <vt:lpstr>Wingdings</vt:lpstr>
      <vt:lpstr>Arial</vt:lpstr>
      <vt:lpstr>Roboto</vt:lpstr>
      <vt:lpstr>Helvetica Neue</vt:lpstr>
      <vt:lpstr>Calibri</vt:lpstr>
      <vt:lpstr>Helvetica Neue</vt:lpstr>
      <vt:lpstr>Work Sans</vt:lpstr>
      <vt:lpstr>Lato</vt:lpstr>
      <vt:lpstr>微软雅黑</vt:lpstr>
      <vt:lpstr>汉仪旗黑</vt:lpstr>
      <vt:lpstr>宋体</vt:lpstr>
      <vt:lpstr>Arial Unicode MS</vt:lpstr>
      <vt:lpstr>汉仪书宋二KW</vt:lpstr>
      <vt:lpstr>Lato</vt:lpstr>
      <vt:lpstr>Roboto</vt:lpstr>
      <vt:lpstr>Work Sans</vt:lpstr>
      <vt:lpstr>4_Office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Del Grosso</dc:creator>
  <cp:lastModifiedBy>肖景海</cp:lastModifiedBy>
  <cp:revision>1</cp:revision>
  <dcterms:created xsi:type="dcterms:W3CDTF">2025-10-31T19:11:33Z</dcterms:created>
  <dcterms:modified xsi:type="dcterms:W3CDTF">2025-10-31T19:11:33Z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ECA9309BC90D387DE50905696B4807CB_42</vt:lpwstr>
  </property>
  <property fmtid="{D5CDD505-2E9C-101B-9397-08002B2CF9AE}" pid="3" name="KSOProductBuildVer">
    <vt:lpwstr>2052-12.1.23540.23540</vt:lpwstr>
  </property>
</Properties>
</file>