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9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57142857142857"/>
          <c:y val="0.188405797101449"/>
          <c:w val="0.928571428571429"/>
          <c:h val="0.62318840579710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ser>
          <c:idx val="2"/>
          <c:order val="2"/>
          <c:spPr>
            <a:solidFill>
              <a:srgbClr val="C30C3E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Sheet1!$A$3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2961424"/>
        <c:axId val="1"/>
      </c:barChart>
      <c:catAx>
        <c:axId val="602961424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317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02961424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b20fbe8e-c71d-404f-90b4-11c26ab6f77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57142857142857"/>
          <c:y val="0.188405797101449"/>
          <c:w val="0.928571428571429"/>
          <c:h val="0.62318840579710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Sheet1!$A$1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2"/>
          <c:order val="2"/>
          <c:spPr>
            <a:solidFill>
              <a:srgbClr val="C30C3E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Sheet1!$A$3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2957584"/>
        <c:axId val="1"/>
      </c:barChart>
      <c:catAx>
        <c:axId val="602957584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317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02957584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4e60d15a-c45d-4bfc-8122-ce7d4d5923ad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57142857142857"/>
          <c:y val="0.188405797101449"/>
          <c:w val="0.928571428571429"/>
          <c:h val="0.62318840579710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Sheet1!$A$1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spPr>
            <a:solidFill>
              <a:srgbClr val="C30C3E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Sheet1!$A$3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2975824"/>
        <c:axId val="1"/>
      </c:barChart>
      <c:catAx>
        <c:axId val="602975824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317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02975824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1a5f4b32-8a81-4db7-bcbe-287d1d18cea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57142857142857"/>
          <c:y val="0.188405797101449"/>
          <c:w val="0.928571428571429"/>
          <c:h val="0.623188405797101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Sheet1!$A$1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Sheet1!$A$2</c:f>
              <c:numCache>
                <c:formatCode>General</c:formatCode>
                <c:ptCount val="1"/>
                <c:pt idx="0">
                  <c:v>100</c:v>
                </c:pt>
              </c:numCache>
            </c:numRef>
          </c:val>
        </c:ser>
        <c:ser>
          <c:idx val="2"/>
          <c:order val="2"/>
          <c:spPr>
            <a:solidFill>
              <a:srgbClr val="C30C3E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Sheet1!$A$3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2978704"/>
        <c:axId val="1"/>
      </c:barChart>
      <c:catAx>
        <c:axId val="602978704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317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02978704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5b291247-4447-47d6-94c2-98ff9a47d45f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57142857142857"/>
          <c:y val="0.187725631768953"/>
          <c:w val="0.928571428571429"/>
          <c:h val="0.624548736462094"/>
        </c:manualLayout>
      </c:layout>
      <c:barChart>
        <c:barDir val="bar"/>
        <c:grouping val="stacked"/>
        <c:varyColors val="0"/>
        <c:ser>
          <c:idx val="0"/>
          <c:order val="0"/>
          <c:spPr>
            <a:solidFill>
              <a:schemeClr val="accent6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Sheet1!$A$1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</c:ser>
        <c:ser>
          <c:idx val="2"/>
          <c:order val="2"/>
          <c:spPr>
            <a:solidFill>
              <a:srgbClr val="C30C3E"/>
            </a:solidFill>
            <a:ln>
              <a:noFill/>
            </a:ln>
          </c:spPr>
          <c:invertIfNegative val="0"/>
          <c:dLbls>
            <c:delete val="1"/>
          </c:dLbls>
          <c:val>
            <c:numRef>
              <c:f>Sheet1!$A$3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602964304"/>
        <c:axId val="1"/>
      </c:barChart>
      <c:catAx>
        <c:axId val="602964304"/>
        <c:scaling>
          <c:orientation val="maxMin"/>
        </c:scaling>
        <c:delete val="0"/>
        <c:axPos val="l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317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t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02964304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9cdb811d-b2b8-4064-a9e1-0bca25653a6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4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96" name="Google Shape;396;p14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image" Target="../media/image7.png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4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" name="Google Shape;398;p14"/>
          <p:cNvGraphicFramePr/>
          <p:nvPr/>
        </p:nvGraphicFramePr>
        <p:xfrm>
          <a:off x="4919663" y="2640013"/>
          <a:ext cx="2311400" cy="43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99" name="Google Shape;399;p14"/>
          <p:cNvGraphicFramePr/>
          <p:nvPr/>
        </p:nvGraphicFramePr>
        <p:xfrm>
          <a:off x="4919663" y="5334000"/>
          <a:ext cx="2311400" cy="43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00" name="Google Shape;400;p14"/>
          <p:cNvSpPr txBox="1"/>
          <p:nvPr/>
        </p:nvSpPr>
        <p:spPr>
          <a:xfrm>
            <a:off x="484188" y="2678113"/>
            <a:ext cx="15573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letudiant_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1" name="Google Shape;401;p14"/>
          <p:cNvSpPr txBox="1"/>
          <p:nvPr/>
        </p:nvSpPr>
        <p:spPr>
          <a:xfrm>
            <a:off x="484188" y="2903538"/>
            <a:ext cx="155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http://instagram.com/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2" name="Google Shape;402;p14"/>
          <p:cNvSpPr txBox="1"/>
          <p:nvPr/>
        </p:nvSpPr>
        <p:spPr>
          <a:xfrm>
            <a:off x="484188" y="3365500"/>
            <a:ext cx="15573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Heysolf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3" name="Google Shape;403;p14"/>
          <p:cNvSpPr txBox="1"/>
          <p:nvPr/>
        </p:nvSpPr>
        <p:spPr>
          <a:xfrm>
            <a:off x="484188" y="3562350"/>
            <a:ext cx="155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http://www.youtube.com/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4" name="Google Shape;404;p14"/>
          <p:cNvSpPr txBox="1"/>
          <p:nvPr/>
        </p:nvSpPr>
        <p:spPr>
          <a:xfrm>
            <a:off x="484188" y="4052888"/>
            <a:ext cx="15573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LittleBigWhale Replay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5" name="Google Shape;405;p14"/>
          <p:cNvSpPr txBox="1"/>
          <p:nvPr/>
        </p:nvSpPr>
        <p:spPr>
          <a:xfrm>
            <a:off x="484188" y="4249738"/>
            <a:ext cx="1557338" cy="13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5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http://www.youtube.com/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6" name="Google Shape;406;p14"/>
          <p:cNvSpPr txBox="1"/>
          <p:nvPr/>
        </p:nvSpPr>
        <p:spPr>
          <a:xfrm>
            <a:off x="484188" y="4751388"/>
            <a:ext cx="15573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P4mui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7" name="Google Shape;407;p14"/>
          <p:cNvSpPr txBox="1"/>
          <p:nvPr/>
        </p:nvSpPr>
        <p:spPr>
          <a:xfrm>
            <a:off x="484188" y="4938713"/>
            <a:ext cx="155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http://x.com/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8" name="Google Shape;408;p14"/>
          <p:cNvSpPr txBox="1"/>
          <p:nvPr/>
        </p:nvSpPr>
        <p:spPr>
          <a:xfrm>
            <a:off x="484188" y="5381625"/>
            <a:ext cx="15573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Frandroid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09" name="Google Shape;409;p14"/>
          <p:cNvSpPr txBox="1"/>
          <p:nvPr/>
        </p:nvSpPr>
        <p:spPr>
          <a:xfrm>
            <a:off x="484188" y="5578475"/>
            <a:ext cx="155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http://www.facebook.com/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10" name="Google Shape;410;p14"/>
          <p:cNvSpPr txBox="1"/>
          <p:nvPr/>
        </p:nvSpPr>
        <p:spPr>
          <a:xfrm>
            <a:off x="7824788" y="2776538"/>
            <a:ext cx="69215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133.779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11" name="Google Shape;411;p14"/>
          <p:cNvSpPr txBox="1"/>
          <p:nvPr/>
        </p:nvSpPr>
        <p:spPr>
          <a:xfrm>
            <a:off x="3638550" y="2776538"/>
            <a:ext cx="677863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5" tIns="0" rIns="0" bIns="1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12" name="Google Shape;412;p14"/>
          <p:cNvSpPr txBox="1"/>
          <p:nvPr/>
        </p:nvSpPr>
        <p:spPr>
          <a:xfrm>
            <a:off x="9277350" y="2776538"/>
            <a:ext cx="481013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25.492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413" name="Google Shape;413;p14"/>
          <p:cNvGraphicFramePr/>
          <p:nvPr/>
        </p:nvGraphicFramePr>
        <p:xfrm>
          <a:off x="4919663" y="3325813"/>
          <a:ext cx="2311400" cy="43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14" name="Google Shape;414;p14"/>
          <p:cNvSpPr txBox="1"/>
          <p:nvPr/>
        </p:nvSpPr>
        <p:spPr>
          <a:xfrm>
            <a:off x="7824788" y="3462338"/>
            <a:ext cx="69215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21.698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15" name="Google Shape;415;p14"/>
          <p:cNvSpPr txBox="1"/>
          <p:nvPr/>
        </p:nvSpPr>
        <p:spPr>
          <a:xfrm>
            <a:off x="3638550" y="3462338"/>
            <a:ext cx="677863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5" tIns="0" rIns="0" bIns="1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16" name="Google Shape;416;p14"/>
          <p:cNvSpPr txBox="1"/>
          <p:nvPr/>
        </p:nvSpPr>
        <p:spPr>
          <a:xfrm>
            <a:off x="9277350" y="3462338"/>
            <a:ext cx="481013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2.188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417" name="Google Shape;417;p14"/>
          <p:cNvGraphicFramePr/>
          <p:nvPr/>
        </p:nvGraphicFramePr>
        <p:xfrm>
          <a:off x="4919663" y="4019550"/>
          <a:ext cx="2311400" cy="438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18" name="Google Shape;418;p14"/>
          <p:cNvSpPr txBox="1"/>
          <p:nvPr/>
        </p:nvSpPr>
        <p:spPr>
          <a:xfrm>
            <a:off x="7824788" y="4156075"/>
            <a:ext cx="69215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12.849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19" name="Google Shape;419;p14"/>
          <p:cNvSpPr txBox="1"/>
          <p:nvPr/>
        </p:nvSpPr>
        <p:spPr>
          <a:xfrm>
            <a:off x="3638550" y="4102100"/>
            <a:ext cx="677863" cy="273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5" tIns="53975" rIns="0" bIns="539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0" name="Google Shape;420;p14"/>
          <p:cNvSpPr txBox="1"/>
          <p:nvPr/>
        </p:nvSpPr>
        <p:spPr>
          <a:xfrm>
            <a:off x="9277350" y="4156075"/>
            <a:ext cx="481013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400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aphicFrame>
        <p:nvGraphicFramePr>
          <p:cNvPr id="421" name="Google Shape;421;p14"/>
          <p:cNvGraphicFramePr/>
          <p:nvPr/>
        </p:nvGraphicFramePr>
        <p:xfrm>
          <a:off x="4919663" y="4694238"/>
          <a:ext cx="2311400" cy="4397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422" name="Google Shape;422;p14"/>
          <p:cNvSpPr txBox="1"/>
          <p:nvPr/>
        </p:nvSpPr>
        <p:spPr>
          <a:xfrm>
            <a:off x="7824788" y="4832350"/>
            <a:ext cx="69215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13.296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3" name="Google Shape;423;p14"/>
          <p:cNvSpPr txBox="1"/>
          <p:nvPr/>
        </p:nvSpPr>
        <p:spPr>
          <a:xfrm>
            <a:off x="3638550" y="4832350"/>
            <a:ext cx="677863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5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4" name="Google Shape;424;p14"/>
          <p:cNvSpPr txBox="1"/>
          <p:nvPr/>
        </p:nvSpPr>
        <p:spPr>
          <a:xfrm>
            <a:off x="9277350" y="4832350"/>
            <a:ext cx="481013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89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5" name="Google Shape;425;p14"/>
          <p:cNvSpPr txBox="1"/>
          <p:nvPr/>
        </p:nvSpPr>
        <p:spPr>
          <a:xfrm>
            <a:off x="7824788" y="5470525"/>
            <a:ext cx="692150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2.498.304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6" name="Google Shape;426;p14"/>
          <p:cNvSpPr txBox="1"/>
          <p:nvPr/>
        </p:nvSpPr>
        <p:spPr>
          <a:xfrm>
            <a:off x="3638550" y="5470525"/>
            <a:ext cx="677863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75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4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7" name="Google Shape;427;p14"/>
          <p:cNvSpPr txBox="1"/>
          <p:nvPr/>
        </p:nvSpPr>
        <p:spPr>
          <a:xfrm>
            <a:off x="9277350" y="5470525"/>
            <a:ext cx="481013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39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8" name="Google Shape;428;p14"/>
          <p:cNvSpPr txBox="1"/>
          <p:nvPr/>
        </p:nvSpPr>
        <p:spPr>
          <a:xfrm>
            <a:off x="10874375" y="2776538"/>
            <a:ext cx="295275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77%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29" name="Google Shape;429;p14"/>
          <p:cNvSpPr txBox="1"/>
          <p:nvPr/>
        </p:nvSpPr>
        <p:spPr>
          <a:xfrm>
            <a:off x="10874375" y="3462338"/>
            <a:ext cx="295275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15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7%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30" name="Google Shape;430;p14"/>
          <p:cNvSpPr txBox="1"/>
          <p:nvPr/>
        </p:nvSpPr>
        <p:spPr>
          <a:xfrm>
            <a:off x="10874375" y="4156075"/>
            <a:ext cx="295275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1%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31" name="Google Shape;431;p14"/>
          <p:cNvSpPr txBox="1"/>
          <p:nvPr/>
        </p:nvSpPr>
        <p:spPr>
          <a:xfrm>
            <a:off x="10874375" y="4832350"/>
            <a:ext cx="295275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0%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32" name="Google Shape;432;p14"/>
          <p:cNvSpPr txBox="1"/>
          <p:nvPr/>
        </p:nvSpPr>
        <p:spPr>
          <a:xfrm>
            <a:off x="10874375" y="5470525"/>
            <a:ext cx="295275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0%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33" name="Google Shape;433;p14"/>
          <p:cNvSpPr/>
          <p:nvPr/>
        </p:nvSpPr>
        <p:spPr>
          <a:xfrm>
            <a:off x="3818467" y="6573625"/>
            <a:ext cx="7181782" cy="26144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 panose="020B0604020202090204"/>
              <a:buNone/>
            </a:pPr>
            <a:r>
              <a:rPr lang="en-GB" sz="1100" b="0" i="1" u="none" strike="noStrike" cap="none">
                <a:solidFill>
                  <a:srgbClr val="7F7F7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(*)Top 5 authors raking is based on the engagement generated, i.e. the first author has the highest engagement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34" name="Google Shape;434;p14"/>
          <p:cNvSpPr txBox="1"/>
          <p:nvPr/>
        </p:nvSpPr>
        <p:spPr>
          <a:xfrm>
            <a:off x="312738" y="463675"/>
            <a:ext cx="10825162" cy="849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rgbClr val="3E3E3E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XX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3E3E"/>
              </a:buClr>
              <a:buSzPts val="1800"/>
              <a:buFont typeface="Arial" panose="020B0604020202090204"/>
              <a:buNone/>
            </a:pPr>
            <a:r>
              <a:rPr lang="en-GB" sz="1800" b="0" i="0" u="none" strike="noStrike" cap="none">
                <a:solidFill>
                  <a:srgbClr val="3E3E3E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XX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435" name="Google Shape;435;p14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2478089" y="2716213"/>
            <a:ext cx="284163" cy="28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4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417763" y="3402013"/>
            <a:ext cx="404813" cy="28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4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2417763" y="4095750"/>
            <a:ext cx="404813" cy="28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4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462214" y="4772025"/>
            <a:ext cx="315913" cy="28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4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2478089" y="5410200"/>
            <a:ext cx="284163" cy="28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338</Words>
  <Application>WPS 演示</Application>
  <PresentationFormat/>
  <Paragraphs>65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2025-10-31T19:11:10Z</dcterms:created>
  <dcterms:modified xsi:type="dcterms:W3CDTF">2025-10-31T19:11:10Z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FF7B18A285F97EEFCE090569C25F67E5_42</vt:lpwstr>
  </property>
  <property fmtid="{D5CDD505-2E9C-101B-9397-08002B2CF9AE}" pid="3" name="KSOProductBuildVer">
    <vt:lpwstr>2052-12.1.23540.23540</vt:lpwstr>
  </property>
</Properties>
</file>