
<file path=[Content_Types].xml><?xml version="1.0" encoding="utf-8"?>
<Types xmlns="http://schemas.openxmlformats.org/package/2006/content-types">
  <Default Extension="xlsb" ContentType="application/vnd.ms-excel.sheet.binary.macroEnabled.12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72" r:id="rId3"/>
  </p:sldIdLst>
  <p:sldSz cx="12192000" cy="6858000"/>
  <p:notesSz cx="6889750" cy="10018395"/>
  <p:embeddedFontLst>
    <p:embeddedFont>
      <p:font typeface="Roboto" panose="02000000000000000000"/>
      <p:regular r:id="rId8"/>
    </p:embeddedFont>
    <p:embeddedFont>
      <p:font typeface="Helvetica Neue" panose="02000503000000020004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F200F5-5327-451D-88F7-358901D9561F}" styleName="Table_0">
    <a:wholeTbl>
      <a:tcTxStyle>
        <a:font>
          <a:latin typeface="Helvetica"/>
          <a:ea typeface="Helvetica"/>
          <a:cs typeface="Helvetic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>
        <a:font>
          <a:latin typeface="Helvetica"/>
          <a:ea typeface="Helvetica"/>
          <a:cs typeface="Helvetic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Helvetica"/>
          <a:ea typeface="Helvetica"/>
          <a:cs typeface="Helvetic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>
        <a:font>
          <a:latin typeface="Helvetica"/>
          <a:ea typeface="Helvetica"/>
          <a:cs typeface="Helvetic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34575569358178"/>
          <c:y val="0.0297994269340974"/>
          <c:w val="0.973084886128364"/>
          <c:h val="0.940401146131805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2140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4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5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Sheet1!$A$1:$F$1</c:f>
              <c:numCache>
                <c:formatCode>General</c:formatCode>
                <c:ptCount val="6"/>
                <c:pt idx="0">
                  <c:v>35</c:v>
                </c:pt>
                <c:pt idx="1">
                  <c:v>15</c:v>
                </c:pt>
                <c:pt idx="2">
                  <c:v>12</c:v>
                </c:pt>
                <c:pt idx="3">
                  <c:v>54</c:v>
                </c:pt>
                <c:pt idx="4">
                  <c:v>24</c:v>
                </c:pt>
                <c:pt idx="5">
                  <c:v>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7525552"/>
        <c:axId val="1"/>
      </c:lineChart>
      <c:catAx>
        <c:axId val="9752555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4"/>
          <c:min val="12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7525552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13aea2a2-64cc-49ae-9c39-187db2cf0efa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7:notes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4" name="Google Shape;554;p17:notes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555" name="Google Shape;555;p17:notes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solidFill>
          <a:srgbClr val="161616"/>
        </a:solidFill>
        <a:effectLst/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0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60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34" name="Google Shape;34;p60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5" name="Google Shape;35;p60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pic>
        <p:nvPicPr>
          <p:cNvPr id="36" name="Google Shape;36;p6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750381" y="1470283"/>
            <a:ext cx="1364163" cy="43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0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2263" y="1361623"/>
            <a:ext cx="2347896" cy="60738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0"/>
          <p:cNvSpPr txBox="1"/>
          <p:nvPr/>
        </p:nvSpPr>
        <p:spPr>
          <a:xfrm>
            <a:off x="3206039" y="1665315"/>
            <a:ext cx="358100" cy="255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25" rIns="0" bIns="0" anchor="t" anchorCtr="0">
            <a:spAutoFit/>
          </a:bodyPr>
          <a:lstStyle/>
          <a:p>
            <a:pPr marL="76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90204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for</a:t>
            </a:r>
            <a:endParaRPr sz="16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9" name="Google Shape;39;p60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1" descr="Shape&#10;&#10;Description automatically generated with medium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1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" name="Google Shape;44;p61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nth">
  <p:cSld name="Mont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2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2"/>
          <p:cNvSpPr txBox="1"/>
          <p:nvPr/>
        </p:nvSpPr>
        <p:spPr>
          <a:xfrm>
            <a:off x="517887" y="6273220"/>
            <a:ext cx="327967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</a:pPr>
            <a:r>
              <a:rPr lang="en-GB" sz="1100" b="1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The results shown refer to August 2025.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8" name="Google Shape;48;p62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9" name="Google Shape;49;p62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50" name="Google Shape;50;p6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Appendix">
  <p:cSld name="5_Appendix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3" name="Google Shape;53;p63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4" name="Google Shape;54;p63"/>
          <p:cNvSpPr/>
          <p:nvPr/>
        </p:nvSpPr>
        <p:spPr>
          <a:xfrm>
            <a:off x="293955" y="3274614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5" name="Google Shape;55;p63"/>
          <p:cNvSpPr/>
          <p:nvPr/>
        </p:nvSpPr>
        <p:spPr>
          <a:xfrm>
            <a:off x="293955" y="4649796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56" name="Google Shape;56;p63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3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TOP 5 WITHOUT AFFILIATED INFLUENCERS AND OFFICIAL ACCOUNTS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58" name="Google Shape;58;p63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59" name="Google Shape;59;p63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60" name="Google Shape;60;p63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63"/>
          <p:cNvSpPr txBox="1"/>
          <p:nvPr/>
        </p:nvSpPr>
        <p:spPr>
          <a:xfrm>
            <a:off x="889000" y="1882125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Author*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2" name="Google Shape;62;p63"/>
          <p:cNvSpPr txBox="1"/>
          <p:nvPr/>
        </p:nvSpPr>
        <p:spPr>
          <a:xfrm>
            <a:off x="2245576" y="1882125"/>
            <a:ext cx="74918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Channel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3" name="Google Shape;63;p63"/>
          <p:cNvSpPr txBox="1"/>
          <p:nvPr/>
        </p:nvSpPr>
        <p:spPr>
          <a:xfrm>
            <a:off x="3603625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Posts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4" name="Google Shape;64;p63"/>
          <p:cNvSpPr txBox="1"/>
          <p:nvPr/>
        </p:nvSpPr>
        <p:spPr>
          <a:xfrm>
            <a:off x="5699919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Sentiment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5" name="Google Shape;65;p63"/>
          <p:cNvSpPr txBox="1"/>
          <p:nvPr/>
        </p:nvSpPr>
        <p:spPr>
          <a:xfrm>
            <a:off x="7796213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Reach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6" name="Google Shape;66;p63"/>
          <p:cNvSpPr txBox="1"/>
          <p:nvPr/>
        </p:nvSpPr>
        <p:spPr>
          <a:xfrm>
            <a:off x="9066213" y="1882125"/>
            <a:ext cx="9017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7" name="Google Shape;67;p63"/>
          <p:cNvSpPr txBox="1"/>
          <p:nvPr/>
        </p:nvSpPr>
        <p:spPr>
          <a:xfrm>
            <a:off x="10537825" y="1805181"/>
            <a:ext cx="968375" cy="40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impact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8" name="Google Shape;68;p63"/>
          <p:cNvSpPr txBox="1"/>
          <p:nvPr/>
        </p:nvSpPr>
        <p:spPr>
          <a:xfrm>
            <a:off x="7796213" y="1287108"/>
            <a:ext cx="7493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people reached by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9" name="Google Shape;69;p63"/>
          <p:cNvSpPr txBox="1"/>
          <p:nvPr/>
        </p:nvSpPr>
        <p:spPr>
          <a:xfrm>
            <a:off x="9028113" y="1287108"/>
            <a:ext cx="977900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interactions per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0" name="Google Shape;70;p63"/>
          <p:cNvSpPr txBox="1"/>
          <p:nvPr/>
        </p:nvSpPr>
        <p:spPr>
          <a:xfrm>
            <a:off x="10488613" y="1210164"/>
            <a:ext cx="10668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of the author on the overall brand eng.</a:t>
            </a:r>
            <a:endParaRPr sz="900" b="1" i="0" u="none" strike="noStrike" cap="none">
              <a:solidFill>
                <a:srgbClr val="3E3E3E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Appendix">
  <p:cSld name="6_Appendix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4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3" name="Google Shape;73;p64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74" name="Google Shape;74;p64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64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76" name="Google Shape;76;p64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77" name="Google Shape;77;p64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78" name="Google Shape;78;p64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64"/>
          <p:cNvSpPr/>
          <p:nvPr/>
        </p:nvSpPr>
        <p:spPr>
          <a:xfrm>
            <a:off x="293955" y="2952750"/>
            <a:ext cx="11638654" cy="611188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0" name="Google Shape;80;p64"/>
          <p:cNvSpPr/>
          <p:nvPr/>
        </p:nvSpPr>
        <p:spPr>
          <a:xfrm>
            <a:off x="293955" y="4479925"/>
            <a:ext cx="11638654" cy="612775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1" name="Google Shape;81;p64"/>
          <p:cNvSpPr txBox="1"/>
          <p:nvPr/>
        </p:nvSpPr>
        <p:spPr>
          <a:xfrm>
            <a:off x="889000" y="1357027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2" name="Google Shape;82;p64"/>
          <p:cNvSpPr txBox="1"/>
          <p:nvPr/>
        </p:nvSpPr>
        <p:spPr>
          <a:xfrm>
            <a:off x="4463706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1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3" name="Google Shape;83;p64"/>
          <p:cNvSpPr txBox="1"/>
          <p:nvPr/>
        </p:nvSpPr>
        <p:spPr>
          <a:xfrm>
            <a:off x="8975725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2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appendix">
  <p:cSld name="Cover_appendix">
    <p:bg>
      <p:bgPr>
        <a:solidFill>
          <a:srgbClr val="161616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65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65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87" name="Google Shape;87;p65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88" name="Google Shape;88;p65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89" name="Google Shape;89;p65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0" name="Google Shape;90;p6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633081" y="1216733"/>
            <a:ext cx="847805" cy="27129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5"/>
          <p:cNvSpPr txBox="1"/>
          <p:nvPr/>
        </p:nvSpPr>
        <p:spPr>
          <a:xfrm>
            <a:off x="2286313" y="1297788"/>
            <a:ext cx="263781" cy="191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2" name="Google Shape;92;p65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5000" y="1099488"/>
            <a:ext cx="1591426" cy="41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type="sldNum" idx="12"/>
          </p:nvPr>
        </p:nvSpPr>
        <p:spPr>
          <a:xfrm>
            <a:off x="11695092" y="6504029"/>
            <a:ext cx="26064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9" name="Google Shape;29;p59"/>
          <p:cNvSpPr txBox="1"/>
          <p:nvPr>
            <p:ph type="title"/>
          </p:nvPr>
        </p:nvSpPr>
        <p:spPr>
          <a:xfrm>
            <a:off x="564225" y="365125"/>
            <a:ext cx="10515601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30" name="Google Shape;30;p59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7"/>
          <p:cNvSpPr/>
          <p:nvPr/>
        </p:nvSpPr>
        <p:spPr>
          <a:xfrm>
            <a:off x="2398644" y="858934"/>
            <a:ext cx="7394713" cy="5281807"/>
          </a:xfrm>
          <a:prstGeom prst="roundRect">
            <a:avLst>
              <a:gd name="adj" fmla="val 7106"/>
            </a:avLst>
          </a:prstGeom>
          <a:solidFill>
            <a:srgbClr val="FFFFFF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8" name="Google Shape;558;p17"/>
          <p:cNvGraphicFramePr/>
          <p:nvPr/>
        </p:nvGraphicFramePr>
        <p:xfrm>
          <a:off x="2523153" y="4573613"/>
          <a:ext cx="7145700" cy="3000000"/>
        </p:xfrm>
        <a:graphic>
          <a:graphicData uri="http://schemas.openxmlformats.org/drawingml/2006/table">
            <a:tbl>
              <a:tblPr firstRow="1" bandRow="1">
                <a:noFill/>
                <a:tableStyleId>{7EF200F5-5327-451D-88F7-358901D9561F}</a:tableStyleId>
              </a:tblPr>
              <a:tblGrid>
                <a:gridCol w="1190950"/>
                <a:gridCol w="1190950"/>
                <a:gridCol w="1190950"/>
                <a:gridCol w="1190950"/>
                <a:gridCol w="1190950"/>
                <a:gridCol w="11909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59" name="Google Shape;559;p17"/>
          <p:cNvSpPr txBox="1"/>
          <p:nvPr/>
        </p:nvSpPr>
        <p:spPr>
          <a:xfrm>
            <a:off x="2523153" y="4296313"/>
            <a:ext cx="1444625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900"/>
              <a:buFont typeface="Arial" panose="020B0604020202090204"/>
              <a:buNone/>
            </a:pPr>
            <a:r>
              <a:rPr lang="en-GB" sz="900" b="0" i="1" u="none" strike="noStrike" cap="none">
                <a:solidFill>
                  <a:srgbClr val="3A383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Ranking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560" name="Google Shape;560;p17" descr="np_love_6263790_09215F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4899" y="984200"/>
            <a:ext cx="468313" cy="468313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17"/>
          <p:cNvSpPr txBox="1"/>
          <p:nvPr/>
        </p:nvSpPr>
        <p:spPr>
          <a:xfrm>
            <a:off x="335471" y="157390"/>
            <a:ext cx="11664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" tIns="46800" rIns="46800" bIns="468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400"/>
              <a:buFont typeface="Arial" panose="020B0604020202090204"/>
              <a:buNone/>
            </a:pPr>
            <a:r>
              <a:rPr lang="en-GB" sz="2400" b="0" i="0" u="none" strike="noStrike" cap="none">
                <a:solidFill>
                  <a:srgbClr val="08080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Brand Love Trend – August '25 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62" name="Google Shape;562;p17"/>
          <p:cNvSpPr txBox="1"/>
          <p:nvPr/>
        </p:nvSpPr>
        <p:spPr>
          <a:xfrm>
            <a:off x="2398644" y="6213953"/>
            <a:ext cx="3398903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900"/>
              <a:buFont typeface="Arial" panose="020B0604020202090204"/>
              <a:buNone/>
            </a:pPr>
            <a:r>
              <a:rPr lang="en-GB" sz="900" b="0" i="1" u="none" strike="noStrike" cap="none">
                <a:solidFill>
                  <a:srgbClr val="3A383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RTBH KPIs are calculated considering the whole market.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aphicFrame>
        <p:nvGraphicFramePr>
          <p:cNvPr id="563" name="Google Shape;563;p17"/>
          <p:cNvGraphicFramePr/>
          <p:nvPr/>
        </p:nvGraphicFramePr>
        <p:xfrm>
          <a:off x="3028950" y="1138238"/>
          <a:ext cx="6134100" cy="2770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64" name="Google Shape;564;p17"/>
          <p:cNvSpPr txBox="1"/>
          <p:nvPr/>
        </p:nvSpPr>
        <p:spPr>
          <a:xfrm>
            <a:off x="2981325" y="21875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65" name="Google Shape;565;p17"/>
          <p:cNvSpPr txBox="1"/>
          <p:nvPr/>
        </p:nvSpPr>
        <p:spPr>
          <a:xfrm>
            <a:off x="2894013" y="3868738"/>
            <a:ext cx="434975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Mar ’25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66" name="Google Shape;566;p17"/>
          <p:cNvSpPr txBox="1"/>
          <p:nvPr/>
        </p:nvSpPr>
        <p:spPr>
          <a:xfrm>
            <a:off x="4175125" y="3429000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67" name="Google Shape;567;p17"/>
          <p:cNvSpPr txBox="1"/>
          <p:nvPr/>
        </p:nvSpPr>
        <p:spPr>
          <a:xfrm>
            <a:off x="4098925" y="3868738"/>
            <a:ext cx="412750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Apr ’25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68" name="Google Shape;568;p17"/>
          <p:cNvSpPr txBox="1"/>
          <p:nvPr/>
        </p:nvSpPr>
        <p:spPr>
          <a:xfrm>
            <a:off x="5368925" y="3614738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69" name="Google Shape;569;p17"/>
          <p:cNvSpPr txBox="1"/>
          <p:nvPr/>
        </p:nvSpPr>
        <p:spPr>
          <a:xfrm>
            <a:off x="5272088" y="3868738"/>
            <a:ext cx="455613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May ’25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70" name="Google Shape;570;p17"/>
          <p:cNvSpPr txBox="1"/>
          <p:nvPr/>
        </p:nvSpPr>
        <p:spPr>
          <a:xfrm>
            <a:off x="6562725" y="10096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71" name="Google Shape;571;p17"/>
          <p:cNvSpPr txBox="1"/>
          <p:nvPr/>
        </p:nvSpPr>
        <p:spPr>
          <a:xfrm>
            <a:off x="6483350" y="3868738"/>
            <a:ext cx="419100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Jun ’25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72" name="Google Shape;572;p17"/>
          <p:cNvSpPr txBox="1"/>
          <p:nvPr/>
        </p:nvSpPr>
        <p:spPr>
          <a:xfrm>
            <a:off x="7756525" y="2870200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73" name="Google Shape;573;p17"/>
          <p:cNvSpPr txBox="1"/>
          <p:nvPr/>
        </p:nvSpPr>
        <p:spPr>
          <a:xfrm>
            <a:off x="7697789" y="3868738"/>
            <a:ext cx="377825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Jul ’25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74" name="Google Shape;574;p17"/>
          <p:cNvSpPr txBox="1"/>
          <p:nvPr/>
        </p:nvSpPr>
        <p:spPr>
          <a:xfrm>
            <a:off x="8950325" y="30559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75" name="Google Shape;575;p17"/>
          <p:cNvSpPr txBox="1"/>
          <p:nvPr/>
        </p:nvSpPr>
        <p:spPr>
          <a:xfrm>
            <a:off x="8861424" y="3868738"/>
            <a:ext cx="439738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Aug ’25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76" name="Google Shape;576;p17"/>
          <p:cNvSpPr txBox="1"/>
          <p:nvPr/>
        </p:nvSpPr>
        <p:spPr>
          <a:xfrm>
            <a:off x="2489200" y="4592638"/>
            <a:ext cx="1239838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775" rIns="0" bIns="777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#1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77" name="Google Shape;577;p17"/>
          <p:cNvSpPr txBox="1"/>
          <p:nvPr/>
        </p:nvSpPr>
        <p:spPr>
          <a:xfrm>
            <a:off x="3748088" y="4592638"/>
            <a:ext cx="11684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775" rIns="0" bIns="777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#4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78" name="Google Shape;578;p17"/>
          <p:cNvSpPr txBox="1"/>
          <p:nvPr/>
        </p:nvSpPr>
        <p:spPr>
          <a:xfrm>
            <a:off x="4937125" y="4592638"/>
            <a:ext cx="11684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775" rIns="1575" bIns="777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#3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79" name="Google Shape;579;p17"/>
          <p:cNvSpPr txBox="1"/>
          <p:nvPr/>
        </p:nvSpPr>
        <p:spPr>
          <a:xfrm>
            <a:off x="6124575" y="4592638"/>
            <a:ext cx="11684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775" rIns="1575" bIns="777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#1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80" name="Google Shape;580;p17"/>
          <p:cNvSpPr txBox="1"/>
          <p:nvPr/>
        </p:nvSpPr>
        <p:spPr>
          <a:xfrm>
            <a:off x="7312025" y="4592638"/>
            <a:ext cx="11684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775" rIns="0" bIns="777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#2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81" name="Google Shape;581;p17"/>
          <p:cNvSpPr txBox="1"/>
          <p:nvPr/>
        </p:nvSpPr>
        <p:spPr>
          <a:xfrm>
            <a:off x="8501063" y="4592638"/>
            <a:ext cx="11684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775" rIns="1575" bIns="777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#2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WPS 演示</Application>
  <PresentationFormat/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宋体</vt:lpstr>
      <vt:lpstr>Wingdings</vt:lpstr>
      <vt:lpstr>Arial</vt:lpstr>
      <vt:lpstr>Roboto</vt:lpstr>
      <vt:lpstr>Helvetica Neue</vt:lpstr>
      <vt:lpstr>Calibri</vt:lpstr>
      <vt:lpstr>Helvetica Neue</vt:lpstr>
      <vt:lpstr>Work Sans</vt:lpstr>
      <vt:lpstr>Lato</vt:lpstr>
      <vt:lpstr>微软雅黑</vt:lpstr>
      <vt:lpstr>汉仪旗黑</vt:lpstr>
      <vt:lpstr>宋体</vt:lpstr>
      <vt:lpstr>Arial Unicode MS</vt:lpstr>
      <vt:lpstr>汉仪书宋二KW</vt:lpstr>
      <vt:lpstr>Lato</vt:lpstr>
      <vt:lpstr>Roboto</vt:lpstr>
      <vt:lpstr>Work Sans</vt:lpstr>
      <vt:lpstr>4_Office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Del Grosso</dc:creator>
  <cp:lastModifiedBy>肖景海</cp:lastModifiedBy>
  <cp:revision>1</cp:revision>
  <dcterms:created xsi:type="dcterms:W3CDTF">2025-10-31T19:09:49Z</dcterms:created>
  <dcterms:modified xsi:type="dcterms:W3CDTF">2025-10-31T19:09:49Z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5DF61F26AE3141357D0905699947BD13_42</vt:lpwstr>
  </property>
  <property fmtid="{D5CDD505-2E9C-101B-9397-08002B2CF9AE}" pid="3" name="KSOProductBuildVer">
    <vt:lpwstr>2052-12.1.23540.23540</vt:lpwstr>
  </property>
</Properties>
</file>