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3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  <p:embeddedFont>
      <p:font typeface="Lato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F200F5-5327-451D-88F7-358901D9561F}" styleName="Table_0">
    <a:wholeTbl>
      <a:tcTxStyle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37058513442277"/>
          <c:y val="0.0403413498836307"/>
          <c:w val="0.972588297311545"/>
          <c:h val="0.919317300232739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4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5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Sheet1!$A$1:$F$1</c:f>
              <c:numCache>
                <c:formatCode>General</c:formatCode>
                <c:ptCount val="6"/>
                <c:pt idx="0">
                  <c:v>35</c:v>
                </c:pt>
                <c:pt idx="1">
                  <c:v>28</c:v>
                </c:pt>
                <c:pt idx="2">
                  <c:v>32</c:v>
                </c:pt>
                <c:pt idx="3">
                  <c:v>27</c:v>
                </c:pt>
                <c:pt idx="4">
                  <c:v>27</c:v>
                </c:pt>
                <c:pt idx="5">
                  <c:v>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662170271"/>
        <c:axId val="1"/>
      </c:lineChart>
      <c:catAx>
        <c:axId val="166217027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5"/>
          <c:min val="27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62170271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94d35eb-9df2-4989-8b0f-b21e0d227cd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0682261208577"/>
          <c:y val="0.153846153846154"/>
          <c:w val="0.898635477582846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70AD4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70AD4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70AD4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70AD4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70AD4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41</c:v>
                </c:pt>
                <c:pt idx="1">
                  <c:v>29</c:v>
                </c:pt>
                <c:pt idx="2">
                  <c:v>30</c:v>
                </c:pt>
                <c:pt idx="3">
                  <c:v>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577392"/>
        <c:axId val="1"/>
      </c:lineChart>
      <c:catAx>
        <c:axId val="9757739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4"/>
          <c:min val="29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57739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8415c844-5511-43fe-b17e-74b3e52d947d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0682261208577"/>
          <c:y val="0.153846153846154"/>
          <c:w val="0.898635477582846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FFD965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FFD965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FFD965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FFD965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FFD965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50</c:v>
                </c:pt>
                <c:pt idx="1">
                  <c:v>69</c:v>
                </c:pt>
                <c:pt idx="2">
                  <c:v>67</c:v>
                </c:pt>
                <c:pt idx="3">
                  <c:v>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591792"/>
        <c:axId val="1"/>
      </c:lineChart>
      <c:catAx>
        <c:axId val="9759179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9"/>
          <c:min val="5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59179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29376b04-1cc3-4fa9-a3d6-d1c931618a4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0682261208577"/>
          <c:y val="0.153846153846154"/>
          <c:w val="0.898635477582846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2083B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2083B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2083B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2083B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2083B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9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586032"/>
        <c:axId val="1"/>
      </c:lineChart>
      <c:catAx>
        <c:axId val="975860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"/>
          <c:min val="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58603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d27e702c-9f60-43a6-8459-959779cf108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8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18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85" name="Google Shape;585;p18:notes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8"/>
          <p:cNvSpPr/>
          <p:nvPr/>
        </p:nvSpPr>
        <p:spPr>
          <a:xfrm>
            <a:off x="2398644" y="858934"/>
            <a:ext cx="7394713" cy="5281807"/>
          </a:xfrm>
          <a:prstGeom prst="roundRect">
            <a:avLst>
              <a:gd name="adj" fmla="val 7106"/>
            </a:avLst>
          </a:prstGeom>
          <a:solidFill>
            <a:srgbClr val="FFFFFF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8" name="Google Shape;588;p18"/>
          <p:cNvGraphicFramePr/>
          <p:nvPr/>
        </p:nvGraphicFramePr>
        <p:xfrm>
          <a:off x="2562771" y="3608669"/>
          <a:ext cx="70665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1177750"/>
                <a:gridCol w="1177750"/>
                <a:gridCol w="1177750"/>
                <a:gridCol w="1177750"/>
                <a:gridCol w="1177750"/>
                <a:gridCol w="11777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89" name="Google Shape;589;p18"/>
          <p:cNvSpPr txBox="1"/>
          <p:nvPr/>
        </p:nvSpPr>
        <p:spPr>
          <a:xfrm>
            <a:off x="2562771" y="3331369"/>
            <a:ext cx="1444625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 panose="020B0604020202090204"/>
              <a:buNone/>
            </a:pPr>
            <a:r>
              <a:rPr lang="en-GB" sz="900" b="0" i="1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Ranking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590" name="Google Shape;590;p18" descr="np_love-chat_4234986_09215F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46667" y="949522"/>
            <a:ext cx="466725" cy="466729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18"/>
          <p:cNvSpPr txBox="1"/>
          <p:nvPr/>
        </p:nvSpPr>
        <p:spPr>
          <a:xfrm>
            <a:off x="335471" y="157390"/>
            <a:ext cx="116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08080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Net Lovers Trend – August '25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92" name="Google Shape;592;p18"/>
          <p:cNvSpPr txBox="1"/>
          <p:nvPr/>
        </p:nvSpPr>
        <p:spPr>
          <a:xfrm>
            <a:off x="2398644" y="6213953"/>
            <a:ext cx="3398838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 panose="020B0604020202090204"/>
              <a:buNone/>
            </a:pPr>
            <a:r>
              <a:rPr lang="en-GB" sz="900" b="0" i="1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RTBH KPIs are calculated considering the whole market.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93" name="Google Shape;593;p18"/>
          <p:cNvSpPr/>
          <p:nvPr/>
        </p:nvSpPr>
        <p:spPr>
          <a:xfrm>
            <a:off x="3392488" y="4405890"/>
            <a:ext cx="623888" cy="387386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108000" rIns="72000" bIns="108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LOVERS</a:t>
            </a:r>
            <a:endParaRPr sz="11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18"/>
          <p:cNvSpPr txBox="1"/>
          <p:nvPr/>
        </p:nvSpPr>
        <p:spPr>
          <a:xfrm>
            <a:off x="2971800" y="4188454"/>
            <a:ext cx="4864100" cy="23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50"/>
              <a:buFont typeface="Arial" panose="020B0604020202090204"/>
              <a:buNone/>
            </a:pPr>
            <a:r>
              <a:rPr lang="en-GB" sz="1050" b="1" i="0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 Split</a:t>
            </a:r>
            <a:endParaRPr sz="1050" b="1" i="0" u="none" strike="noStrike" cap="none">
              <a:solidFill>
                <a:srgbClr val="3A383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95" name="Google Shape;595;p18"/>
          <p:cNvSpPr/>
          <p:nvPr/>
        </p:nvSpPr>
        <p:spPr>
          <a:xfrm>
            <a:off x="5627688" y="4405908"/>
            <a:ext cx="795338" cy="38735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108000" rIns="72000" bIns="108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NEUTRALS</a:t>
            </a:r>
            <a:endParaRPr sz="11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18"/>
          <p:cNvSpPr/>
          <p:nvPr/>
        </p:nvSpPr>
        <p:spPr>
          <a:xfrm>
            <a:off x="7948613" y="4405908"/>
            <a:ext cx="795338" cy="38735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108000" rIns="72000" bIns="108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HATERS</a:t>
            </a:r>
            <a:endParaRPr sz="11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597" name="Google Shape;597;p18"/>
          <p:cNvGraphicFramePr/>
          <p:nvPr/>
        </p:nvGraphicFramePr>
        <p:xfrm>
          <a:off x="3084513" y="1138238"/>
          <a:ext cx="6022975" cy="2046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98" name="Google Shape;598;p18"/>
          <p:cNvSpPr txBox="1"/>
          <p:nvPr/>
        </p:nvSpPr>
        <p:spPr>
          <a:xfrm>
            <a:off x="3036888" y="10096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99" name="Google Shape;599;p18"/>
          <p:cNvSpPr txBox="1"/>
          <p:nvPr/>
        </p:nvSpPr>
        <p:spPr>
          <a:xfrm>
            <a:off x="2949575" y="3144838"/>
            <a:ext cx="43497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Mar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00" name="Google Shape;600;p18"/>
          <p:cNvSpPr txBox="1"/>
          <p:nvPr/>
        </p:nvSpPr>
        <p:spPr>
          <a:xfrm>
            <a:off x="4208463" y="265588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01" name="Google Shape;601;p18"/>
          <p:cNvSpPr txBox="1"/>
          <p:nvPr/>
        </p:nvSpPr>
        <p:spPr>
          <a:xfrm>
            <a:off x="4132263" y="3144838"/>
            <a:ext cx="41275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Apr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02" name="Google Shape;602;p18"/>
          <p:cNvSpPr txBox="1"/>
          <p:nvPr/>
        </p:nvSpPr>
        <p:spPr>
          <a:xfrm>
            <a:off x="5380038" y="17145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03" name="Google Shape;603;p18"/>
          <p:cNvSpPr txBox="1"/>
          <p:nvPr/>
        </p:nvSpPr>
        <p:spPr>
          <a:xfrm>
            <a:off x="5283200" y="3144838"/>
            <a:ext cx="455613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May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04" name="Google Shape;604;p18"/>
          <p:cNvSpPr txBox="1"/>
          <p:nvPr/>
        </p:nvSpPr>
        <p:spPr>
          <a:xfrm>
            <a:off x="6551613" y="28908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05" name="Google Shape;605;p18"/>
          <p:cNvSpPr txBox="1"/>
          <p:nvPr/>
        </p:nvSpPr>
        <p:spPr>
          <a:xfrm>
            <a:off x="6472238" y="3144838"/>
            <a:ext cx="41910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Jun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06" name="Google Shape;606;p18"/>
          <p:cNvSpPr txBox="1"/>
          <p:nvPr/>
        </p:nvSpPr>
        <p:spPr>
          <a:xfrm>
            <a:off x="7723188" y="28908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07" name="Google Shape;607;p18"/>
          <p:cNvSpPr txBox="1"/>
          <p:nvPr/>
        </p:nvSpPr>
        <p:spPr>
          <a:xfrm>
            <a:off x="7664451" y="3144838"/>
            <a:ext cx="3778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Jul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08" name="Google Shape;608;p18"/>
          <p:cNvSpPr txBox="1"/>
          <p:nvPr/>
        </p:nvSpPr>
        <p:spPr>
          <a:xfrm>
            <a:off x="8894763" y="24209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09" name="Google Shape;609;p18"/>
          <p:cNvSpPr txBox="1"/>
          <p:nvPr/>
        </p:nvSpPr>
        <p:spPr>
          <a:xfrm>
            <a:off x="8805862" y="3144838"/>
            <a:ext cx="4397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Aug ’25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10" name="Google Shape;610;p18"/>
          <p:cNvSpPr txBox="1"/>
          <p:nvPr/>
        </p:nvSpPr>
        <p:spPr>
          <a:xfrm>
            <a:off x="2592388" y="3627438"/>
            <a:ext cx="1154113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#3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11" name="Google Shape;611;p18"/>
          <p:cNvSpPr txBox="1"/>
          <p:nvPr/>
        </p:nvSpPr>
        <p:spPr>
          <a:xfrm>
            <a:off x="3768725" y="3627438"/>
            <a:ext cx="1154113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#3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12" name="Google Shape;612;p18"/>
          <p:cNvSpPr txBox="1"/>
          <p:nvPr/>
        </p:nvSpPr>
        <p:spPr>
          <a:xfrm>
            <a:off x="4945063" y="3627438"/>
            <a:ext cx="1154113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#3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13" name="Google Shape;613;p18"/>
          <p:cNvSpPr txBox="1"/>
          <p:nvPr/>
        </p:nvSpPr>
        <p:spPr>
          <a:xfrm>
            <a:off x="6121400" y="3627438"/>
            <a:ext cx="1154113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#4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14" name="Google Shape;614;p18"/>
          <p:cNvSpPr txBox="1"/>
          <p:nvPr/>
        </p:nvSpPr>
        <p:spPr>
          <a:xfrm>
            <a:off x="7297738" y="3627438"/>
            <a:ext cx="1154113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#5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15" name="Google Shape;615;p18"/>
          <p:cNvSpPr txBox="1"/>
          <p:nvPr/>
        </p:nvSpPr>
        <p:spPr>
          <a:xfrm>
            <a:off x="8474075" y="3627438"/>
            <a:ext cx="1154113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7775" rIns="0" bIns="777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#4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616" name="Google Shape;616;p18"/>
          <p:cNvGraphicFramePr/>
          <p:nvPr/>
        </p:nvGraphicFramePr>
        <p:xfrm>
          <a:off x="2889250" y="4913313"/>
          <a:ext cx="1628775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17" name="Google Shape;617;p18"/>
          <p:cNvSpPr txBox="1"/>
          <p:nvPr/>
        </p:nvSpPr>
        <p:spPr>
          <a:xfrm>
            <a:off x="2841625" y="48593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18" name="Google Shape;618;p18"/>
          <p:cNvSpPr txBox="1"/>
          <p:nvPr/>
        </p:nvSpPr>
        <p:spPr>
          <a:xfrm>
            <a:off x="3328988" y="51562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19" name="Google Shape;619;p18"/>
          <p:cNvSpPr txBox="1"/>
          <p:nvPr/>
        </p:nvSpPr>
        <p:spPr>
          <a:xfrm>
            <a:off x="3817938" y="51308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20" name="Google Shape;620;p18"/>
          <p:cNvSpPr txBox="1"/>
          <p:nvPr/>
        </p:nvSpPr>
        <p:spPr>
          <a:xfrm>
            <a:off x="4305300" y="49577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621" name="Google Shape;621;p18"/>
          <p:cNvGraphicFramePr/>
          <p:nvPr/>
        </p:nvGraphicFramePr>
        <p:xfrm>
          <a:off x="5210175" y="4913313"/>
          <a:ext cx="1628775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22" name="Google Shape;622;p18"/>
          <p:cNvSpPr txBox="1"/>
          <p:nvPr/>
        </p:nvSpPr>
        <p:spPr>
          <a:xfrm>
            <a:off x="5162550" y="51562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23" name="Google Shape;623;p18"/>
          <p:cNvSpPr txBox="1"/>
          <p:nvPr/>
        </p:nvSpPr>
        <p:spPr>
          <a:xfrm>
            <a:off x="5649913" y="47847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24" name="Google Shape;624;p18"/>
          <p:cNvSpPr txBox="1"/>
          <p:nvPr/>
        </p:nvSpPr>
        <p:spPr>
          <a:xfrm>
            <a:off x="6138863" y="48244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25" name="Google Shape;625;p18"/>
          <p:cNvSpPr txBox="1"/>
          <p:nvPr/>
        </p:nvSpPr>
        <p:spPr>
          <a:xfrm>
            <a:off x="6626225" y="50577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626" name="Google Shape;626;p18"/>
          <p:cNvGraphicFramePr/>
          <p:nvPr/>
        </p:nvGraphicFramePr>
        <p:xfrm>
          <a:off x="7531100" y="4913313"/>
          <a:ext cx="1628775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27" name="Google Shape;627;p18"/>
          <p:cNvSpPr txBox="1"/>
          <p:nvPr/>
        </p:nvSpPr>
        <p:spPr>
          <a:xfrm>
            <a:off x="7515225" y="478472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28" name="Google Shape;628;p18"/>
          <p:cNvSpPr txBox="1"/>
          <p:nvPr/>
        </p:nvSpPr>
        <p:spPr>
          <a:xfrm>
            <a:off x="8002588" y="51562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29" name="Google Shape;629;p18"/>
          <p:cNvSpPr txBox="1"/>
          <p:nvPr/>
        </p:nvSpPr>
        <p:spPr>
          <a:xfrm>
            <a:off x="8491538" y="51038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630" name="Google Shape;630;p18"/>
          <p:cNvSpPr txBox="1"/>
          <p:nvPr/>
        </p:nvSpPr>
        <p:spPr>
          <a:xfrm>
            <a:off x="8978900" y="48371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631" name="Google Shape;631;p18"/>
          <p:cNvGrpSpPr/>
          <p:nvPr/>
        </p:nvGrpSpPr>
        <p:grpSpPr>
          <a:xfrm>
            <a:off x="7551738" y="5534343"/>
            <a:ext cx="1589088" cy="533400"/>
            <a:chOff x="1481159" y="5454979"/>
            <a:chExt cx="1590343" cy="533402"/>
          </a:xfrm>
        </p:grpSpPr>
        <p:sp>
          <p:nvSpPr>
            <p:cNvPr id="632" name="Google Shape;632;p18"/>
            <p:cNvSpPr txBox="1"/>
            <p:nvPr/>
          </p:nvSpPr>
          <p:spPr>
            <a:xfrm rot="5400000">
              <a:off x="1818357" y="560173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633" name="Google Shape;633;p18"/>
            <p:cNvSpPr txBox="1"/>
            <p:nvPr/>
          </p:nvSpPr>
          <p:spPr>
            <a:xfrm rot="5400000">
              <a:off x="2302304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634" name="Google Shape;634;p18"/>
            <p:cNvSpPr txBox="1"/>
            <p:nvPr/>
          </p:nvSpPr>
          <p:spPr>
            <a:xfrm rot="5400000">
              <a:off x="2786252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635" name="Google Shape;635;p18"/>
            <p:cNvSpPr txBox="1"/>
            <p:nvPr/>
          </p:nvSpPr>
          <p:spPr>
            <a:xfrm rot="5400000">
              <a:off x="1283708" y="5652431"/>
              <a:ext cx="533401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900" b="0" i="0" u="none" strike="noStrike" cap="none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636" name="Google Shape;636;p18"/>
          <p:cNvGrpSpPr/>
          <p:nvPr/>
        </p:nvGrpSpPr>
        <p:grpSpPr>
          <a:xfrm>
            <a:off x="5229758" y="5534343"/>
            <a:ext cx="1589608" cy="533400"/>
            <a:chOff x="1481159" y="5454979"/>
            <a:chExt cx="1590343" cy="533402"/>
          </a:xfrm>
        </p:grpSpPr>
        <p:sp>
          <p:nvSpPr>
            <p:cNvPr id="637" name="Google Shape;637;p18"/>
            <p:cNvSpPr txBox="1"/>
            <p:nvPr/>
          </p:nvSpPr>
          <p:spPr>
            <a:xfrm rot="5400000">
              <a:off x="1818357" y="560173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638" name="Google Shape;638;p18"/>
            <p:cNvSpPr txBox="1"/>
            <p:nvPr/>
          </p:nvSpPr>
          <p:spPr>
            <a:xfrm rot="5400000">
              <a:off x="2302304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639" name="Google Shape;639;p18"/>
            <p:cNvSpPr txBox="1"/>
            <p:nvPr/>
          </p:nvSpPr>
          <p:spPr>
            <a:xfrm rot="5400000">
              <a:off x="2786252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640" name="Google Shape;640;p18"/>
            <p:cNvSpPr txBox="1"/>
            <p:nvPr/>
          </p:nvSpPr>
          <p:spPr>
            <a:xfrm rot="5400000">
              <a:off x="1283708" y="5652431"/>
              <a:ext cx="533401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900" b="0" i="0" u="none" strike="noStrike" cap="none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641" name="Google Shape;641;p18"/>
          <p:cNvGrpSpPr/>
          <p:nvPr/>
        </p:nvGrpSpPr>
        <p:grpSpPr>
          <a:xfrm>
            <a:off x="2909888" y="5534343"/>
            <a:ext cx="1589088" cy="533400"/>
            <a:chOff x="1481159" y="5454979"/>
            <a:chExt cx="1590343" cy="533402"/>
          </a:xfrm>
        </p:grpSpPr>
        <p:sp>
          <p:nvSpPr>
            <p:cNvPr id="642" name="Google Shape;642;p18"/>
            <p:cNvSpPr txBox="1"/>
            <p:nvPr/>
          </p:nvSpPr>
          <p:spPr>
            <a:xfrm rot="5400000">
              <a:off x="1818357" y="5601730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643" name="Google Shape;643;p18"/>
            <p:cNvSpPr txBox="1"/>
            <p:nvPr/>
          </p:nvSpPr>
          <p:spPr>
            <a:xfrm rot="5400000">
              <a:off x="2302304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644" name="Google Shape;644;p18"/>
            <p:cNvSpPr txBox="1"/>
            <p:nvPr/>
          </p:nvSpPr>
          <p:spPr>
            <a:xfrm rot="5400000">
              <a:off x="2786252" y="5601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645" name="Google Shape;645;p18"/>
            <p:cNvSpPr txBox="1"/>
            <p:nvPr/>
          </p:nvSpPr>
          <p:spPr>
            <a:xfrm rot="5400000">
              <a:off x="1283708" y="5652431"/>
              <a:ext cx="533401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900" b="0" i="0" u="none" strike="noStrike" cap="none">
                <a:solidFill>
                  <a:srgbClr val="3F3F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WPS 演示</Application>
  <PresentationFormat/>
  <Paragraphs>98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2025-10-31T19:09:11Z</dcterms:created>
  <dcterms:modified xsi:type="dcterms:W3CDTF">2025-10-31T19:09:11Z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89AE728ED0A4EC2857090569D480787C_42</vt:lpwstr>
  </property>
  <property fmtid="{D5CDD505-2E9C-101B-9397-08002B2CF9AE}" pid="3" name="KSOProductBuildVer">
    <vt:lpwstr>2052-12.1.23540.23540</vt:lpwstr>
  </property>
</Properties>
</file>