
<file path=[Content_Types].xml><?xml version="1.0" encoding="utf-8"?>
<Types xmlns="http://schemas.openxmlformats.org/package/2006/content-types">
  <Default Extension="xlsb" ContentType="application/vnd.ms-excel.sheet.binary.macroEnabled.12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74" r:id="rId3"/>
  </p:sldIdLst>
  <p:sldSz cx="12192000" cy="6858000"/>
  <p:notesSz cx="6889750" cy="10018395"/>
  <p:embeddedFontLst>
    <p:embeddedFont>
      <p:font typeface="Roboto" panose="02000000000000000000"/>
      <p:regular r:id="rId8"/>
    </p:embeddedFont>
    <p:embeddedFont>
      <p:font typeface="Helvetica Neue" panose="02000503000000020004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F200F5-5327-451D-88F7-358901D9561F}" styleName="Table_0">
    <a:wholeTbl>
      <a:tcTxStyle>
        <a:font>
          <a:latin typeface="Helvetica"/>
          <a:ea typeface="Helvetica"/>
          <a:cs typeface="Helvetic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>
        <a:font>
          <a:latin typeface="Helvetica"/>
          <a:ea typeface="Helvetica"/>
          <a:cs typeface="Helvetic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>
          <a:latin typeface="Helvetica"/>
          <a:ea typeface="Helvetica"/>
          <a:cs typeface="Helvetic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>
        <a:font>
          <a:latin typeface="Helvetica"/>
          <a:ea typeface="Helvetica"/>
          <a:cs typeface="Helvetic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34994807892004"/>
          <c:y val="0.0288728484175458"/>
          <c:w val="0.973001038421599"/>
          <c:h val="0.942254303164908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E21409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4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5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Sheet1!$A$1:$F$1</c:f>
              <c:numCache>
                <c:formatCode>General</c:formatCode>
                <c:ptCount val="6"/>
                <c:pt idx="0">
                  <c:v>16</c:v>
                </c:pt>
                <c:pt idx="1">
                  <c:v>7</c:v>
                </c:pt>
                <c:pt idx="2">
                  <c:v>7</c:v>
                </c:pt>
                <c:pt idx="3">
                  <c:v>26</c:v>
                </c:pt>
                <c:pt idx="4">
                  <c:v>13</c:v>
                </c:pt>
                <c:pt idx="5">
                  <c:v>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97540432"/>
        <c:axId val="1"/>
      </c:lineChart>
      <c:catAx>
        <c:axId val="97540432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6"/>
          <c:min val="7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7540432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04bac3a0-264d-4648-a71d-64ae73ea173f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04775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918634" y="4758889"/>
            <a:ext cx="5052483" cy="45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9:notes"/>
          <p:cNvSpPr/>
          <p:nvPr>
            <p:ph type="sldImg" idx="2"/>
          </p:nvPr>
        </p:nvSpPr>
        <p:spPr>
          <a:xfrm>
            <a:off x="104775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8" name="Google Shape;648;p19:notes"/>
          <p:cNvSpPr txBox="1"/>
          <p:nvPr>
            <p:ph type="body" idx="1"/>
          </p:nvPr>
        </p:nvSpPr>
        <p:spPr>
          <a:xfrm>
            <a:off x="918634" y="4758889"/>
            <a:ext cx="5052483" cy="45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649" name="Google Shape;649;p19:notes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bg>
      <p:bgPr>
        <a:solidFill>
          <a:srgbClr val="161616"/>
        </a:solidFill>
        <a:effectLst/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0" descr="Immagine che contiene cerchio, Elementi grafici, schermata, Policromia&#10;&#10;Descrizione generata automa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9701" y="5015188"/>
            <a:ext cx="392365" cy="392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60"/>
          <p:cNvGrpSpPr/>
          <p:nvPr/>
        </p:nvGrpSpPr>
        <p:grpSpPr>
          <a:xfrm>
            <a:off x="1261502" y="4926363"/>
            <a:ext cx="1903939" cy="570014"/>
            <a:chOff x="1660200" y="4808813"/>
            <a:chExt cx="1903939" cy="570014"/>
          </a:xfrm>
        </p:grpSpPr>
        <p:sp>
          <p:nvSpPr>
            <p:cNvPr id="34" name="Google Shape;34;p60"/>
            <p:cNvSpPr txBox="1"/>
            <p:nvPr/>
          </p:nvSpPr>
          <p:spPr>
            <a:xfrm>
              <a:off x="1660200" y="4808813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Lenovo Laptop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5" name="Google Shape;35;p60"/>
            <p:cNvSpPr txBox="1"/>
            <p:nvPr/>
          </p:nvSpPr>
          <p:spPr>
            <a:xfrm>
              <a:off x="1660200" y="5101832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France – August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pic>
        <p:nvPicPr>
          <p:cNvPr id="36" name="Google Shape;36;p6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750381" y="1470283"/>
            <a:ext cx="1364163" cy="436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0" descr="logo_full_rtbh_white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2263" y="1361623"/>
            <a:ext cx="2347896" cy="60738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0"/>
          <p:cNvSpPr txBox="1"/>
          <p:nvPr/>
        </p:nvSpPr>
        <p:spPr>
          <a:xfrm>
            <a:off x="3206039" y="1665315"/>
            <a:ext cx="358100" cy="255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625" rIns="0" bIns="0" anchor="t" anchorCtr="0">
            <a:spAutoFit/>
          </a:bodyPr>
          <a:lstStyle/>
          <a:p>
            <a:pPr marL="76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90204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for</a:t>
            </a:r>
            <a:endParaRPr sz="16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9" name="Google Shape;39;p60"/>
          <p:cNvSpPr txBox="1"/>
          <p:nvPr/>
        </p:nvSpPr>
        <p:spPr>
          <a:xfrm>
            <a:off x="243983" y="6585712"/>
            <a:ext cx="411587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575899" y="8618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1" descr="Shape&#10;&#10;Description automatically generated with medium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1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" name="Google Shape;44;p61"/>
          <p:cNvSpPr txBox="1"/>
          <p:nvPr/>
        </p:nvSpPr>
        <p:spPr>
          <a:xfrm>
            <a:off x="564225" y="6505218"/>
            <a:ext cx="241187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nth">
  <p:cSld name="Month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2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2"/>
          <p:cNvSpPr txBox="1"/>
          <p:nvPr/>
        </p:nvSpPr>
        <p:spPr>
          <a:xfrm>
            <a:off x="517887" y="6273220"/>
            <a:ext cx="327967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None/>
            </a:pPr>
            <a:r>
              <a:rPr lang="en-GB" sz="1100" b="1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The results shown refer to August 2025.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8" name="Google Shape;48;p62"/>
          <p:cNvSpPr txBox="1"/>
          <p:nvPr/>
        </p:nvSpPr>
        <p:spPr>
          <a:xfrm>
            <a:off x="564225" y="6505218"/>
            <a:ext cx="241187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9" name="Google Shape;49;p62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50" name="Google Shape;50;p6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575899" y="86183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Appendix">
  <p:cSld name="5_Appendix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3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3" name="Google Shape;53;p63"/>
          <p:cNvSpPr txBox="1"/>
          <p:nvPr/>
        </p:nvSpPr>
        <p:spPr>
          <a:xfrm>
            <a:off x="564225" y="6505218"/>
            <a:ext cx="2412773" cy="24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4" name="Google Shape;54;p63"/>
          <p:cNvSpPr/>
          <p:nvPr/>
        </p:nvSpPr>
        <p:spPr>
          <a:xfrm>
            <a:off x="293955" y="3274614"/>
            <a:ext cx="11638654" cy="612000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5" name="Google Shape;55;p63"/>
          <p:cNvSpPr/>
          <p:nvPr/>
        </p:nvSpPr>
        <p:spPr>
          <a:xfrm>
            <a:off x="293955" y="4649796"/>
            <a:ext cx="11638654" cy="612000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56" name="Google Shape;56;p63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3"/>
          <p:cNvSpPr/>
          <p:nvPr/>
        </p:nvSpPr>
        <p:spPr>
          <a:xfrm>
            <a:off x="0" y="0"/>
            <a:ext cx="12186378" cy="3077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LENOVO TOP 5 WITHOUT AFFILIATED INFLUENCERS AND OFFICIAL ACCOUNTS</a:t>
            </a:r>
            <a:endParaRPr sz="1400" b="1" i="0" u="none" strike="noStrike" cap="none">
              <a:solidFill>
                <a:srgbClr val="FFFFFF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58" name="Google Shape;58;p63"/>
          <p:cNvGrpSpPr/>
          <p:nvPr/>
        </p:nvGrpSpPr>
        <p:grpSpPr>
          <a:xfrm>
            <a:off x="112896" y="0"/>
            <a:ext cx="1015042" cy="411927"/>
            <a:chOff x="2138002" y="1392870"/>
            <a:chExt cx="1189608" cy="439367"/>
          </a:xfrm>
        </p:grpSpPr>
        <p:sp>
          <p:nvSpPr>
            <p:cNvPr id="59" name="Google Shape;59;p63"/>
            <p:cNvSpPr/>
            <p:nvPr/>
          </p:nvSpPr>
          <p:spPr>
            <a:xfrm>
              <a:off x="2138002" y="1392870"/>
              <a:ext cx="1189608" cy="4393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60" name="Google Shape;60;p63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280307" y="1464084"/>
              <a:ext cx="904998" cy="3016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" name="Google Shape;61;p63"/>
          <p:cNvSpPr txBox="1"/>
          <p:nvPr/>
        </p:nvSpPr>
        <p:spPr>
          <a:xfrm>
            <a:off x="889000" y="1882125"/>
            <a:ext cx="747713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Author*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2" name="Google Shape;62;p63"/>
          <p:cNvSpPr txBox="1"/>
          <p:nvPr/>
        </p:nvSpPr>
        <p:spPr>
          <a:xfrm>
            <a:off x="2245576" y="1882125"/>
            <a:ext cx="74918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Channel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3" name="Google Shape;63;p63"/>
          <p:cNvSpPr txBox="1"/>
          <p:nvPr/>
        </p:nvSpPr>
        <p:spPr>
          <a:xfrm>
            <a:off x="3603625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Posts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4" name="Google Shape;64;p63"/>
          <p:cNvSpPr txBox="1"/>
          <p:nvPr/>
        </p:nvSpPr>
        <p:spPr>
          <a:xfrm>
            <a:off x="5699919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Sentiment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5" name="Google Shape;65;p63"/>
          <p:cNvSpPr txBox="1"/>
          <p:nvPr/>
        </p:nvSpPr>
        <p:spPr>
          <a:xfrm>
            <a:off x="7796213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Reach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6" name="Google Shape;66;p63"/>
          <p:cNvSpPr txBox="1"/>
          <p:nvPr/>
        </p:nvSpPr>
        <p:spPr>
          <a:xfrm>
            <a:off x="9066213" y="1882125"/>
            <a:ext cx="9017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7" name="Google Shape;67;p63"/>
          <p:cNvSpPr txBox="1"/>
          <p:nvPr/>
        </p:nvSpPr>
        <p:spPr>
          <a:xfrm>
            <a:off x="10537825" y="1805181"/>
            <a:ext cx="968375" cy="40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 impact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8" name="Google Shape;68;p63"/>
          <p:cNvSpPr txBox="1"/>
          <p:nvPr/>
        </p:nvSpPr>
        <p:spPr>
          <a:xfrm>
            <a:off x="7796213" y="1287108"/>
            <a:ext cx="749300" cy="507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of people reached by author</a:t>
            </a:r>
            <a:endParaRPr sz="900" b="0" i="0" u="none" strike="noStrike" cap="none">
              <a:solidFill>
                <a:srgbClr val="535353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9" name="Google Shape;69;p63"/>
          <p:cNvSpPr txBox="1"/>
          <p:nvPr/>
        </p:nvSpPr>
        <p:spPr>
          <a:xfrm>
            <a:off x="9028113" y="1287108"/>
            <a:ext cx="977900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of interactions per author</a:t>
            </a:r>
            <a:endParaRPr sz="900" b="0" i="0" u="none" strike="noStrike" cap="none">
              <a:solidFill>
                <a:srgbClr val="535353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0" name="Google Shape;70;p63"/>
          <p:cNvSpPr txBox="1"/>
          <p:nvPr/>
        </p:nvSpPr>
        <p:spPr>
          <a:xfrm>
            <a:off x="10488613" y="1210164"/>
            <a:ext cx="1066800" cy="507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 of the author on the overall brand eng.</a:t>
            </a:r>
            <a:endParaRPr sz="900" b="1" i="0" u="none" strike="noStrike" cap="none">
              <a:solidFill>
                <a:srgbClr val="3E3E3E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Appendix">
  <p:cSld name="6_Appendix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4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3" name="Google Shape;73;p64"/>
          <p:cNvSpPr txBox="1"/>
          <p:nvPr/>
        </p:nvSpPr>
        <p:spPr>
          <a:xfrm>
            <a:off x="564225" y="6505218"/>
            <a:ext cx="2412773" cy="24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74" name="Google Shape;74;p64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64"/>
          <p:cNvSpPr/>
          <p:nvPr/>
        </p:nvSpPr>
        <p:spPr>
          <a:xfrm>
            <a:off x="0" y="0"/>
            <a:ext cx="12186378" cy="3077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</a:t>
            </a:r>
            <a:endParaRPr sz="1400" b="1" i="0" u="none" strike="noStrike" cap="none">
              <a:solidFill>
                <a:srgbClr val="FFFFFF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76" name="Google Shape;76;p64"/>
          <p:cNvGrpSpPr/>
          <p:nvPr/>
        </p:nvGrpSpPr>
        <p:grpSpPr>
          <a:xfrm>
            <a:off x="112896" y="0"/>
            <a:ext cx="1015042" cy="411927"/>
            <a:chOff x="2138002" y="1392870"/>
            <a:chExt cx="1189608" cy="439367"/>
          </a:xfrm>
        </p:grpSpPr>
        <p:sp>
          <p:nvSpPr>
            <p:cNvPr id="77" name="Google Shape;77;p64"/>
            <p:cNvSpPr/>
            <p:nvPr/>
          </p:nvSpPr>
          <p:spPr>
            <a:xfrm>
              <a:off x="2138002" y="1392870"/>
              <a:ext cx="1189608" cy="4393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78" name="Google Shape;78;p64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280307" y="1464084"/>
              <a:ext cx="904998" cy="3016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64"/>
          <p:cNvSpPr/>
          <p:nvPr/>
        </p:nvSpPr>
        <p:spPr>
          <a:xfrm>
            <a:off x="293955" y="2952750"/>
            <a:ext cx="11638654" cy="611188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0" name="Google Shape;80;p64"/>
          <p:cNvSpPr/>
          <p:nvPr/>
        </p:nvSpPr>
        <p:spPr>
          <a:xfrm>
            <a:off x="293955" y="4479925"/>
            <a:ext cx="11638654" cy="612775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1" name="Google Shape;81;p64"/>
          <p:cNvSpPr txBox="1"/>
          <p:nvPr/>
        </p:nvSpPr>
        <p:spPr>
          <a:xfrm>
            <a:off x="889000" y="1357027"/>
            <a:ext cx="747713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Author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2" name="Google Shape;82;p64"/>
          <p:cNvSpPr txBox="1"/>
          <p:nvPr/>
        </p:nvSpPr>
        <p:spPr>
          <a:xfrm>
            <a:off x="4463706" y="1357027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 1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3" name="Google Shape;83;p64"/>
          <p:cNvSpPr txBox="1"/>
          <p:nvPr/>
        </p:nvSpPr>
        <p:spPr>
          <a:xfrm>
            <a:off x="8975725" y="1357027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 2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appendix">
  <p:cSld name="Cover_appendix">
    <p:bg>
      <p:bgPr>
        <a:solidFill>
          <a:srgbClr val="161616"/>
        </a:solidFill>
        <a:effectLst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65" descr="Immagine che contiene cerchio, Elementi grafici, schermata, Policromia&#10;&#10;Descrizione generata automa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9701" y="5015188"/>
            <a:ext cx="392365" cy="392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65"/>
          <p:cNvGrpSpPr/>
          <p:nvPr/>
        </p:nvGrpSpPr>
        <p:grpSpPr>
          <a:xfrm>
            <a:off x="1261502" y="4926363"/>
            <a:ext cx="1903939" cy="570014"/>
            <a:chOff x="1660200" y="4808813"/>
            <a:chExt cx="1903939" cy="570014"/>
          </a:xfrm>
        </p:grpSpPr>
        <p:sp>
          <p:nvSpPr>
            <p:cNvPr id="87" name="Google Shape;87;p65"/>
            <p:cNvSpPr txBox="1"/>
            <p:nvPr/>
          </p:nvSpPr>
          <p:spPr>
            <a:xfrm>
              <a:off x="1660200" y="4808813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Lenovo Laptop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88" name="Google Shape;88;p65"/>
            <p:cNvSpPr txBox="1"/>
            <p:nvPr/>
          </p:nvSpPr>
          <p:spPr>
            <a:xfrm>
              <a:off x="1660200" y="5101832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France – August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sp>
        <p:nvSpPr>
          <p:cNvPr id="89" name="Google Shape;89;p65"/>
          <p:cNvSpPr txBox="1"/>
          <p:nvPr/>
        </p:nvSpPr>
        <p:spPr>
          <a:xfrm>
            <a:off x="243983" y="6585712"/>
            <a:ext cx="411587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90" name="Google Shape;90;p6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633081" y="1216733"/>
            <a:ext cx="847805" cy="27129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5"/>
          <p:cNvSpPr txBox="1"/>
          <p:nvPr/>
        </p:nvSpPr>
        <p:spPr>
          <a:xfrm>
            <a:off x="2286313" y="1297788"/>
            <a:ext cx="263781" cy="191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92" name="Google Shape;92;p65" descr="logo_full_rtbh_white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5000" y="1099488"/>
            <a:ext cx="1591426" cy="411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9"/>
          <p:cNvSpPr txBox="1"/>
          <p:nvPr>
            <p:ph type="sldNum" idx="12"/>
          </p:nvPr>
        </p:nvSpPr>
        <p:spPr>
          <a:xfrm>
            <a:off x="11695092" y="6504029"/>
            <a:ext cx="26064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9" name="Google Shape;29;p59"/>
          <p:cNvSpPr txBox="1"/>
          <p:nvPr>
            <p:ph type="title"/>
          </p:nvPr>
        </p:nvSpPr>
        <p:spPr>
          <a:xfrm>
            <a:off x="564225" y="365125"/>
            <a:ext cx="10515601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30" name="Google Shape;30;p59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9"/>
          <p:cNvSpPr/>
          <p:nvPr/>
        </p:nvSpPr>
        <p:spPr>
          <a:xfrm>
            <a:off x="2398644" y="858934"/>
            <a:ext cx="7394713" cy="5281807"/>
          </a:xfrm>
          <a:prstGeom prst="roundRect">
            <a:avLst>
              <a:gd name="adj" fmla="val 7106"/>
            </a:avLst>
          </a:prstGeom>
          <a:solidFill>
            <a:srgbClr val="FFFFFF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2" name="Google Shape;652;p19" descr="np_diamond_1563390_09215F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77344" y="968896"/>
            <a:ext cx="468313" cy="468313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19"/>
          <p:cNvSpPr txBox="1"/>
          <p:nvPr/>
        </p:nvSpPr>
        <p:spPr>
          <a:xfrm>
            <a:off x="335471" y="157390"/>
            <a:ext cx="11664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" tIns="46800" rIns="46800" bIns="468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400"/>
              <a:buFont typeface="Arial" panose="020B0604020202090204"/>
              <a:buNone/>
            </a:pPr>
            <a:r>
              <a:rPr lang="en-GB" sz="2400" b="0" i="0" u="none" strike="noStrike" cap="none">
                <a:solidFill>
                  <a:srgbClr val="08080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Lenovo Brand Power Trend – August '25 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aphicFrame>
        <p:nvGraphicFramePr>
          <p:cNvPr id="654" name="Google Shape;654;p19"/>
          <p:cNvGraphicFramePr/>
          <p:nvPr/>
        </p:nvGraphicFramePr>
        <p:xfrm>
          <a:off x="3038475" y="1133475"/>
          <a:ext cx="6115050" cy="2859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55" name="Google Shape;655;p19"/>
          <p:cNvSpPr txBox="1"/>
          <p:nvPr/>
        </p:nvSpPr>
        <p:spPr>
          <a:xfrm>
            <a:off x="2990850" y="242252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656" name="Google Shape;656;p19"/>
          <p:cNvSpPr txBox="1"/>
          <p:nvPr/>
        </p:nvSpPr>
        <p:spPr>
          <a:xfrm>
            <a:off x="2903538" y="3952875"/>
            <a:ext cx="434975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Mar ’25</a:t>
            </a:r>
            <a:endParaRPr sz="10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657" name="Google Shape;657;p19"/>
          <p:cNvSpPr txBox="1"/>
          <p:nvPr/>
        </p:nvSpPr>
        <p:spPr>
          <a:xfrm>
            <a:off x="4213225" y="369887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658" name="Google Shape;658;p19"/>
          <p:cNvSpPr txBox="1"/>
          <p:nvPr/>
        </p:nvSpPr>
        <p:spPr>
          <a:xfrm>
            <a:off x="4105275" y="3952875"/>
            <a:ext cx="412750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Apr ’25</a:t>
            </a:r>
            <a:endParaRPr sz="10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659" name="Google Shape;659;p19"/>
          <p:cNvSpPr txBox="1"/>
          <p:nvPr/>
        </p:nvSpPr>
        <p:spPr>
          <a:xfrm>
            <a:off x="5402263" y="3698875"/>
            <a:ext cx="1968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660" name="Google Shape;660;p19"/>
          <p:cNvSpPr txBox="1"/>
          <p:nvPr/>
        </p:nvSpPr>
        <p:spPr>
          <a:xfrm>
            <a:off x="5273675" y="3952875"/>
            <a:ext cx="455613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May ’25</a:t>
            </a:r>
            <a:endParaRPr sz="10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661" name="Google Shape;661;p19"/>
          <p:cNvSpPr txBox="1"/>
          <p:nvPr/>
        </p:nvSpPr>
        <p:spPr>
          <a:xfrm>
            <a:off x="6561138" y="10048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662" name="Google Shape;662;p19"/>
          <p:cNvSpPr txBox="1"/>
          <p:nvPr/>
        </p:nvSpPr>
        <p:spPr>
          <a:xfrm>
            <a:off x="6481763" y="3952875"/>
            <a:ext cx="419100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Jun ’25</a:t>
            </a:r>
            <a:endParaRPr sz="10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663" name="Google Shape;663;p19"/>
          <p:cNvSpPr txBox="1"/>
          <p:nvPr/>
        </p:nvSpPr>
        <p:spPr>
          <a:xfrm>
            <a:off x="7750175" y="2847975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664" name="Google Shape;664;p19"/>
          <p:cNvSpPr txBox="1"/>
          <p:nvPr/>
        </p:nvSpPr>
        <p:spPr>
          <a:xfrm>
            <a:off x="7691439" y="3952875"/>
            <a:ext cx="377825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Jul ’25</a:t>
            </a:r>
            <a:endParaRPr sz="10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665" name="Google Shape;665;p19"/>
          <p:cNvSpPr txBox="1"/>
          <p:nvPr/>
        </p:nvSpPr>
        <p:spPr>
          <a:xfrm>
            <a:off x="8972550" y="341471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666" name="Google Shape;666;p19"/>
          <p:cNvSpPr txBox="1"/>
          <p:nvPr/>
        </p:nvSpPr>
        <p:spPr>
          <a:xfrm>
            <a:off x="8851899" y="3952875"/>
            <a:ext cx="439738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Aug ’25</a:t>
            </a:r>
            <a:endParaRPr sz="10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667" name="Google Shape;667;p19"/>
          <p:cNvSpPr txBox="1"/>
          <p:nvPr/>
        </p:nvSpPr>
        <p:spPr>
          <a:xfrm>
            <a:off x="2523153" y="4296313"/>
            <a:ext cx="1444625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900"/>
              <a:buFont typeface="Arial" panose="020B0604020202090204"/>
              <a:buNone/>
            </a:pPr>
            <a:r>
              <a:rPr lang="en-GB" sz="900" b="0" i="1" u="none" strike="noStrike" cap="none">
                <a:solidFill>
                  <a:srgbClr val="3A383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Ranking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aphicFrame>
        <p:nvGraphicFramePr>
          <p:cNvPr id="668" name="Google Shape;668;p19"/>
          <p:cNvGraphicFramePr/>
          <p:nvPr/>
        </p:nvGraphicFramePr>
        <p:xfrm>
          <a:off x="2523153" y="4581525"/>
          <a:ext cx="7145700" cy="3000000"/>
        </p:xfrm>
        <a:graphic>
          <a:graphicData uri="http://schemas.openxmlformats.org/drawingml/2006/table">
            <a:tbl>
              <a:tblPr firstRow="1" bandRow="1">
                <a:noFill/>
                <a:tableStyleId>{7EF200F5-5327-451D-88F7-358901D9561F}</a:tableStyleId>
              </a:tblPr>
              <a:tblGrid>
                <a:gridCol w="1190950"/>
                <a:gridCol w="1190950"/>
                <a:gridCol w="1190950"/>
                <a:gridCol w="1190950"/>
                <a:gridCol w="1190950"/>
                <a:gridCol w="11909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669" name="Google Shape;669;p19"/>
          <p:cNvSpPr txBox="1"/>
          <p:nvPr/>
        </p:nvSpPr>
        <p:spPr>
          <a:xfrm>
            <a:off x="2552700" y="4598988"/>
            <a:ext cx="11620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775" rIns="0" bIns="777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#4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70" name="Google Shape;670;p19"/>
          <p:cNvSpPr txBox="1"/>
          <p:nvPr/>
        </p:nvSpPr>
        <p:spPr>
          <a:xfrm>
            <a:off x="3738563" y="4598988"/>
            <a:ext cx="11620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775" rIns="0" bIns="777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#5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71" name="Google Shape;671;p19"/>
          <p:cNvSpPr txBox="1"/>
          <p:nvPr/>
        </p:nvSpPr>
        <p:spPr>
          <a:xfrm>
            <a:off x="4924424" y="4598988"/>
            <a:ext cx="11620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775" rIns="0" bIns="777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#5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72" name="Google Shape;672;p19"/>
          <p:cNvSpPr txBox="1"/>
          <p:nvPr/>
        </p:nvSpPr>
        <p:spPr>
          <a:xfrm>
            <a:off x="6110288" y="4598988"/>
            <a:ext cx="11620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775" rIns="0" bIns="777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#1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73" name="Google Shape;673;p19"/>
          <p:cNvSpPr txBox="1"/>
          <p:nvPr/>
        </p:nvSpPr>
        <p:spPr>
          <a:xfrm>
            <a:off x="7296150" y="4598988"/>
            <a:ext cx="11620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775" rIns="0" bIns="777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#3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74" name="Google Shape;674;p19"/>
          <p:cNvSpPr txBox="1"/>
          <p:nvPr/>
        </p:nvSpPr>
        <p:spPr>
          <a:xfrm>
            <a:off x="8482013" y="4598988"/>
            <a:ext cx="11620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775" rIns="0" bIns="777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#5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3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3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WPS 演示</Application>
  <PresentationFormat/>
  <Paragraphs>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0" baseType="lpstr">
      <vt:lpstr>Arial</vt:lpstr>
      <vt:lpstr>宋体</vt:lpstr>
      <vt:lpstr>Wingdings</vt:lpstr>
      <vt:lpstr>Arial</vt:lpstr>
      <vt:lpstr>Roboto</vt:lpstr>
      <vt:lpstr>Helvetica Neue</vt:lpstr>
      <vt:lpstr>Calibri</vt:lpstr>
      <vt:lpstr>Helvetica Neue</vt:lpstr>
      <vt:lpstr>Work Sans</vt:lpstr>
      <vt:lpstr>Lato</vt:lpstr>
      <vt:lpstr>微软雅黑</vt:lpstr>
      <vt:lpstr>汉仪旗黑</vt:lpstr>
      <vt:lpstr>宋体</vt:lpstr>
      <vt:lpstr>Arial Unicode MS</vt:lpstr>
      <vt:lpstr>汉仪书宋二KW</vt:lpstr>
      <vt:lpstr>Lato</vt:lpstr>
      <vt:lpstr>Roboto</vt:lpstr>
      <vt:lpstr>Work Sans</vt:lpstr>
      <vt:lpstr>4_Office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Del Grosso</dc:creator>
  <cp:lastModifiedBy>肖景海</cp:lastModifiedBy>
  <cp:revision>1</cp:revision>
  <dcterms:created xsi:type="dcterms:W3CDTF">2025-10-31T19:08:45Z</dcterms:created>
  <dcterms:modified xsi:type="dcterms:W3CDTF">2025-10-31T19:08:45Z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385E8D70E94B53BE3D09056906352698_42</vt:lpwstr>
  </property>
  <property fmtid="{D5CDD505-2E9C-101B-9397-08002B2CF9AE}" pid="3" name="KSOProductBuildVer">
    <vt:lpwstr>2052-12.1.23540.23540</vt:lpwstr>
  </property>
</Properties>
</file>