
<file path=[Content_Types].xml><?xml version="1.0" encoding="utf-8"?>
<Types xmlns="http://schemas.openxmlformats.org/package/2006/content-types">
  <Default Extension="xlsb" ContentType="application/vnd.ms-excel.sheet.binary.macroEnabled.12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77" r:id="rId3"/>
  </p:sldIdLst>
  <p:sldSz cx="12192000" cy="6858000"/>
  <p:notesSz cx="6889750" cy="10018395"/>
  <p:embeddedFontLst>
    <p:embeddedFont>
      <p:font typeface="Roboto" panose="02000000000000000000"/>
      <p:regular r:id="rId8"/>
    </p:embeddedFont>
    <p:embeddedFont>
      <p:font typeface="Helvetica Neue" panose="02000503000000020004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F200F5-5327-451D-88F7-358901D9561F}" styleName="Table_0">
    <a:wholeTbl>
      <a:tcTxStyle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>
        <a:font>
          <a:latin typeface="Helvetica"/>
          <a:ea typeface="Helvetica"/>
          <a:cs typeface="Helvetica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Helvetica"/>
          <a:ea typeface="Helvetica"/>
          <a:cs typeface="Helvetica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Helvetica"/>
          <a:ea typeface="Helvetica"/>
          <a:cs typeface="Helvetica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>
        <a:font>
          <a:latin typeface="Helvetica"/>
          <a:ea typeface="Helvetica"/>
          <a:cs typeface="Helvetica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54807978565049"/>
          <c:y val="0.180371352785146"/>
          <c:w val="0.96903840428699"/>
          <c:h val="0.69407603890362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C0505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5662FF"/>
              </a:solidFill>
              <a:ln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BFBFBF"/>
              </a:solidFill>
              <a:ln>
                <a:noFill/>
              </a:ln>
            </c:spPr>
          </c:dPt>
          <c:dPt>
            <c:idx val="3"/>
            <c:invertIfNegative val="0"/>
            <c:bubble3D val="0"/>
            <c:spPr>
              <a:solidFill>
                <a:srgbClr val="43A7D0"/>
              </a:solidFill>
              <a:ln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E935A8"/>
              </a:solidFill>
              <a:ln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AA0A9"/>
              </a:solidFill>
              <a:ln>
                <a:noFill/>
              </a:ln>
            </c:spPr>
          </c:dPt>
          <c:dPt>
            <c:idx val="6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</c:spPr>
          </c:dPt>
          <c:dLbls>
            <c:dLbl>
              <c:idx val="0"/>
              <c:layout>
                <c:manualLayout>
                  <c:x val="0"/>
                  <c:y val="-0.297082228116711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18921308576481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40229885057471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371352785145889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27232537577365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18921308576481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0.162687886825818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Sheet1!$A$1:$G$1</c:f>
              <c:numCache>
                <c:formatCode>General</c:formatCode>
                <c:ptCount val="7"/>
                <c:pt idx="0">
                  <c:v>56</c:v>
                </c:pt>
                <c:pt idx="1">
                  <c:v>31</c:v>
                </c:pt>
                <c:pt idx="2">
                  <c:v>80</c:v>
                </c:pt>
                <c:pt idx="3">
                  <c:v>73</c:v>
                </c:pt>
                <c:pt idx="4">
                  <c:v>50</c:v>
                </c:pt>
                <c:pt idx="5">
                  <c:v>31</c:v>
                </c:pt>
                <c:pt idx="6">
                  <c:v>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43609199"/>
        <c:axId val="1"/>
      </c:barChart>
      <c:catAx>
        <c:axId val="104360919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tx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43609199"/>
        <c:crosses val="min"/>
        <c:crossBetween val="between"/>
      </c:valAx>
    </c:plotArea>
    <c:plotVisOnly val="0"/>
    <c:dispBlanksAs val="gap"/>
    <c:showDLblsOverMax val="1"/>
    <c:extLst>
      <c:ext uri="{0b15fc19-7d7d-44ad-8c2d-2c3a37ce22c3}">
        <chartProps xmlns="https://web.wps.cn/et/2018/main" chartId="{b1fa34ac-4a6a-4d29-8407-4a56113311a0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54486036838978"/>
          <c:y val="0.180371352785146"/>
          <c:w val="0.969102792632204"/>
          <c:h val="0.694076038903625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C0505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5662FF"/>
              </a:solidFill>
              <a:ln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BFBFBF"/>
              </a:solidFill>
              <a:ln>
                <a:noFill/>
              </a:ln>
            </c:spPr>
          </c:dPt>
          <c:dPt>
            <c:idx val="3"/>
            <c:invertIfNegative val="0"/>
            <c:bubble3D val="0"/>
            <c:spPr>
              <a:solidFill>
                <a:srgbClr val="43A7D0"/>
              </a:solidFill>
              <a:ln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E935A8"/>
              </a:solidFill>
              <a:ln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AA0A9"/>
              </a:solidFill>
              <a:ln>
                <a:noFill/>
              </a:ln>
            </c:spPr>
          </c:dPt>
          <c:dPt>
            <c:idx val="6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</c:spPr>
          </c:dPt>
          <c:dLbls>
            <c:dLbl>
              <c:idx val="0"/>
              <c:layout>
                <c:manualLayout>
                  <c:x val="0"/>
                  <c:y val="-0.256410256410256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180371352785146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40229885057471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329796640141468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24403183023872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147656940760389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0.18744473916887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Sheet1!$A$1:$G$1</c:f>
              <c:numCache>
                <c:formatCode>General</c:formatCode>
                <c:ptCount val="7"/>
                <c:pt idx="0">
                  <c:v>50</c:v>
                </c:pt>
                <c:pt idx="1">
                  <c:v>31</c:v>
                </c:pt>
                <c:pt idx="2">
                  <c:v>86</c:v>
                </c:pt>
                <c:pt idx="3">
                  <c:v>68</c:v>
                </c:pt>
                <c:pt idx="4">
                  <c:v>47</c:v>
                </c:pt>
                <c:pt idx="5">
                  <c:v>23</c:v>
                </c:pt>
                <c:pt idx="6">
                  <c:v>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27477679"/>
        <c:axId val="1"/>
      </c:barChart>
      <c:catAx>
        <c:axId val="1027477679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tx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27477679"/>
        <c:crosses val="min"/>
        <c:crossBetween val="between"/>
      </c:valAx>
    </c:plotArea>
    <c:plotVisOnly val="0"/>
    <c:dispBlanksAs val="gap"/>
    <c:showDLblsOverMax val="1"/>
    <c:extLst>
      <c:ext uri="{0b15fc19-7d7d-44ad-8c2d-2c3a37ce22c3}">
        <chartProps xmlns="https://web.wps.cn/et/2018/main" chartId="{3042400d-bb67-46d7-9d5a-7a657b0db62a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18120805369128"/>
          <c:y val="0.159749412685983"/>
          <c:w val="0.956375838926175"/>
          <c:h val="0.72905246671887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C0505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5662FF"/>
              </a:solidFill>
              <a:ln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BFBFBF"/>
              </a:solidFill>
              <a:ln>
                <a:noFill/>
              </a:ln>
            </c:spPr>
          </c:dPt>
          <c:dPt>
            <c:idx val="3"/>
            <c:invertIfNegative val="0"/>
            <c:bubble3D val="0"/>
            <c:spPr>
              <a:solidFill>
                <a:srgbClr val="43A7D0"/>
              </a:solidFill>
              <a:ln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E935A8"/>
              </a:solidFill>
              <a:ln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AA0A9"/>
              </a:solidFill>
              <a:ln>
                <a:noFill/>
              </a:ln>
            </c:spPr>
          </c:dPt>
          <c:dPt>
            <c:idx val="6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</c:spPr>
          </c:dPt>
          <c:dLbls>
            <c:dLbl>
              <c:idx val="0"/>
              <c:layout>
                <c:manualLayout>
                  <c:x val="0"/>
                  <c:y val="-0.36805011746280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281127642913078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413469068128426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385277995301488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39075959279561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326546593578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0.27642913077525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Sheet1!$A$1:$G$1</c:f>
              <c:numCache>
                <c:formatCode>General</c:formatCode>
                <c:ptCount val="7"/>
                <c:pt idx="0">
                  <c:v>70</c:v>
                </c:pt>
                <c:pt idx="1">
                  <c:v>51</c:v>
                </c:pt>
                <c:pt idx="2">
                  <c:v>80</c:v>
                </c:pt>
                <c:pt idx="3">
                  <c:v>74</c:v>
                </c:pt>
                <c:pt idx="4">
                  <c:v>75</c:v>
                </c:pt>
                <c:pt idx="5">
                  <c:v>61</c:v>
                </c:pt>
                <c:pt idx="6">
                  <c:v>50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726491151"/>
        <c:axId val="1"/>
      </c:barChart>
      <c:catAx>
        <c:axId val="1726491151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tx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726491151"/>
        <c:crosses val="min"/>
        <c:crossBetween val="between"/>
      </c:valAx>
    </c:plotArea>
    <c:plotVisOnly val="0"/>
    <c:dispBlanksAs val="gap"/>
    <c:showDLblsOverMax val="1"/>
    <c:extLst>
      <c:ext uri="{0b15fc19-7d7d-44ad-8c2d-2c3a37ce22c3}">
        <chartProps xmlns="https://web.wps.cn/et/2018/main" chartId="{926ca3a6-8683-46b3-ab42-12d05ea12b55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18120805369128"/>
          <c:y val="0.159749412685983"/>
          <c:w val="0.956375838926175"/>
          <c:h val="0.72905246671887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C0505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5662FF"/>
              </a:solidFill>
              <a:ln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BFBFBF"/>
              </a:solidFill>
              <a:ln>
                <a:noFill/>
              </a:ln>
            </c:spPr>
          </c:dPt>
          <c:dPt>
            <c:idx val="3"/>
            <c:invertIfNegative val="0"/>
            <c:bubble3D val="0"/>
            <c:spPr>
              <a:solidFill>
                <a:srgbClr val="43A7D0"/>
              </a:solidFill>
              <a:ln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E935A8"/>
              </a:solidFill>
              <a:ln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AA0A9"/>
              </a:solidFill>
              <a:ln>
                <a:noFill/>
              </a:ln>
            </c:spPr>
          </c:dPt>
          <c:dPt>
            <c:idx val="6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</c:spPr>
          </c:dPt>
          <c:dLbls>
            <c:dLbl>
              <c:idx val="0"/>
              <c:layout>
                <c:manualLayout>
                  <c:x val="0"/>
                  <c:y val="-0.292090837901331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20751761942051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36805011746280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413469068128426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321848081440877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292090837901331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0.230227094753328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Sheet1!$A$1:$G$1</c:f>
              <c:numCache>
                <c:formatCode>General</c:formatCode>
                <c:ptCount val="7"/>
                <c:pt idx="0">
                  <c:v>32</c:v>
                </c:pt>
                <c:pt idx="1">
                  <c:v>21</c:v>
                </c:pt>
                <c:pt idx="2">
                  <c:v>42</c:v>
                </c:pt>
                <c:pt idx="3">
                  <c:v>48</c:v>
                </c:pt>
                <c:pt idx="4">
                  <c:v>36</c:v>
                </c:pt>
                <c:pt idx="5">
                  <c:v>32</c:v>
                </c:pt>
                <c:pt idx="6">
                  <c:v>24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028089503"/>
        <c:axId val="1"/>
      </c:barChart>
      <c:catAx>
        <c:axId val="1028089503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tx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028089503"/>
        <c:crosses val="min"/>
        <c:crossBetween val="between"/>
      </c:valAx>
    </c:plotArea>
    <c:plotVisOnly val="0"/>
    <c:dispBlanksAs val="gap"/>
    <c:showDLblsOverMax val="1"/>
    <c:extLst>
      <c:ext uri="{0b15fc19-7d7d-44ad-8c2d-2c3a37ce22c3}">
        <chartProps xmlns="https://web.wps.cn/et/2018/main" chartId="{f77cb600-77b1-47ce-b713-dd9068701dd7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218120805369128"/>
          <c:y val="0.159749412685983"/>
          <c:w val="0.956375838926175"/>
          <c:h val="0.729052466718872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rgbClr val="CC0505"/>
            </a:solidFill>
            <a:ln>
              <a:noFill/>
            </a:ln>
          </c:spPr>
          <c:invertIfNegative val="0"/>
          <c:dPt>
            <c:idx val="1"/>
            <c:invertIfNegative val="0"/>
            <c:bubble3D val="0"/>
            <c:spPr>
              <a:solidFill>
                <a:srgbClr val="5662FF"/>
              </a:solidFill>
              <a:ln>
                <a:noFill/>
              </a:ln>
            </c:spPr>
          </c:dPt>
          <c:dPt>
            <c:idx val="2"/>
            <c:invertIfNegative val="0"/>
            <c:bubble3D val="0"/>
            <c:spPr>
              <a:solidFill>
                <a:srgbClr val="BFBFBF"/>
              </a:solidFill>
              <a:ln>
                <a:noFill/>
              </a:ln>
            </c:spPr>
          </c:dPt>
          <c:dPt>
            <c:idx val="3"/>
            <c:invertIfNegative val="0"/>
            <c:bubble3D val="0"/>
            <c:spPr>
              <a:solidFill>
                <a:srgbClr val="43A7D0"/>
              </a:solidFill>
              <a:ln>
                <a:noFill/>
              </a:ln>
            </c:spPr>
          </c:dPt>
          <c:dPt>
            <c:idx val="4"/>
            <c:invertIfNegative val="0"/>
            <c:bubble3D val="0"/>
            <c:spPr>
              <a:solidFill>
                <a:srgbClr val="E935A8"/>
              </a:solidFill>
              <a:ln>
                <a:noFill/>
              </a:ln>
            </c:spPr>
          </c:dPt>
          <c:dPt>
            <c:idx val="5"/>
            <c:invertIfNegative val="0"/>
            <c:bubble3D val="0"/>
            <c:spPr>
              <a:solidFill>
                <a:srgbClr val="0AA0A9"/>
              </a:solidFill>
              <a:ln>
                <a:noFill/>
              </a:ln>
            </c:spPr>
          </c:dPt>
          <c:dPt>
            <c:idx val="6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</c:spPr>
          </c:dPt>
          <c:dLbls>
            <c:dLbl>
              <c:idx val="0"/>
              <c:layout>
                <c:manualLayout>
                  <c:x val="0"/>
                  <c:y val="-0.354737666405638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0"/>
                  <c:y val="-0.179326546593579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0"/>
                  <c:y val="-0.413469068128426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0"/>
                  <c:y val="-0.413469068128426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0"/>
                  <c:y val="-0.252153484729836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0"/>
                  <c:y val="-0.209083790133125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6"/>
              <c:layout>
                <c:manualLayout>
                  <c:x val="0"/>
                  <c:y val="-0.135473766640564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none" lIns="38100" tIns="19050" rIns="38100" bIns="19050" anchor="ctr" anchorCtr="1"/>
                <a:lstStyle/>
                <a:p>
                  <a:pPr>
                    <a:defRPr lang="zh-CN" sz="1000" b="0" i="0" u="none" strike="noStrike" kern="1200" baseline="0">
                      <a:solidFill>
                        <a:srgbClr val="000000"/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  <c15:leaderLines/>
              </c:ext>
            </c:extLst>
          </c:dLbls>
          <c:val>
            <c:numRef>
              <c:f>Sheet1!$A$1:$G$1</c:f>
              <c:numCache>
                <c:formatCode>General</c:formatCode>
                <c:ptCount val="7"/>
                <c:pt idx="0">
                  <c:v>21</c:v>
                </c:pt>
                <c:pt idx="1">
                  <c:v>9</c:v>
                </c:pt>
                <c:pt idx="2">
                  <c:v>25</c:v>
                </c:pt>
                <c:pt idx="3">
                  <c:v>25</c:v>
                </c:pt>
                <c:pt idx="4">
                  <c:v>14</c:v>
                </c:pt>
                <c:pt idx="5">
                  <c:v>11</c:v>
                </c:pt>
                <c:pt idx="6">
                  <c:v>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793605775"/>
        <c:axId val="1"/>
      </c:barChart>
      <c:catAx>
        <c:axId val="1793605775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tx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793605775"/>
        <c:crosses val="min"/>
        <c:crossBetween val="between"/>
      </c:valAx>
    </c:plotArea>
    <c:plotVisOnly val="0"/>
    <c:dispBlanksAs val="gap"/>
    <c:showDLblsOverMax val="1"/>
    <c:extLst>
      <c:ext uri="{0b15fc19-7d7d-44ad-8c2d-2c3a37ce22c3}">
        <chartProps xmlns="https://web.wps.cn/et/2018/main" chartId="{ceb45f52-60f7-4eb3-b99c-b2b7a847f053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22:notes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4" name="Google Shape;774;p22:notes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rgbClr val="161616"/>
        </a:soli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0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60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34" name="Google Shape;34;p60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5" name="Google Shape;35;p60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36" name="Google Shape;36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50381" y="1470283"/>
            <a:ext cx="1364163" cy="43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0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2263" y="1361623"/>
            <a:ext cx="2347896" cy="6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0"/>
          <p:cNvSpPr txBox="1"/>
          <p:nvPr/>
        </p:nvSpPr>
        <p:spPr>
          <a:xfrm>
            <a:off x="3206039" y="1665315"/>
            <a:ext cx="358100" cy="25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5" rIns="0" bIns="0" anchor="t" anchorCtr="0">
            <a:spAutoFit/>
          </a:bodyPr>
          <a:lstStyle/>
          <a:p>
            <a:pPr marL="76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for</a:t>
            </a:r>
            <a:endParaRPr sz="16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9" name="Google Shape;39;p60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1" descr="Shape&#10;&#10;Description automatically generated with medium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1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1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">
  <p:cSld name="Mont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2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2"/>
          <p:cNvSpPr txBox="1"/>
          <p:nvPr/>
        </p:nvSpPr>
        <p:spPr>
          <a:xfrm>
            <a:off x="517887" y="6273220"/>
            <a:ext cx="327967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results shown refer to August 2025.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8" name="Google Shape;48;p62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9" name="Google Shape;49;p62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0" name="Google Shape;50;p6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Appendix">
  <p:cSld name="5_Appendix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3" name="Google Shape;53;p63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4" name="Google Shape;54;p63"/>
          <p:cNvSpPr/>
          <p:nvPr/>
        </p:nvSpPr>
        <p:spPr>
          <a:xfrm>
            <a:off x="293955" y="3274614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5" name="Google Shape;55;p63"/>
          <p:cNvSpPr/>
          <p:nvPr/>
        </p:nvSpPr>
        <p:spPr>
          <a:xfrm>
            <a:off x="293955" y="4649796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56" name="Google Shape;56;p63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3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TOP 5 WITHOUT AFFILIATED INFLUENCERS AND OFFICIAL ACCOUNTS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58" name="Google Shape;58;p63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59" name="Google Shape;59;p63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60" name="Google Shape;60;p6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63"/>
          <p:cNvSpPr txBox="1"/>
          <p:nvPr/>
        </p:nvSpPr>
        <p:spPr>
          <a:xfrm>
            <a:off x="889000" y="1882125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Author*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2" name="Google Shape;62;p63"/>
          <p:cNvSpPr txBox="1"/>
          <p:nvPr/>
        </p:nvSpPr>
        <p:spPr>
          <a:xfrm>
            <a:off x="2245576" y="1882125"/>
            <a:ext cx="74918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Channel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3" name="Google Shape;63;p63"/>
          <p:cNvSpPr txBox="1"/>
          <p:nvPr/>
        </p:nvSpPr>
        <p:spPr>
          <a:xfrm>
            <a:off x="3603625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Posts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4" name="Google Shape;64;p63"/>
          <p:cNvSpPr txBox="1"/>
          <p:nvPr/>
        </p:nvSpPr>
        <p:spPr>
          <a:xfrm>
            <a:off x="5699919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Sentiment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5" name="Google Shape;65;p63"/>
          <p:cNvSpPr txBox="1"/>
          <p:nvPr/>
        </p:nvSpPr>
        <p:spPr>
          <a:xfrm>
            <a:off x="7796213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Reach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6" name="Google Shape;66;p63"/>
          <p:cNvSpPr txBox="1"/>
          <p:nvPr/>
        </p:nvSpPr>
        <p:spPr>
          <a:xfrm>
            <a:off x="9066213" y="1882125"/>
            <a:ext cx="9017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7" name="Google Shape;67;p63"/>
          <p:cNvSpPr txBox="1"/>
          <p:nvPr/>
        </p:nvSpPr>
        <p:spPr>
          <a:xfrm>
            <a:off x="10537825" y="1805181"/>
            <a:ext cx="968375" cy="40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impact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8" name="Google Shape;68;p63"/>
          <p:cNvSpPr txBox="1"/>
          <p:nvPr/>
        </p:nvSpPr>
        <p:spPr>
          <a:xfrm>
            <a:off x="7796213" y="1287108"/>
            <a:ext cx="7493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people reached by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" name="Google Shape;69;p63"/>
          <p:cNvSpPr txBox="1"/>
          <p:nvPr/>
        </p:nvSpPr>
        <p:spPr>
          <a:xfrm>
            <a:off x="9028113" y="1287108"/>
            <a:ext cx="9779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interactions per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0" name="Google Shape;70;p63"/>
          <p:cNvSpPr txBox="1"/>
          <p:nvPr/>
        </p:nvSpPr>
        <p:spPr>
          <a:xfrm>
            <a:off x="10488613" y="1210164"/>
            <a:ext cx="10668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of the author on the overall brand eng.</a:t>
            </a:r>
            <a:endParaRPr sz="900" b="1" i="0" u="none" strike="noStrike" cap="none">
              <a:solidFill>
                <a:srgbClr val="3E3E3E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Appendix">
  <p:cSld name="6_Appendix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3" name="Google Shape;73;p64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74" name="Google Shape;74;p64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4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76" name="Google Shape;76;p64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77" name="Google Shape;77;p64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78" name="Google Shape;78;p6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64"/>
          <p:cNvSpPr/>
          <p:nvPr/>
        </p:nvSpPr>
        <p:spPr>
          <a:xfrm>
            <a:off x="293955" y="2952750"/>
            <a:ext cx="11638654" cy="611188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" name="Google Shape;80;p64"/>
          <p:cNvSpPr/>
          <p:nvPr/>
        </p:nvSpPr>
        <p:spPr>
          <a:xfrm>
            <a:off x="293955" y="4479925"/>
            <a:ext cx="11638654" cy="612775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" name="Google Shape;81;p64"/>
          <p:cNvSpPr txBox="1"/>
          <p:nvPr/>
        </p:nvSpPr>
        <p:spPr>
          <a:xfrm>
            <a:off x="889000" y="1357027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2" name="Google Shape;82;p64"/>
          <p:cNvSpPr txBox="1"/>
          <p:nvPr/>
        </p:nvSpPr>
        <p:spPr>
          <a:xfrm>
            <a:off x="4463706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1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3" name="Google Shape;83;p64"/>
          <p:cNvSpPr txBox="1"/>
          <p:nvPr/>
        </p:nvSpPr>
        <p:spPr>
          <a:xfrm>
            <a:off x="8975725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2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appendix">
  <p:cSld name="Cover_appendix">
    <p:bg>
      <p:bgPr>
        <a:solidFill>
          <a:srgbClr val="161616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5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65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87" name="Google Shape;87;p65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88" name="Google Shape;88;p65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89" name="Google Shape;89;p65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0" name="Google Shape;90;p6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33081" y="1216733"/>
            <a:ext cx="847805" cy="2712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5"/>
          <p:cNvSpPr txBox="1"/>
          <p:nvPr/>
        </p:nvSpPr>
        <p:spPr>
          <a:xfrm>
            <a:off x="2286313" y="1297788"/>
            <a:ext cx="263781" cy="19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2" name="Google Shape;92;p65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5000" y="1099488"/>
            <a:ext cx="1591426" cy="41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sldNum" idx="12"/>
          </p:nvPr>
        </p:nvSpPr>
        <p:spPr>
          <a:xfrm>
            <a:off x="11695092" y="6504029"/>
            <a:ext cx="26064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59"/>
          <p:cNvSpPr txBox="1"/>
          <p:nvPr>
            <p:ph type="title"/>
          </p:nvPr>
        </p:nvSpPr>
        <p:spPr>
          <a:xfrm>
            <a:off x="564225" y="365125"/>
            <a:ext cx="10515601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22"/>
          <p:cNvSpPr/>
          <p:nvPr/>
        </p:nvSpPr>
        <p:spPr>
          <a:xfrm>
            <a:off x="159541" y="1001112"/>
            <a:ext cx="11827938" cy="2559222"/>
          </a:xfrm>
          <a:prstGeom prst="roundRect">
            <a:avLst>
              <a:gd name="adj" fmla="val 7106"/>
            </a:avLst>
          </a:prstGeom>
          <a:solidFill>
            <a:srgbClr val="F2F2F2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77" name="Google Shape;777;p22"/>
          <p:cNvGraphicFramePr/>
          <p:nvPr/>
        </p:nvGraphicFramePr>
        <p:xfrm>
          <a:off x="669082" y="2920765"/>
          <a:ext cx="5166175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738025"/>
                <a:gridCol w="738025"/>
                <a:gridCol w="738025"/>
                <a:gridCol w="738025"/>
                <a:gridCol w="738025"/>
                <a:gridCol w="738025"/>
                <a:gridCol w="738025"/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FF0000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8" name="Google Shape;778;p22"/>
          <p:cNvGraphicFramePr/>
          <p:nvPr/>
        </p:nvGraphicFramePr>
        <p:xfrm>
          <a:off x="6503356" y="2920765"/>
          <a:ext cx="5166175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738025"/>
                <a:gridCol w="738025"/>
                <a:gridCol w="738025"/>
                <a:gridCol w="738025"/>
                <a:gridCol w="738025"/>
                <a:gridCol w="738025"/>
                <a:gridCol w="738025"/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FF0000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Helvetica Neue" panose="02000503000000020004"/>
                        <a:buNone/>
                      </a:pPr>
                      <a:endParaRPr sz="105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79" name="Google Shape;779;p22"/>
          <p:cNvSpPr/>
          <p:nvPr/>
        </p:nvSpPr>
        <p:spPr>
          <a:xfrm>
            <a:off x="159541" y="3756564"/>
            <a:ext cx="11827938" cy="2706157"/>
          </a:xfrm>
          <a:prstGeom prst="roundRect">
            <a:avLst>
              <a:gd name="adj" fmla="val 7106"/>
            </a:avLst>
          </a:prstGeom>
          <a:solidFill>
            <a:srgbClr val="F2F2F2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80" name="Google Shape;780;p22"/>
          <p:cNvGraphicFramePr/>
          <p:nvPr/>
        </p:nvGraphicFramePr>
        <p:xfrm>
          <a:off x="703186" y="3813877"/>
          <a:ext cx="3244300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3244300"/>
              </a:tblGrid>
              <a:tr h="22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414"/>
                        </a:buClr>
                        <a:buSzPts val="1200"/>
                        <a:buFont typeface="Arial" panose="020B0604020202090204"/>
                        <a:buNone/>
                      </a:pPr>
                      <a:r>
                        <a:rPr lang="en-GB" sz="1200" b="1" i="1" u="none" strike="noStrike" cap="none">
                          <a:solidFill>
                            <a:srgbClr val="141414"/>
                          </a:solidFill>
                          <a:latin typeface="Arial" panose="020B0604020202090204"/>
                          <a:ea typeface="Arial" panose="020B0604020202090204"/>
                          <a:cs typeface="Arial" panose="020B0604020202090204"/>
                          <a:sym typeface="Arial" panose="020B0604020202090204"/>
                        </a:rPr>
                        <a:t>Awareness</a:t>
                      </a:r>
                      <a:endParaRPr sz="1200" b="1" i="1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781" name="Google Shape;781;p22"/>
          <p:cNvGraphicFramePr/>
          <p:nvPr/>
        </p:nvGraphicFramePr>
        <p:xfrm>
          <a:off x="4541634" y="3802928"/>
          <a:ext cx="3244300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3244300"/>
              </a:tblGrid>
              <a:tr h="22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414"/>
                        </a:buClr>
                        <a:buSzPts val="1200"/>
                        <a:buFont typeface="Arial" panose="020B0604020202090204"/>
                        <a:buNone/>
                      </a:pPr>
                      <a:r>
                        <a:rPr lang="en-GB" sz="1200" b="1" i="1" u="none" strike="noStrike" cap="none">
                          <a:solidFill>
                            <a:srgbClr val="141414"/>
                          </a:solidFill>
                          <a:latin typeface="Arial" panose="020B0604020202090204"/>
                          <a:ea typeface="Arial" panose="020B0604020202090204"/>
                          <a:cs typeface="Arial" panose="020B0604020202090204"/>
                          <a:sym typeface="Arial" panose="020B0604020202090204"/>
                        </a:rPr>
                        <a:t>Consideration</a:t>
                      </a:r>
                      <a:endParaRPr sz="1200" b="1" i="1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782" name="Google Shape;782;p22"/>
          <p:cNvGraphicFramePr/>
          <p:nvPr/>
        </p:nvGraphicFramePr>
        <p:xfrm>
          <a:off x="8438272" y="3817428"/>
          <a:ext cx="3244300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3244300"/>
              </a:tblGrid>
              <a:tr h="225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414"/>
                        </a:buClr>
                        <a:buSzPts val="1200"/>
                        <a:buFont typeface="Arial" panose="020B0604020202090204"/>
                        <a:buNone/>
                      </a:pPr>
                      <a:r>
                        <a:rPr lang="en-GB" sz="1200" b="1" i="1" u="none" strike="noStrike" cap="none">
                          <a:solidFill>
                            <a:srgbClr val="141414"/>
                          </a:solidFill>
                          <a:latin typeface="Arial" panose="020B0604020202090204"/>
                          <a:ea typeface="Arial" panose="020B0604020202090204"/>
                          <a:cs typeface="Arial" panose="020B0604020202090204"/>
                          <a:sym typeface="Arial" panose="020B0604020202090204"/>
                        </a:rPr>
                        <a:t>Preference</a:t>
                      </a:r>
                      <a:endParaRPr sz="1200" b="1" i="1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783" name="Google Shape;783;p22"/>
          <p:cNvGraphicFramePr/>
          <p:nvPr/>
        </p:nvGraphicFramePr>
        <p:xfrm>
          <a:off x="352447" y="6129048"/>
          <a:ext cx="3635975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519425"/>
                <a:gridCol w="519425"/>
                <a:gridCol w="519425"/>
                <a:gridCol w="519425"/>
                <a:gridCol w="519425"/>
                <a:gridCol w="519425"/>
                <a:gridCol w="519425"/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 panose="02000503000000020004"/>
                        <a:buNone/>
                      </a:pPr>
                      <a:endParaRPr sz="1000" u="none" strike="noStrike" cap="none">
                        <a:solidFill>
                          <a:srgbClr val="FF0000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 panose="02000503000000020004"/>
                        <a:buNone/>
                      </a:pPr>
                      <a:endParaRPr sz="100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 panose="02000503000000020004"/>
                        <a:buNone/>
                      </a:pPr>
                      <a:endParaRPr sz="1000" u="none" strike="noStrike" cap="none">
                        <a:solidFill>
                          <a:srgbClr val="FF0000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 panose="02000503000000020004"/>
                        <a:buNone/>
                      </a:pPr>
                      <a:endParaRPr sz="100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 panose="02000503000000020004"/>
                        <a:buNone/>
                      </a:pPr>
                      <a:endParaRPr sz="1000" u="none" strike="noStrike" cap="none">
                        <a:solidFill>
                          <a:srgbClr val="FF0000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 panose="02000503000000020004"/>
                        <a:buNone/>
                      </a:pPr>
                      <a:endParaRPr sz="1000" u="none" strike="noStrike" cap="none">
                        <a:solidFill>
                          <a:srgbClr val="FF0000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 panose="02000503000000020004"/>
                        <a:buNone/>
                      </a:pPr>
                      <a:endParaRPr sz="1000" u="none" strike="noStrike" cap="none">
                        <a:solidFill>
                          <a:srgbClr val="FF0000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4" name="Google Shape;784;p22"/>
          <p:cNvGraphicFramePr/>
          <p:nvPr/>
        </p:nvGraphicFramePr>
        <p:xfrm>
          <a:off x="4345778" y="6130924"/>
          <a:ext cx="3635975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519425"/>
                <a:gridCol w="519425"/>
                <a:gridCol w="519425"/>
                <a:gridCol w="519425"/>
                <a:gridCol w="519425"/>
                <a:gridCol w="519425"/>
                <a:gridCol w="519425"/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 panose="02000503000000020004"/>
                        <a:buNone/>
                      </a:pPr>
                      <a:endParaRPr sz="100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 panose="02000503000000020004"/>
                        <a:buNone/>
                      </a:pPr>
                      <a:endParaRPr sz="100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 panose="02000503000000020004"/>
                        <a:buNone/>
                      </a:pPr>
                      <a:endParaRPr sz="100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 panose="02000503000000020004"/>
                        <a:buNone/>
                      </a:pPr>
                      <a:endParaRPr sz="100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 panose="02000503000000020004"/>
                        <a:buNone/>
                      </a:pPr>
                      <a:endParaRPr sz="100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 panose="02000503000000020004"/>
                        <a:buNone/>
                      </a:pPr>
                      <a:endParaRPr sz="100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 panose="02000503000000020004"/>
                        <a:buNone/>
                      </a:pPr>
                      <a:endParaRPr sz="100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85" name="Google Shape;785;p22"/>
          <p:cNvGraphicFramePr/>
          <p:nvPr/>
        </p:nvGraphicFramePr>
        <p:xfrm>
          <a:off x="8283612" y="6129048"/>
          <a:ext cx="3635975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519425"/>
                <a:gridCol w="519425"/>
                <a:gridCol w="519425"/>
                <a:gridCol w="519425"/>
                <a:gridCol w="519425"/>
                <a:gridCol w="519425"/>
                <a:gridCol w="519425"/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 panose="02000503000000020004"/>
                        <a:buNone/>
                      </a:pPr>
                      <a:endParaRPr sz="100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 panose="02000503000000020004"/>
                        <a:buNone/>
                      </a:pPr>
                      <a:endParaRPr sz="100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 panose="02000503000000020004"/>
                        <a:buNone/>
                      </a:pPr>
                      <a:endParaRPr sz="1000" u="none" strike="noStrike" cap="none">
                        <a:solidFill>
                          <a:srgbClr val="FF0000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 panose="02000503000000020004"/>
                        <a:buNone/>
                      </a:pPr>
                      <a:endParaRPr sz="100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 panose="02000503000000020004"/>
                        <a:buNone/>
                      </a:pPr>
                      <a:endParaRPr sz="1000" u="none" strike="noStrike" cap="none">
                        <a:solidFill>
                          <a:srgbClr val="FF0000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 panose="02000503000000020004"/>
                        <a:buNone/>
                      </a:pPr>
                      <a:endParaRPr sz="1000" u="none" strike="noStrike" cap="none">
                        <a:solidFill>
                          <a:srgbClr val="FF0000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Helvetica Neue" panose="02000503000000020004"/>
                        <a:buNone/>
                      </a:pPr>
                      <a:endParaRPr sz="1000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 anchor="ctr"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786" name="Google Shape;786;p22"/>
          <p:cNvSpPr txBox="1"/>
          <p:nvPr/>
        </p:nvSpPr>
        <p:spPr>
          <a:xfrm rot="-5400000">
            <a:off x="606165" y="2314709"/>
            <a:ext cx="69971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90204"/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</a:t>
            </a:r>
            <a:endParaRPr sz="11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87" name="Google Shape;787;p22"/>
          <p:cNvSpPr txBox="1"/>
          <p:nvPr/>
        </p:nvSpPr>
        <p:spPr>
          <a:xfrm rot="-5400000">
            <a:off x="1427165" y="2504852"/>
            <a:ext cx="52871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90204"/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Dell</a:t>
            </a:r>
            <a:endParaRPr sz="11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88" name="Google Shape;788;p22"/>
          <p:cNvSpPr txBox="1"/>
          <p:nvPr/>
        </p:nvSpPr>
        <p:spPr>
          <a:xfrm rot="-5400000">
            <a:off x="2073755" y="2419656"/>
            <a:ext cx="69971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90204"/>
              <a:buNone/>
            </a:pPr>
            <a:r>
              <a:rPr lang="en-GB" sz="1100" b="1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Apple</a:t>
            </a:r>
            <a:endParaRPr sz="1100" b="1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89" name="Google Shape;789;p22"/>
          <p:cNvSpPr txBox="1"/>
          <p:nvPr/>
        </p:nvSpPr>
        <p:spPr>
          <a:xfrm rot="-5400000">
            <a:off x="2771514" y="2401106"/>
            <a:ext cx="69971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90204"/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HP</a:t>
            </a:r>
            <a:endParaRPr sz="11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90" name="Google Shape;790;p22"/>
          <p:cNvSpPr txBox="1"/>
          <p:nvPr/>
        </p:nvSpPr>
        <p:spPr>
          <a:xfrm rot="-5400000">
            <a:off x="3541345" y="2418718"/>
            <a:ext cx="69971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90204"/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Asus</a:t>
            </a:r>
            <a:endParaRPr sz="11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91" name="Google Shape;791;p22"/>
          <p:cNvSpPr txBox="1"/>
          <p:nvPr/>
        </p:nvSpPr>
        <p:spPr>
          <a:xfrm rot="-5400000">
            <a:off x="4255637" y="2507704"/>
            <a:ext cx="69971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90204"/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Acer</a:t>
            </a:r>
            <a:endParaRPr sz="11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92" name="Google Shape;792;p22"/>
          <p:cNvSpPr txBox="1"/>
          <p:nvPr/>
        </p:nvSpPr>
        <p:spPr>
          <a:xfrm rot="-5400000">
            <a:off x="4987730" y="2449961"/>
            <a:ext cx="69971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90204"/>
              <a:buNone/>
            </a:pPr>
            <a:r>
              <a:rPr lang="en-GB" sz="1100" b="0" i="0" u="none" strike="noStrike" cap="none">
                <a:solidFill>
                  <a:schemeClr val="lt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Sams.</a:t>
            </a:r>
            <a:endParaRPr sz="1100" b="0" i="0" u="none" strike="noStrike" cap="none">
              <a:solidFill>
                <a:schemeClr val="lt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93" name="Google Shape;793;p22"/>
          <p:cNvSpPr txBox="1"/>
          <p:nvPr/>
        </p:nvSpPr>
        <p:spPr>
          <a:xfrm>
            <a:off x="335471" y="157390"/>
            <a:ext cx="11664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6800" rIns="46800" bIns="46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 panose="020B0604020202090204"/>
              <a:buNone/>
            </a:pPr>
            <a:r>
              <a:rPr lang="en-GB" sz="2400" b="0" i="0" u="none" strike="noStrike" cap="none">
                <a:solidFill>
                  <a:srgbClr val="08080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Laptop Market Overview – </a:t>
            </a:r>
            <a:r>
              <a:rPr lang="en-GB" sz="2400" b="0" i="0" u="none" strike="noStrike" cap="none">
                <a:solidFill>
                  <a:srgbClr val="292929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Q1 25/26 vs FY 24/25</a:t>
            </a:r>
            <a:endParaRPr sz="2400" b="0" i="0" u="none" strike="noStrike" cap="none">
              <a:solidFill>
                <a:srgbClr val="080808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94" name="Google Shape;794;p22"/>
          <p:cNvSpPr txBox="1"/>
          <p:nvPr/>
        </p:nvSpPr>
        <p:spPr>
          <a:xfrm>
            <a:off x="352777" y="607385"/>
            <a:ext cx="11224152" cy="226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000"/>
              <a:buFont typeface="Arial" panose="020B0604020202090204"/>
              <a:buNone/>
            </a:pPr>
            <a:r>
              <a:rPr lang="en-GB" sz="1000" b="0" i="1" u="none" strike="noStrike" cap="none">
                <a:solidFill>
                  <a:srgbClr val="3A383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RTBH KPIs values are referred to Q1 25/26 with % pts variation vs FY 24/25.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aphicFrame>
        <p:nvGraphicFramePr>
          <p:cNvPr id="795" name="Google Shape;795;p22"/>
          <p:cNvGraphicFramePr/>
          <p:nvPr/>
        </p:nvGraphicFramePr>
        <p:xfrm>
          <a:off x="585788" y="1104900"/>
          <a:ext cx="5332412" cy="179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96" name="Google Shape;796;p22"/>
          <p:cNvSpPr txBox="1"/>
          <p:nvPr/>
        </p:nvSpPr>
        <p:spPr>
          <a:xfrm>
            <a:off x="862013" y="2708275"/>
            <a:ext cx="34925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Lenovo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97" name="Google Shape;797;p22"/>
          <p:cNvSpPr txBox="1"/>
          <p:nvPr/>
        </p:nvSpPr>
        <p:spPr>
          <a:xfrm>
            <a:off x="1681163" y="2708275"/>
            <a:ext cx="187325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Dell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98" name="Google Shape;798;p22"/>
          <p:cNvSpPr txBox="1"/>
          <p:nvPr/>
        </p:nvSpPr>
        <p:spPr>
          <a:xfrm>
            <a:off x="2376488" y="2708275"/>
            <a:ext cx="274638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Apple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799" name="Google Shape;799;p22"/>
          <p:cNvSpPr txBox="1"/>
          <p:nvPr/>
        </p:nvSpPr>
        <p:spPr>
          <a:xfrm>
            <a:off x="3175000" y="2708275"/>
            <a:ext cx="153988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HP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0" name="Google Shape;800;p22"/>
          <p:cNvSpPr txBox="1"/>
          <p:nvPr/>
        </p:nvSpPr>
        <p:spPr>
          <a:xfrm>
            <a:off x="3870325" y="2708275"/>
            <a:ext cx="239713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Asus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1" name="Google Shape;801;p22"/>
          <p:cNvSpPr txBox="1"/>
          <p:nvPr/>
        </p:nvSpPr>
        <p:spPr>
          <a:xfrm>
            <a:off x="4616450" y="2708275"/>
            <a:ext cx="22225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Acer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2" name="Google Shape;802;p22"/>
          <p:cNvSpPr txBox="1"/>
          <p:nvPr/>
        </p:nvSpPr>
        <p:spPr>
          <a:xfrm>
            <a:off x="5243513" y="2708275"/>
            <a:ext cx="44450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Samsung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803" name="Google Shape;803;p22"/>
          <p:cNvGraphicFramePr/>
          <p:nvPr/>
        </p:nvGraphicFramePr>
        <p:xfrm>
          <a:off x="6421438" y="1104900"/>
          <a:ext cx="5343525" cy="179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04" name="Google Shape;804;p22"/>
          <p:cNvSpPr txBox="1"/>
          <p:nvPr/>
        </p:nvSpPr>
        <p:spPr>
          <a:xfrm>
            <a:off x="6697663" y="2708275"/>
            <a:ext cx="34925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Lenovo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5" name="Google Shape;805;p22"/>
          <p:cNvSpPr txBox="1"/>
          <p:nvPr/>
        </p:nvSpPr>
        <p:spPr>
          <a:xfrm>
            <a:off x="7518400" y="2708275"/>
            <a:ext cx="187325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Dell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6" name="Google Shape;806;p22"/>
          <p:cNvSpPr txBox="1"/>
          <p:nvPr/>
        </p:nvSpPr>
        <p:spPr>
          <a:xfrm>
            <a:off x="8215313" y="2708275"/>
            <a:ext cx="274638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Apple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7" name="Google Shape;807;p22"/>
          <p:cNvSpPr txBox="1"/>
          <p:nvPr/>
        </p:nvSpPr>
        <p:spPr>
          <a:xfrm>
            <a:off x="9015413" y="2708275"/>
            <a:ext cx="153988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HP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8" name="Google Shape;808;p22"/>
          <p:cNvSpPr txBox="1"/>
          <p:nvPr/>
        </p:nvSpPr>
        <p:spPr>
          <a:xfrm>
            <a:off x="9712325" y="2708275"/>
            <a:ext cx="239713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Asus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9" name="Google Shape;809;p22"/>
          <p:cNvSpPr txBox="1"/>
          <p:nvPr/>
        </p:nvSpPr>
        <p:spPr>
          <a:xfrm>
            <a:off x="10460038" y="2708275"/>
            <a:ext cx="22225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Acer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0" name="Google Shape;810;p22"/>
          <p:cNvSpPr txBox="1"/>
          <p:nvPr/>
        </p:nvSpPr>
        <p:spPr>
          <a:xfrm>
            <a:off x="11088688" y="2708275"/>
            <a:ext cx="44450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Samsung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811" name="Google Shape;811;p22"/>
          <p:cNvGraphicFramePr/>
          <p:nvPr/>
        </p:nvGraphicFramePr>
        <p:xfrm>
          <a:off x="285750" y="4076700"/>
          <a:ext cx="3784600" cy="2027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12" name="Google Shape;812;p22"/>
          <p:cNvSpPr txBox="1"/>
          <p:nvPr/>
        </p:nvSpPr>
        <p:spPr>
          <a:xfrm>
            <a:off x="452438" y="5911850"/>
            <a:ext cx="34925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Lenovo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3" name="Google Shape;813;p22"/>
          <p:cNvSpPr txBox="1"/>
          <p:nvPr/>
        </p:nvSpPr>
        <p:spPr>
          <a:xfrm>
            <a:off x="1049338" y="5911850"/>
            <a:ext cx="187325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Dell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4" name="Google Shape;814;p22"/>
          <p:cNvSpPr txBox="1"/>
          <p:nvPr/>
        </p:nvSpPr>
        <p:spPr>
          <a:xfrm>
            <a:off x="1524000" y="5911850"/>
            <a:ext cx="274638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Apple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5" name="Google Shape;815;p22"/>
          <p:cNvSpPr txBox="1"/>
          <p:nvPr/>
        </p:nvSpPr>
        <p:spPr>
          <a:xfrm>
            <a:off x="2101850" y="5911850"/>
            <a:ext cx="153988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HP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6" name="Google Shape;816;p22"/>
          <p:cNvSpPr txBox="1"/>
          <p:nvPr/>
        </p:nvSpPr>
        <p:spPr>
          <a:xfrm>
            <a:off x="2576513" y="5911850"/>
            <a:ext cx="239713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Asus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7" name="Google Shape;817;p22"/>
          <p:cNvSpPr txBox="1"/>
          <p:nvPr/>
        </p:nvSpPr>
        <p:spPr>
          <a:xfrm>
            <a:off x="3100388" y="5911850"/>
            <a:ext cx="22225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Acer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8" name="Google Shape;818;p22"/>
          <p:cNvSpPr txBox="1"/>
          <p:nvPr/>
        </p:nvSpPr>
        <p:spPr>
          <a:xfrm>
            <a:off x="3506788" y="5911850"/>
            <a:ext cx="44450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Samsung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819" name="Google Shape;819;p22"/>
          <p:cNvGraphicFramePr/>
          <p:nvPr/>
        </p:nvGraphicFramePr>
        <p:xfrm>
          <a:off x="4279900" y="4076700"/>
          <a:ext cx="3784600" cy="2027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20" name="Google Shape;820;p22"/>
          <p:cNvSpPr txBox="1"/>
          <p:nvPr/>
        </p:nvSpPr>
        <p:spPr>
          <a:xfrm>
            <a:off x="4446588" y="5911850"/>
            <a:ext cx="34925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Lenovo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21" name="Google Shape;821;p22"/>
          <p:cNvSpPr txBox="1"/>
          <p:nvPr/>
        </p:nvSpPr>
        <p:spPr>
          <a:xfrm>
            <a:off x="5043488" y="5911850"/>
            <a:ext cx="187325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Dell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22" name="Google Shape;822;p22"/>
          <p:cNvSpPr txBox="1"/>
          <p:nvPr/>
        </p:nvSpPr>
        <p:spPr>
          <a:xfrm>
            <a:off x="5518150" y="5911850"/>
            <a:ext cx="274638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Apple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23" name="Google Shape;823;p22"/>
          <p:cNvSpPr txBox="1"/>
          <p:nvPr/>
        </p:nvSpPr>
        <p:spPr>
          <a:xfrm>
            <a:off x="6096000" y="5911850"/>
            <a:ext cx="153988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HP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24" name="Google Shape;824;p22"/>
          <p:cNvSpPr txBox="1"/>
          <p:nvPr/>
        </p:nvSpPr>
        <p:spPr>
          <a:xfrm>
            <a:off x="6570663" y="5911850"/>
            <a:ext cx="239713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Asus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25" name="Google Shape;825;p22"/>
          <p:cNvSpPr txBox="1"/>
          <p:nvPr/>
        </p:nvSpPr>
        <p:spPr>
          <a:xfrm>
            <a:off x="7094538" y="5911850"/>
            <a:ext cx="22225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Acer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26" name="Google Shape;826;p22"/>
          <p:cNvSpPr txBox="1"/>
          <p:nvPr/>
        </p:nvSpPr>
        <p:spPr>
          <a:xfrm>
            <a:off x="7500938" y="5911850"/>
            <a:ext cx="44450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Samsung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827" name="Google Shape;827;p22"/>
          <p:cNvGraphicFramePr/>
          <p:nvPr/>
        </p:nvGraphicFramePr>
        <p:xfrm>
          <a:off x="8201025" y="4076700"/>
          <a:ext cx="3784600" cy="2027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28" name="Google Shape;828;p22"/>
          <p:cNvSpPr txBox="1"/>
          <p:nvPr/>
        </p:nvSpPr>
        <p:spPr>
          <a:xfrm>
            <a:off x="8367713" y="5911850"/>
            <a:ext cx="34925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Lenovo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29" name="Google Shape;829;p22"/>
          <p:cNvSpPr txBox="1"/>
          <p:nvPr/>
        </p:nvSpPr>
        <p:spPr>
          <a:xfrm>
            <a:off x="8964613" y="5911850"/>
            <a:ext cx="187325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Dell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30" name="Google Shape;830;p22"/>
          <p:cNvSpPr txBox="1"/>
          <p:nvPr/>
        </p:nvSpPr>
        <p:spPr>
          <a:xfrm>
            <a:off x="9439275" y="5911850"/>
            <a:ext cx="274638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Apple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31" name="Google Shape;831;p22"/>
          <p:cNvSpPr txBox="1"/>
          <p:nvPr/>
        </p:nvSpPr>
        <p:spPr>
          <a:xfrm>
            <a:off x="10017125" y="5911850"/>
            <a:ext cx="153988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HP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32" name="Google Shape;832;p22"/>
          <p:cNvSpPr txBox="1"/>
          <p:nvPr/>
        </p:nvSpPr>
        <p:spPr>
          <a:xfrm>
            <a:off x="10491788" y="5911850"/>
            <a:ext cx="239713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Asus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33" name="Google Shape;833;p22"/>
          <p:cNvSpPr txBox="1"/>
          <p:nvPr/>
        </p:nvSpPr>
        <p:spPr>
          <a:xfrm>
            <a:off x="11015663" y="5911850"/>
            <a:ext cx="22225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Acer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34" name="Google Shape;834;p22"/>
          <p:cNvSpPr txBox="1"/>
          <p:nvPr/>
        </p:nvSpPr>
        <p:spPr>
          <a:xfrm>
            <a:off x="11422063" y="5911850"/>
            <a:ext cx="444500" cy="109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9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Samsung</a:t>
            </a:r>
            <a:endParaRPr sz="8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835" name="Google Shape;835;p22"/>
          <p:cNvGraphicFramePr/>
          <p:nvPr/>
        </p:nvGraphicFramePr>
        <p:xfrm>
          <a:off x="458285" y="109562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1675350"/>
              </a:tblGrid>
              <a:tr h="225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414"/>
                        </a:buClr>
                        <a:buSzPts val="1200"/>
                        <a:buFont typeface="Arial" panose="020B0604020202090204"/>
                        <a:buNone/>
                      </a:pPr>
                      <a:r>
                        <a:rPr lang="en-GB" sz="1200" b="1" i="1" u="none" strike="noStrike" cap="none">
                          <a:solidFill>
                            <a:srgbClr val="141414"/>
                          </a:solidFill>
                          <a:latin typeface="Arial" panose="020B0604020202090204"/>
                          <a:ea typeface="Arial" panose="020B0604020202090204"/>
                          <a:cs typeface="Arial" panose="020B0604020202090204"/>
                          <a:sym typeface="Arial" panose="020B0604020202090204"/>
                        </a:rPr>
                        <a:t>Brand Health Index</a:t>
                      </a:r>
                      <a:endParaRPr sz="1200" b="1" i="1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836" name="Google Shape;836;p22"/>
          <p:cNvGraphicFramePr/>
          <p:nvPr/>
        </p:nvGraphicFramePr>
        <p:xfrm>
          <a:off x="6362295" y="109811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{7EF200F5-5327-451D-88F7-358901D9561F}</a:tableStyleId>
              </a:tblPr>
              <a:tblGrid>
                <a:gridCol w="1756775"/>
              </a:tblGrid>
              <a:tr h="2257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41414"/>
                        </a:buClr>
                        <a:buSzPts val="1200"/>
                        <a:buFont typeface="Arial" panose="020B0604020202090204"/>
                        <a:buNone/>
                      </a:pPr>
                      <a:r>
                        <a:rPr lang="en-GB" sz="1200" b="1" i="1" u="none" strike="noStrike" cap="none">
                          <a:solidFill>
                            <a:srgbClr val="141414"/>
                          </a:solidFill>
                          <a:latin typeface="Arial" panose="020B0604020202090204"/>
                          <a:ea typeface="Arial" panose="020B0604020202090204"/>
                          <a:cs typeface="Arial" panose="020B0604020202090204"/>
                          <a:sym typeface="Arial" panose="020B0604020202090204"/>
                        </a:rPr>
                        <a:t>Brand Image</a:t>
                      </a:r>
                      <a:endParaRPr sz="1200" b="1" i="1" u="none" strike="noStrike" cap="none">
                        <a:solidFill>
                          <a:srgbClr val="141414"/>
                        </a:solidFill>
                        <a:latin typeface="Arial" panose="020B0604020202090204"/>
                        <a:ea typeface="Arial" panose="020B0604020202090204"/>
                        <a:cs typeface="Arial" panose="020B0604020202090204"/>
                        <a:sym typeface="Arial" panose="020B0604020202090204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WPS 演示</Application>
  <PresentationFormat/>
  <Paragraphs>98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宋体</vt:lpstr>
      <vt:lpstr>Wingdings</vt:lpstr>
      <vt:lpstr>Arial</vt:lpstr>
      <vt:lpstr>Roboto</vt:lpstr>
      <vt:lpstr>Helvetica Neue</vt:lpstr>
      <vt:lpstr>Calibri</vt:lpstr>
      <vt:lpstr>Helvetica Neue</vt:lpstr>
      <vt:lpstr>Work Sans</vt:lpstr>
      <vt:lpstr>Lato</vt:lpstr>
      <vt:lpstr>微软雅黑</vt:lpstr>
      <vt:lpstr>汉仪旗黑</vt:lpstr>
      <vt:lpstr>宋体</vt:lpstr>
      <vt:lpstr>Arial Unicode MS</vt:lpstr>
      <vt:lpstr>汉仪书宋二KW</vt:lpstr>
      <vt:lpstr>Lato</vt:lpstr>
      <vt:lpstr>Roboto</vt:lpstr>
      <vt:lpstr>Work Sans</vt:lpstr>
      <vt:lpstr>4_Office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Del Grosso</dc:creator>
  <cp:lastModifiedBy>肖景海</cp:lastModifiedBy>
  <cp:revision>1</cp:revision>
  <dcterms:created xsi:type="dcterms:W3CDTF">2025-10-31T19:02:05Z</dcterms:created>
  <dcterms:modified xsi:type="dcterms:W3CDTF">2025-10-31T19:02:05Z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3047BDBFB3A2E9A9AD070569569326A4_42</vt:lpwstr>
  </property>
  <property fmtid="{D5CDD505-2E9C-101B-9397-08002B2CF9AE}" pid="3" name="KSOProductBuildVer">
    <vt:lpwstr>2052-12.1.23540.23540</vt:lpwstr>
  </property>
</Properties>
</file>