
<file path=[Content_Types].xml><?xml version="1.0" encoding="utf-8"?>
<Types xmlns="http://schemas.openxmlformats.org/package/2006/content-types">
  <Default Extension="xlsb" ContentType="application/vnd.ms-excel.sheet.binary.macroEnabled.12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82" r:id="rId3"/>
  </p:sldIdLst>
  <p:sldSz cx="12192000" cy="6858000"/>
  <p:notesSz cx="6889750" cy="10018395"/>
  <p:embeddedFontLst>
    <p:embeddedFont>
      <p:font typeface="Roboto" panose="02000000000000000000"/>
      <p:regular r:id="rId8"/>
    </p:embeddedFont>
    <p:embeddedFont>
      <p:font typeface="Helvetica Neue" panose="02000503000000020004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443297133701264"/>
          <c:y val="0.0501567398119122"/>
          <c:w val="0.928965640021364"/>
          <c:h val="0.831347962382445"/>
        </c:manualLayout>
      </c:layout>
      <c:scatterChart>
        <c:scatterStyle val="lineMarker"/>
        <c:varyColors val="0"/>
        <c:ser>
          <c:idx val="0"/>
          <c:order val="0"/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7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</a:ln>
            </c:spPr>
          </c:marker>
          <c:dPt>
            <c:idx val="1"/>
            <c:marker>
              <c:symbol val="circle"/>
              <c:size val="7"/>
              <c:spPr>
                <a:solidFill>
                  <a:schemeClr val="accent1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7"/>
              <c:spPr>
                <a:solidFill>
                  <a:srgbClr val="5662FF"/>
                </a:solidFill>
                <a:ln w="9525" cap="flat" cmpd="sng" algn="ctr">
                  <a:solidFill>
                    <a:srgbClr val="5662FF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7"/>
              <c:spPr>
                <a:solidFill>
                  <a:srgbClr val="E735A7"/>
                </a:solidFill>
                <a:ln w="9525" cap="flat" cmpd="sng" algn="ctr">
                  <a:solidFill>
                    <a:srgbClr val="E735A7"/>
                  </a:solidFill>
                  <a:prstDash val="solid"/>
                  <a:round/>
                </a:ln>
              </c:spPr>
            </c:marker>
            <c:bubble3D val="0"/>
          </c:dPt>
          <c:dPt>
            <c:idx val="4"/>
            <c:marker>
              <c:symbol val="circle"/>
              <c:size val="7"/>
              <c:spPr>
                <a:solidFill>
                  <a:srgbClr val="51AEB6"/>
                </a:solidFill>
                <a:ln w="9525" cap="flat" cmpd="sng" algn="ctr">
                  <a:solidFill>
                    <a:srgbClr val="51AEB6"/>
                  </a:solidFill>
                  <a:prstDash val="solid"/>
                  <a:round/>
                </a:ln>
              </c:spPr>
            </c:marker>
            <c:bubble3D val="0"/>
          </c:dPt>
          <c:dPt>
            <c:idx val="5"/>
            <c:marker>
              <c:symbol val="circle"/>
              <c:size val="7"/>
              <c:spPr>
                <a:solidFill>
                  <a:srgbClr val="000485"/>
                </a:solidFill>
                <a:ln w="9525" cap="flat" cmpd="sng" algn="ctr">
                  <a:solidFill>
                    <a:srgbClr val="000485"/>
                  </a:solidFill>
                  <a:prstDash val="solid"/>
                  <a:round/>
                </a:ln>
              </c:spPr>
            </c:marker>
            <c:bubble3D val="0"/>
          </c:dPt>
          <c:dPt>
            <c:idx val="6"/>
            <c:marker>
              <c:symbol val="circle"/>
              <c:size val="7"/>
              <c:spPr>
                <a:solidFill>
                  <a:srgbClr val="C0C0C0"/>
                </a:solidFill>
                <a:ln w="9525" cap="flat" cmpd="sng" algn="ctr">
                  <a:solidFill>
                    <a:srgbClr val="C0C0C0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xVal>
            <c:numRef>
              <c:f>Sheet1!$A$1:$A$7</c:f>
              <c:numCache>
                <c:formatCode>General</c:formatCode>
                <c:ptCount val="7"/>
                <c:pt idx="0">
                  <c:v>13</c:v>
                </c:pt>
                <c:pt idx="1">
                  <c:v>11</c:v>
                </c:pt>
                <c:pt idx="2">
                  <c:v>8</c:v>
                </c:pt>
                <c:pt idx="3">
                  <c:v>3</c:v>
                </c:pt>
                <c:pt idx="4">
                  <c:v>2</c:v>
                </c:pt>
                <c:pt idx="5">
                  <c:v>28</c:v>
                </c:pt>
                <c:pt idx="6">
                  <c:v>35</c:v>
                </c:pt>
              </c:numCache>
            </c:numRef>
          </c:xVal>
          <c:yVal>
            <c:numRef>
              <c:f>Sheet1!$B$1:$B$7</c:f>
              <c:numCache>
                <c:formatCode>General</c:formatCode>
                <c:ptCount val="7"/>
                <c:pt idx="0">
                  <c:v>14</c:v>
                </c:pt>
                <c:pt idx="1">
                  <c:v>19</c:v>
                </c:pt>
                <c:pt idx="2">
                  <c:v>11</c:v>
                </c:pt>
                <c:pt idx="3">
                  <c:v>3</c:v>
                </c:pt>
                <c:pt idx="4">
                  <c:v>4</c:v>
                </c:pt>
                <c:pt idx="5">
                  <c:v>28</c:v>
                </c:pt>
                <c:pt idx="6">
                  <c:v>21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699647"/>
        <c:axId val="1"/>
      </c:scatterChart>
      <c:valAx>
        <c:axId val="1810699647"/>
        <c:scaling>
          <c:orientation val="minMax"/>
          <c:max val="60"/>
          <c:min val="0"/>
        </c:scaling>
        <c:delete val="0"/>
        <c:axPos val="b"/>
        <c:majorGridlines>
          <c:spPr>
            <a:ln w="3175" cap="flat" cmpd="sng" algn="ctr">
              <a:solidFill>
                <a:srgbClr val="D6D7D9"/>
              </a:solidFill>
              <a:prstDash val="solid"/>
              <a:round/>
            </a:ln>
          </c:spPr>
        </c:majorGridlines>
        <c:numFmt formatCode="#,##0&quot;%&quot;;&quot;-&quot;#,##0&quot;%&quot;" sourceLinked="0"/>
        <c:majorTickMark val="out"/>
        <c:minorTickMark val="none"/>
        <c:tickLblPos val="nextTo"/>
        <c:spPr>
          <a:ln w="9525" cap="flat" cmpd="sng" algn="ctr">
            <a:solidFill>
              <a:srgbClr val="D6D7D9"/>
            </a:solidFill>
            <a:prstDash val="solid"/>
            <a:round/>
          </a:ln>
        </c:spPr>
        <c:txPr>
          <a:bodyPr rot="-60000000" spcFirstLastPara="0" vertOverflow="ellipsis" vert="horz" wrap="none" anchor="ctr" anchorCtr="1"/>
          <a:lstStyle/>
          <a:p>
            <a:pPr>
              <a:defRPr lang="zh-CN" sz="8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crossBetween val="midCat"/>
        <c:majorUnit val="5"/>
      </c:valAx>
      <c:valAx>
        <c:axId val="1"/>
        <c:scaling>
          <c:orientation val="minMax"/>
          <c:max val="40"/>
          <c:min val="0"/>
        </c:scaling>
        <c:delete val="0"/>
        <c:axPos val="l"/>
        <c:majorGridlines>
          <c:spPr>
            <a:ln w="3175" cap="flat" cmpd="sng" algn="ctr">
              <a:solidFill>
                <a:srgbClr val="D6D7D9"/>
              </a:solidFill>
              <a:prstDash val="solid"/>
              <a:round/>
            </a:ln>
          </c:spPr>
        </c:majorGridlines>
        <c:numFmt formatCode="#,##0&quot;%&quot;;&quot;-&quot;#,##0&quot;%&quot;" sourceLinked="0"/>
        <c:majorTickMark val="out"/>
        <c:minorTickMark val="none"/>
        <c:tickLblPos val="nextTo"/>
        <c:spPr>
          <a:ln w="9525" cap="flat" cmpd="sng" algn="ctr">
            <a:solidFill>
              <a:srgbClr val="D6D7D9"/>
            </a:solidFill>
            <a:prstDash val="solid"/>
            <a:round/>
          </a:ln>
        </c:spPr>
        <c:txPr>
          <a:bodyPr rot="-60000000" spcFirstLastPara="0" vertOverflow="ellipsis" vert="horz" wrap="none" anchor="ctr" anchorCtr="1"/>
          <a:lstStyle/>
          <a:p>
            <a:pPr>
              <a:defRPr lang="zh-CN" sz="8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</a:p>
        </c:txPr>
        <c:crossAx val="1810699647"/>
        <c:crosses val="min"/>
        <c:crossBetween val="midCat"/>
        <c:majorUnit val="5"/>
      </c:valAx>
    </c:plotArea>
    <c:plotVisOnly val="0"/>
    <c:dispBlanksAs val="gap"/>
    <c:showDLblsOverMax val="1"/>
    <c:extLst>
      <c:ext uri="{0b15fc19-7d7d-44ad-8c2d-2c3a37ce22c3}">
        <chartProps xmlns="https://web.wps.cn/et/2018/main" chartId="{21c91170-23f4-465a-9e32-2b65d6932de3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443297133701264"/>
          <c:y val="0.0513149454778704"/>
          <c:w val="0.928965640021364"/>
          <c:h val="0.827453495830661"/>
        </c:manualLayout>
      </c:layout>
      <c:scatterChart>
        <c:scatterStyle val="lineMarker"/>
        <c:varyColors val="0"/>
        <c:ser>
          <c:idx val="0"/>
          <c:order val="0"/>
          <c:spPr>
            <a:ln w="28575" cap="rnd" cmpd="sng" algn="ctr">
              <a:noFill/>
              <a:prstDash val="solid"/>
              <a:round/>
            </a:ln>
          </c:spPr>
          <c:marker>
            <c:symbol val="circle"/>
            <c:size val="7"/>
            <c:spPr>
              <a:solidFill>
                <a:srgbClr val="FF0000"/>
              </a:solidFill>
              <a:ln w="9525" cap="flat" cmpd="sng" algn="ctr">
                <a:solidFill>
                  <a:srgbClr val="FF0000"/>
                </a:solidFill>
                <a:prstDash val="solid"/>
                <a:round/>
              </a:ln>
            </c:spPr>
          </c:marker>
          <c:dPt>
            <c:idx val="1"/>
            <c:marker>
              <c:symbol val="circle"/>
              <c:size val="7"/>
              <c:spPr>
                <a:solidFill>
                  <a:srgbClr val="548FC5"/>
                </a:solidFill>
                <a:ln w="9525" cap="flat" cmpd="sng" algn="ctr">
                  <a:solidFill>
                    <a:srgbClr val="548FC5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7"/>
              <c:spPr>
                <a:solidFill>
                  <a:srgbClr val="525EF4"/>
                </a:solidFill>
                <a:ln w="9525" cap="flat" cmpd="sng" algn="ctr">
                  <a:solidFill>
                    <a:srgbClr val="525EF4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7"/>
              <c:spPr>
                <a:solidFill>
                  <a:srgbClr val="E234A4"/>
                </a:solidFill>
                <a:ln w="9525" cap="flat" cmpd="sng" algn="ctr">
                  <a:solidFill>
                    <a:srgbClr val="E234A4"/>
                  </a:solidFill>
                  <a:prstDash val="solid"/>
                  <a:round/>
                </a:ln>
              </c:spPr>
            </c:marker>
            <c:bubble3D val="0"/>
          </c:dPt>
          <c:dPt>
            <c:idx val="4"/>
            <c:marker>
              <c:symbol val="circle"/>
              <c:size val="7"/>
              <c:spPr>
                <a:solidFill>
                  <a:srgbClr val="51ADB5"/>
                </a:solidFill>
                <a:ln w="9525" cap="flat" cmpd="sng" algn="ctr">
                  <a:solidFill>
                    <a:srgbClr val="51ADB5"/>
                  </a:solidFill>
                  <a:prstDash val="solid"/>
                  <a:round/>
                </a:ln>
              </c:spPr>
            </c:marker>
            <c:bubble3D val="0"/>
          </c:dPt>
          <c:dPt>
            <c:idx val="5"/>
            <c:marker>
              <c:symbol val="circle"/>
              <c:size val="7"/>
              <c:spPr>
                <a:solidFill>
                  <a:srgbClr val="000481"/>
                </a:solidFill>
                <a:ln w="9525" cap="flat" cmpd="sng" algn="ctr">
                  <a:solidFill>
                    <a:srgbClr val="000481"/>
                  </a:solidFill>
                  <a:prstDash val="solid"/>
                  <a:round/>
                </a:ln>
              </c:spPr>
            </c:marker>
            <c:bubble3D val="0"/>
          </c:dPt>
          <c:dPt>
            <c:idx val="6"/>
            <c:marker>
              <c:symbol val="circle"/>
              <c:size val="7"/>
              <c:spPr>
                <a:solidFill>
                  <a:srgbClr val="C0C0C0"/>
                </a:solidFill>
                <a:ln w="9525" cap="flat" cmpd="sng" algn="ctr">
                  <a:solidFill>
                    <a:srgbClr val="C0C0C0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xVal>
            <c:numRef>
              <c:f>Sheet1!$A$1:$A$7</c:f>
              <c:numCache>
                <c:formatCode>General</c:formatCode>
                <c:ptCount val="7"/>
                <c:pt idx="0">
                  <c:v>21</c:v>
                </c:pt>
                <c:pt idx="1">
                  <c:v>3</c:v>
                </c:pt>
                <c:pt idx="2">
                  <c:v>5</c:v>
                </c:pt>
                <c:pt idx="3">
                  <c:v>9</c:v>
                </c:pt>
                <c:pt idx="4">
                  <c:v>3</c:v>
                </c:pt>
                <c:pt idx="5">
                  <c:v>2</c:v>
                </c:pt>
                <c:pt idx="6">
                  <c:v>57</c:v>
                </c:pt>
              </c:numCache>
            </c:numRef>
          </c:xVal>
          <c:yVal>
            <c:numRef>
              <c:f>Sheet1!$B$1:$B$7</c:f>
              <c:numCache>
                <c:formatCode>General</c:formatCode>
                <c:ptCount val="7"/>
                <c:pt idx="0">
                  <c:v>9</c:v>
                </c:pt>
                <c:pt idx="1">
                  <c:v>21</c:v>
                </c:pt>
                <c:pt idx="2">
                  <c:v>11</c:v>
                </c:pt>
                <c:pt idx="3">
                  <c:v>11</c:v>
                </c:pt>
                <c:pt idx="4">
                  <c:v>7</c:v>
                </c:pt>
                <c:pt idx="5">
                  <c:v>3</c:v>
                </c:pt>
                <c:pt idx="6">
                  <c:v>38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12995312"/>
        <c:axId val="1"/>
      </c:scatterChart>
      <c:valAx>
        <c:axId val="2112995312"/>
        <c:scaling>
          <c:orientation val="minMax"/>
          <c:max val="60"/>
          <c:min val="0"/>
        </c:scaling>
        <c:delete val="0"/>
        <c:axPos val="b"/>
        <c:majorGridlines>
          <c:spPr>
            <a:ln w="3175" cap="flat" cmpd="sng" algn="ctr">
              <a:solidFill>
                <a:srgbClr val="D6D7D9"/>
              </a:solidFill>
              <a:prstDash val="solid"/>
              <a:round/>
            </a:ln>
          </c:spPr>
        </c:majorGridlines>
        <c:numFmt formatCode="#,##0&quot;%&quot;;&quot;-&quot;#,##0&quot;%&quot;" sourceLinked="0"/>
        <c:majorTickMark val="out"/>
        <c:minorTickMark val="none"/>
        <c:tickLblPos val="nextTo"/>
        <c:spPr>
          <a:ln w="9525" cap="flat" cmpd="sng" algn="ctr">
            <a:solidFill>
              <a:srgbClr val="D6D7D9"/>
            </a:solidFill>
            <a:prstDash val="solid"/>
            <a:round/>
          </a:ln>
        </c:spPr>
        <c:txPr>
          <a:bodyPr rot="-60000000" spcFirstLastPara="0" vertOverflow="ellipsis" vert="horz" wrap="none" anchor="ctr" anchorCtr="1"/>
          <a:lstStyle/>
          <a:p>
            <a:pPr>
              <a:defRPr lang="zh-CN" sz="8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crossBetween val="midCat"/>
        <c:majorUnit val="5"/>
      </c:valAx>
      <c:valAx>
        <c:axId val="1"/>
        <c:scaling>
          <c:orientation val="minMax"/>
          <c:max val="40"/>
          <c:min val="0"/>
        </c:scaling>
        <c:delete val="0"/>
        <c:axPos val="l"/>
        <c:majorGridlines>
          <c:spPr>
            <a:ln w="3175" cap="flat" cmpd="sng" algn="ctr">
              <a:solidFill>
                <a:srgbClr val="D6D7D9"/>
              </a:solidFill>
              <a:prstDash val="solid"/>
              <a:round/>
            </a:ln>
          </c:spPr>
        </c:majorGridlines>
        <c:numFmt formatCode="#,##0&quot;%&quot;;&quot;-&quot;#,##0&quot;%&quot;" sourceLinked="0"/>
        <c:majorTickMark val="out"/>
        <c:minorTickMark val="none"/>
        <c:tickLblPos val="nextTo"/>
        <c:spPr>
          <a:ln w="9525" cap="flat" cmpd="sng" algn="ctr">
            <a:solidFill>
              <a:srgbClr val="D6D7D9"/>
            </a:solidFill>
            <a:prstDash val="solid"/>
            <a:round/>
          </a:ln>
        </c:spPr>
        <c:txPr>
          <a:bodyPr rot="-60000000" spcFirstLastPara="0" vertOverflow="ellipsis" vert="horz" wrap="none" anchor="ctr" anchorCtr="1"/>
          <a:lstStyle/>
          <a:p>
            <a:pPr>
              <a:defRPr lang="zh-CN" sz="800" b="0" i="0" u="none" strike="noStrike" kern="120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</a:p>
        </c:txPr>
        <c:crossAx val="2112995312"/>
        <c:crosses val="min"/>
        <c:crossBetween val="midCat"/>
        <c:majorUnit val="5"/>
      </c:valAx>
      <c:spPr>
        <a:noFill/>
        <a:ln w="9525" cmpd="sng" algn="ctr">
          <a:solidFill>
            <a:srgbClr val="D6D7D9"/>
          </a:solidFill>
          <a:prstDash val="solid"/>
        </a:ln>
      </c:spPr>
    </c:plotArea>
    <c:plotVisOnly val="0"/>
    <c:dispBlanksAs val="gap"/>
    <c:showDLblsOverMax val="1"/>
    <c:extLst>
      <c:ext uri="{0b15fc19-7d7d-44ad-8c2d-2c3a37ce22c3}">
        <chartProps xmlns="https://web.wps.cn/et/2018/main" chartId="{a52eda06-3e5a-4aeb-a59c-05fa7f8b65cd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918634" y="4758889"/>
            <a:ext cx="5052483" cy="45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10" name="Shape 1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" name="Google Shape;1511;p27:notes"/>
          <p:cNvSpPr/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2" name="Google Shape;1512;p27:notes"/>
          <p:cNvSpPr txBox="1"/>
          <p:nvPr>
            <p:ph type="body" idx="1"/>
          </p:nvPr>
        </p:nvSpPr>
        <p:spPr>
          <a:xfrm>
            <a:off x="918634" y="4758889"/>
            <a:ext cx="5052483" cy="45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bg>
      <p:bgPr>
        <a:solidFill>
          <a:srgbClr val="161616"/>
        </a:solidFill>
        <a:effectLst/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0" descr="Immagine che contiene cerchio, Elementi grafici, schermata, Policromia&#10;&#10;Descrizione generata automa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9701" y="5015188"/>
            <a:ext cx="392365" cy="392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60"/>
          <p:cNvGrpSpPr/>
          <p:nvPr/>
        </p:nvGrpSpPr>
        <p:grpSpPr>
          <a:xfrm>
            <a:off x="1261502" y="4926363"/>
            <a:ext cx="1903939" cy="570014"/>
            <a:chOff x="1660200" y="4808813"/>
            <a:chExt cx="1903939" cy="570014"/>
          </a:xfrm>
        </p:grpSpPr>
        <p:sp>
          <p:nvSpPr>
            <p:cNvPr id="34" name="Google Shape;34;p60"/>
            <p:cNvSpPr txBox="1"/>
            <p:nvPr/>
          </p:nvSpPr>
          <p:spPr>
            <a:xfrm>
              <a:off x="1660200" y="4808813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Lenovo Laptop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5" name="Google Shape;35;p60"/>
            <p:cNvSpPr txBox="1"/>
            <p:nvPr/>
          </p:nvSpPr>
          <p:spPr>
            <a:xfrm>
              <a:off x="1660200" y="5101832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France – August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pic>
        <p:nvPicPr>
          <p:cNvPr id="36" name="Google Shape;36;p6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750381" y="1470283"/>
            <a:ext cx="1364163" cy="436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0" descr="logo_full_rtbh_white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2263" y="1361623"/>
            <a:ext cx="2347896" cy="60738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0"/>
          <p:cNvSpPr txBox="1"/>
          <p:nvPr/>
        </p:nvSpPr>
        <p:spPr>
          <a:xfrm>
            <a:off x="3206039" y="1665315"/>
            <a:ext cx="358100" cy="255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625" rIns="0" bIns="0" anchor="t" anchorCtr="0">
            <a:spAutoFit/>
          </a:bodyPr>
          <a:lstStyle/>
          <a:p>
            <a:pPr marL="76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90204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for</a:t>
            </a:r>
            <a:endParaRPr sz="16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9" name="Google Shape;39;p60"/>
          <p:cNvSpPr txBox="1"/>
          <p:nvPr/>
        </p:nvSpPr>
        <p:spPr>
          <a:xfrm>
            <a:off x="243983" y="6585712"/>
            <a:ext cx="41158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575899" y="8618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1" descr="Shape&#10;&#10;Description automatically generated with medium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1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" name="Google Shape;44;p61"/>
          <p:cNvSpPr txBox="1"/>
          <p:nvPr/>
        </p:nvSpPr>
        <p:spPr>
          <a:xfrm>
            <a:off x="564225" y="6505218"/>
            <a:ext cx="241187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nth">
  <p:cSld name="Month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2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2"/>
          <p:cNvSpPr txBox="1"/>
          <p:nvPr/>
        </p:nvSpPr>
        <p:spPr>
          <a:xfrm>
            <a:off x="517887" y="6273220"/>
            <a:ext cx="327967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None/>
            </a:pPr>
            <a:r>
              <a:rPr lang="en-GB" sz="1100" b="1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The results shown refer to August 2025.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8" name="Google Shape;48;p62"/>
          <p:cNvSpPr txBox="1"/>
          <p:nvPr/>
        </p:nvSpPr>
        <p:spPr>
          <a:xfrm>
            <a:off x="564225" y="6505218"/>
            <a:ext cx="241187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9" name="Google Shape;49;p62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50" name="Google Shape;50;p6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575899" y="86183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Appendix">
  <p:cSld name="5_Appendix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3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3" name="Google Shape;53;p63"/>
          <p:cNvSpPr txBox="1"/>
          <p:nvPr/>
        </p:nvSpPr>
        <p:spPr>
          <a:xfrm>
            <a:off x="564225" y="6505218"/>
            <a:ext cx="2412773" cy="24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4" name="Google Shape;54;p63"/>
          <p:cNvSpPr/>
          <p:nvPr/>
        </p:nvSpPr>
        <p:spPr>
          <a:xfrm>
            <a:off x="293955" y="3274614"/>
            <a:ext cx="11638654" cy="612000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5" name="Google Shape;55;p63"/>
          <p:cNvSpPr/>
          <p:nvPr/>
        </p:nvSpPr>
        <p:spPr>
          <a:xfrm>
            <a:off x="293955" y="4649796"/>
            <a:ext cx="11638654" cy="612000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56" name="Google Shape;56;p63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3"/>
          <p:cNvSpPr/>
          <p:nvPr/>
        </p:nvSpPr>
        <p:spPr>
          <a:xfrm>
            <a:off x="0" y="0"/>
            <a:ext cx="12186378" cy="3077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LENOVO TOP 5 WITHOUT AFFILIATED INFLUENCERS AND OFFICIAL ACCOUNTS</a:t>
            </a:r>
            <a:endParaRPr sz="1400" b="1" i="0" u="none" strike="noStrike" cap="none">
              <a:solidFill>
                <a:srgbClr val="FFFFFF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58" name="Google Shape;58;p63"/>
          <p:cNvGrpSpPr/>
          <p:nvPr/>
        </p:nvGrpSpPr>
        <p:grpSpPr>
          <a:xfrm>
            <a:off x="112896" y="0"/>
            <a:ext cx="1015042" cy="411927"/>
            <a:chOff x="2138002" y="1392870"/>
            <a:chExt cx="1189608" cy="439367"/>
          </a:xfrm>
        </p:grpSpPr>
        <p:sp>
          <p:nvSpPr>
            <p:cNvPr id="59" name="Google Shape;59;p63"/>
            <p:cNvSpPr/>
            <p:nvPr/>
          </p:nvSpPr>
          <p:spPr>
            <a:xfrm>
              <a:off x="2138002" y="1392870"/>
              <a:ext cx="1189608" cy="4393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60" name="Google Shape;60;p63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280307" y="1464084"/>
              <a:ext cx="904998" cy="3016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p63"/>
          <p:cNvSpPr txBox="1"/>
          <p:nvPr/>
        </p:nvSpPr>
        <p:spPr>
          <a:xfrm>
            <a:off x="889000" y="1882125"/>
            <a:ext cx="747713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Author*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2" name="Google Shape;62;p63"/>
          <p:cNvSpPr txBox="1"/>
          <p:nvPr/>
        </p:nvSpPr>
        <p:spPr>
          <a:xfrm>
            <a:off x="2245576" y="1882125"/>
            <a:ext cx="74918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Channel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3" name="Google Shape;63;p63"/>
          <p:cNvSpPr txBox="1"/>
          <p:nvPr/>
        </p:nvSpPr>
        <p:spPr>
          <a:xfrm>
            <a:off x="3603625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Posts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4" name="Google Shape;64;p63"/>
          <p:cNvSpPr txBox="1"/>
          <p:nvPr/>
        </p:nvSpPr>
        <p:spPr>
          <a:xfrm>
            <a:off x="5699919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Sentiment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5" name="Google Shape;65;p63"/>
          <p:cNvSpPr txBox="1"/>
          <p:nvPr/>
        </p:nvSpPr>
        <p:spPr>
          <a:xfrm>
            <a:off x="7796213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Reach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6" name="Google Shape;66;p63"/>
          <p:cNvSpPr txBox="1"/>
          <p:nvPr/>
        </p:nvSpPr>
        <p:spPr>
          <a:xfrm>
            <a:off x="9066213" y="1882125"/>
            <a:ext cx="9017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7" name="Google Shape;67;p63"/>
          <p:cNvSpPr txBox="1"/>
          <p:nvPr/>
        </p:nvSpPr>
        <p:spPr>
          <a:xfrm>
            <a:off x="10537825" y="1805181"/>
            <a:ext cx="968375" cy="40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 impact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8" name="Google Shape;68;p63"/>
          <p:cNvSpPr txBox="1"/>
          <p:nvPr/>
        </p:nvSpPr>
        <p:spPr>
          <a:xfrm>
            <a:off x="7796213" y="1287108"/>
            <a:ext cx="749300" cy="50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of people reached by author</a:t>
            </a:r>
            <a:endParaRPr sz="900" b="0" i="0" u="none" strike="noStrike" cap="none">
              <a:solidFill>
                <a:srgbClr val="535353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9" name="Google Shape;69;p63"/>
          <p:cNvSpPr txBox="1"/>
          <p:nvPr/>
        </p:nvSpPr>
        <p:spPr>
          <a:xfrm>
            <a:off x="9028113" y="1287108"/>
            <a:ext cx="977900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of interactions per author</a:t>
            </a:r>
            <a:endParaRPr sz="900" b="0" i="0" u="none" strike="noStrike" cap="none">
              <a:solidFill>
                <a:srgbClr val="535353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0" name="Google Shape;70;p63"/>
          <p:cNvSpPr txBox="1"/>
          <p:nvPr/>
        </p:nvSpPr>
        <p:spPr>
          <a:xfrm>
            <a:off x="10488613" y="1210164"/>
            <a:ext cx="1066800" cy="50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 of the author on the overall brand eng.</a:t>
            </a:r>
            <a:endParaRPr sz="900" b="1" i="0" u="none" strike="noStrike" cap="none">
              <a:solidFill>
                <a:srgbClr val="3E3E3E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Appendix">
  <p:cSld name="6_Appendix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4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3" name="Google Shape;73;p64"/>
          <p:cNvSpPr txBox="1"/>
          <p:nvPr/>
        </p:nvSpPr>
        <p:spPr>
          <a:xfrm>
            <a:off x="564225" y="6505218"/>
            <a:ext cx="2412773" cy="24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74" name="Google Shape;74;p64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64"/>
          <p:cNvSpPr/>
          <p:nvPr/>
        </p:nvSpPr>
        <p:spPr>
          <a:xfrm>
            <a:off x="0" y="0"/>
            <a:ext cx="12186378" cy="3077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</a:t>
            </a:r>
            <a:endParaRPr sz="1400" b="1" i="0" u="none" strike="noStrike" cap="none">
              <a:solidFill>
                <a:srgbClr val="FFFFFF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76" name="Google Shape;76;p64"/>
          <p:cNvGrpSpPr/>
          <p:nvPr/>
        </p:nvGrpSpPr>
        <p:grpSpPr>
          <a:xfrm>
            <a:off x="112896" y="0"/>
            <a:ext cx="1015042" cy="411927"/>
            <a:chOff x="2138002" y="1392870"/>
            <a:chExt cx="1189608" cy="439367"/>
          </a:xfrm>
        </p:grpSpPr>
        <p:sp>
          <p:nvSpPr>
            <p:cNvPr id="77" name="Google Shape;77;p64"/>
            <p:cNvSpPr/>
            <p:nvPr/>
          </p:nvSpPr>
          <p:spPr>
            <a:xfrm>
              <a:off x="2138002" y="1392870"/>
              <a:ext cx="1189608" cy="4393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78" name="Google Shape;78;p64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280307" y="1464084"/>
              <a:ext cx="904998" cy="3016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64"/>
          <p:cNvSpPr/>
          <p:nvPr/>
        </p:nvSpPr>
        <p:spPr>
          <a:xfrm>
            <a:off x="293955" y="2952750"/>
            <a:ext cx="11638654" cy="611188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0" name="Google Shape;80;p64"/>
          <p:cNvSpPr/>
          <p:nvPr/>
        </p:nvSpPr>
        <p:spPr>
          <a:xfrm>
            <a:off x="293955" y="4479925"/>
            <a:ext cx="11638654" cy="612775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1" name="Google Shape;81;p64"/>
          <p:cNvSpPr txBox="1"/>
          <p:nvPr/>
        </p:nvSpPr>
        <p:spPr>
          <a:xfrm>
            <a:off x="889000" y="1357027"/>
            <a:ext cx="747713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Author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2" name="Google Shape;82;p64"/>
          <p:cNvSpPr txBox="1"/>
          <p:nvPr/>
        </p:nvSpPr>
        <p:spPr>
          <a:xfrm>
            <a:off x="4463706" y="1357027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 1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3" name="Google Shape;83;p64"/>
          <p:cNvSpPr txBox="1"/>
          <p:nvPr/>
        </p:nvSpPr>
        <p:spPr>
          <a:xfrm>
            <a:off x="8975725" y="1357027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 2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appendix">
  <p:cSld name="Cover_appendix">
    <p:bg>
      <p:bgPr>
        <a:solidFill>
          <a:srgbClr val="161616"/>
        </a:solidFill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65" descr="Immagine che contiene cerchio, Elementi grafici, schermata, Policromia&#10;&#10;Descrizione generata automa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9701" y="5015188"/>
            <a:ext cx="392365" cy="392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65"/>
          <p:cNvGrpSpPr/>
          <p:nvPr/>
        </p:nvGrpSpPr>
        <p:grpSpPr>
          <a:xfrm>
            <a:off x="1261502" y="4926363"/>
            <a:ext cx="1903939" cy="570014"/>
            <a:chOff x="1660200" y="4808813"/>
            <a:chExt cx="1903939" cy="570014"/>
          </a:xfrm>
        </p:grpSpPr>
        <p:sp>
          <p:nvSpPr>
            <p:cNvPr id="87" name="Google Shape;87;p65"/>
            <p:cNvSpPr txBox="1"/>
            <p:nvPr/>
          </p:nvSpPr>
          <p:spPr>
            <a:xfrm>
              <a:off x="1660200" y="4808813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Lenovo Laptop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88" name="Google Shape;88;p65"/>
            <p:cNvSpPr txBox="1"/>
            <p:nvPr/>
          </p:nvSpPr>
          <p:spPr>
            <a:xfrm>
              <a:off x="1660200" y="5101832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France – August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sp>
        <p:nvSpPr>
          <p:cNvPr id="89" name="Google Shape;89;p65"/>
          <p:cNvSpPr txBox="1"/>
          <p:nvPr/>
        </p:nvSpPr>
        <p:spPr>
          <a:xfrm>
            <a:off x="243983" y="6585712"/>
            <a:ext cx="41158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90" name="Google Shape;90;p6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633081" y="1216733"/>
            <a:ext cx="847805" cy="27129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5"/>
          <p:cNvSpPr txBox="1"/>
          <p:nvPr/>
        </p:nvSpPr>
        <p:spPr>
          <a:xfrm>
            <a:off x="2286313" y="1297788"/>
            <a:ext cx="263781" cy="191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92" name="Google Shape;92;p65" descr="logo_full_rtbh_white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5000" y="1099488"/>
            <a:ext cx="1591426" cy="411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9"/>
          <p:cNvSpPr txBox="1"/>
          <p:nvPr>
            <p:ph type="sldNum" idx="12"/>
          </p:nvPr>
        </p:nvSpPr>
        <p:spPr>
          <a:xfrm>
            <a:off x="11695092" y="6504029"/>
            <a:ext cx="26064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9" name="Google Shape;29;p59"/>
          <p:cNvSpPr txBox="1"/>
          <p:nvPr>
            <p:ph type="title"/>
          </p:nvPr>
        </p:nvSpPr>
        <p:spPr>
          <a:xfrm>
            <a:off x="564225" y="365125"/>
            <a:ext cx="10515601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30" name="Google Shape;30;p59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jpe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1" Type="http://schemas.openxmlformats.org/officeDocument/2006/relationships/notesSlide" Target="../notesSlides/notesSlide1.xml"/><Relationship Id="rId10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p27"/>
          <p:cNvSpPr txBox="1"/>
          <p:nvPr/>
        </p:nvSpPr>
        <p:spPr>
          <a:xfrm>
            <a:off x="335557" y="76857"/>
            <a:ext cx="5599157" cy="40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92929"/>
              </a:buClr>
              <a:buSzPts val="2000"/>
              <a:buFont typeface="Arial" panose="020B0604020202090204"/>
              <a:buNone/>
            </a:pPr>
            <a:r>
              <a:rPr lang="en-GB" sz="2000" b="0" i="0" u="none" strike="noStrike" cap="none">
                <a:solidFill>
                  <a:srgbClr val="292929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Brand Positioning Map: August</a:t>
            </a:r>
            <a:r>
              <a:rPr lang="en-GB" sz="2000" b="0" i="0" u="none" strike="noStrike" cap="none">
                <a:solidFill>
                  <a:srgbClr val="08080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 ‘24</a:t>
            </a:r>
            <a:r>
              <a:rPr lang="en-GB" sz="2000" b="0" i="0" u="none" strike="noStrike" cap="none">
                <a:solidFill>
                  <a:srgbClr val="292929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 vs </a:t>
            </a:r>
            <a:r>
              <a:rPr lang="en-GB" sz="2000" b="0" i="0" u="none" strike="noStrike" cap="none">
                <a:solidFill>
                  <a:srgbClr val="08080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August '25</a:t>
            </a:r>
            <a:endParaRPr sz="2000" b="0" i="0" u="none" strike="noStrike" cap="none">
              <a:solidFill>
                <a:srgbClr val="292929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515" name="Google Shape;1515;p27"/>
          <p:cNvSpPr/>
          <p:nvPr/>
        </p:nvSpPr>
        <p:spPr>
          <a:xfrm>
            <a:off x="442913" y="668950"/>
            <a:ext cx="9428674" cy="2808000"/>
          </a:xfrm>
          <a:prstGeom prst="roundRect">
            <a:avLst>
              <a:gd name="adj" fmla="val 2347"/>
            </a:avLst>
          </a:prstGeom>
          <a:solidFill>
            <a:schemeClr val="lt1"/>
          </a:solidFill>
          <a:ln>
            <a:noFill/>
          </a:ln>
          <a:effectLst>
            <a:outerShdw blurRad="152400" sx="101000" sy="101000" algn="ctr" rotWithShape="0">
              <a:srgbClr val="000000">
                <a:alpha val="10588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2"/>
              <a:buFont typeface="Arial" panose="020B0604020202090204"/>
              <a:buNone/>
            </a:pPr>
            <a:endParaRPr sz="109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16" name="Google Shape;1516;p27"/>
          <p:cNvGraphicFramePr/>
          <p:nvPr/>
        </p:nvGraphicFramePr>
        <p:xfrm>
          <a:off x="760413" y="723900"/>
          <a:ext cx="8916987" cy="25320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517" name="Google Shape;1517;p27"/>
          <p:cNvSpPr txBox="1"/>
          <p:nvPr/>
        </p:nvSpPr>
        <p:spPr>
          <a:xfrm>
            <a:off x="4975225" y="3284538"/>
            <a:ext cx="644525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Brand Love</a:t>
            </a:r>
            <a:endParaRPr sz="10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518" name="Google Shape;1518;p27"/>
          <p:cNvSpPr txBox="1"/>
          <p:nvPr/>
        </p:nvSpPr>
        <p:spPr>
          <a:xfrm rot="-5400000">
            <a:off x="274638" y="1835150"/>
            <a:ext cx="730250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Brand Power</a:t>
            </a:r>
            <a:endParaRPr sz="10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pSp>
        <p:nvGrpSpPr>
          <p:cNvPr id="1519" name="Google Shape;1519;p27"/>
          <p:cNvGrpSpPr/>
          <p:nvPr/>
        </p:nvGrpSpPr>
        <p:grpSpPr>
          <a:xfrm>
            <a:off x="5718020" y="1538288"/>
            <a:ext cx="433388" cy="199329"/>
            <a:chOff x="831808" y="2122000"/>
            <a:chExt cx="469389" cy="224998"/>
          </a:xfrm>
        </p:grpSpPr>
        <p:sp>
          <p:nvSpPr>
            <p:cNvPr id="1520" name="Google Shape;1520;p27"/>
            <p:cNvSpPr/>
            <p:nvPr/>
          </p:nvSpPr>
          <p:spPr>
            <a:xfrm>
              <a:off x="831808" y="2122000"/>
              <a:ext cx="469389" cy="224998"/>
            </a:xfrm>
            <a:prstGeom prst="roundRect">
              <a:avLst>
                <a:gd name="adj" fmla="val 48344"/>
              </a:avLst>
            </a:prstGeom>
            <a:solidFill>
              <a:srgbClr val="FFFFFF"/>
            </a:solidFill>
            <a:ln>
              <a:noFill/>
            </a:ln>
            <a:effectLst>
              <a:outerShdw blurRad="101600" dist="45371" dir="2311837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 panose="02000000000000000000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1521" name="Google Shape;1521;p27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970118" y="2138110"/>
              <a:ext cx="192766" cy="192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22" name="Google Shape;1522;p27"/>
          <p:cNvGrpSpPr/>
          <p:nvPr/>
        </p:nvGrpSpPr>
        <p:grpSpPr>
          <a:xfrm>
            <a:off x="2010084" y="2058657"/>
            <a:ext cx="449263" cy="225425"/>
            <a:chOff x="1530863" y="2282863"/>
            <a:chExt cx="449263" cy="225425"/>
          </a:xfrm>
        </p:grpSpPr>
        <p:sp>
          <p:nvSpPr>
            <p:cNvPr id="1523" name="Google Shape;1523;p27"/>
            <p:cNvSpPr/>
            <p:nvPr/>
          </p:nvSpPr>
          <p:spPr>
            <a:xfrm>
              <a:off x="1530863" y="2282863"/>
              <a:ext cx="449263" cy="225425"/>
            </a:xfrm>
            <a:prstGeom prst="roundRect">
              <a:avLst>
                <a:gd name="adj" fmla="val 48344"/>
              </a:avLst>
            </a:prstGeom>
            <a:solidFill>
              <a:srgbClr val="FFFFFF"/>
            </a:solidFill>
            <a:ln>
              <a:noFill/>
            </a:ln>
            <a:effectLst>
              <a:outerShdw blurRad="101600" dist="45371" dir="2311837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 panose="02000000000000000000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1524" name="Google Shape;1524;p27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594074" y="2301613"/>
              <a:ext cx="322830" cy="187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25" name="Google Shape;1525;p27"/>
          <p:cNvGrpSpPr/>
          <p:nvPr/>
        </p:nvGrpSpPr>
        <p:grpSpPr>
          <a:xfrm>
            <a:off x="1224339" y="2424811"/>
            <a:ext cx="449263" cy="225425"/>
            <a:chOff x="5336831" y="966591"/>
            <a:chExt cx="648000" cy="324001"/>
          </a:xfrm>
        </p:grpSpPr>
        <p:sp>
          <p:nvSpPr>
            <p:cNvPr id="1526" name="Google Shape;1526;p27"/>
            <p:cNvSpPr/>
            <p:nvPr/>
          </p:nvSpPr>
          <p:spPr>
            <a:xfrm>
              <a:off x="5336831" y="966591"/>
              <a:ext cx="648000" cy="324001"/>
            </a:xfrm>
            <a:prstGeom prst="roundRect">
              <a:avLst>
                <a:gd name="adj" fmla="val 48344"/>
              </a:avLst>
            </a:prstGeom>
            <a:solidFill>
              <a:srgbClr val="FFFFFF"/>
            </a:solidFill>
            <a:ln>
              <a:noFill/>
            </a:ln>
            <a:effectLst>
              <a:outerShdw blurRad="101600" dist="45371" dir="2311837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 panose="02000000000000000000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1527" name="Google Shape;1527;p27" descr="Picture 8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5465709" y="1074587"/>
              <a:ext cx="390238" cy="10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28" name="Google Shape;1528;p27"/>
          <p:cNvGrpSpPr/>
          <p:nvPr/>
        </p:nvGrpSpPr>
        <p:grpSpPr>
          <a:xfrm>
            <a:off x="2876491" y="1895851"/>
            <a:ext cx="474663" cy="225425"/>
            <a:chOff x="9129203" y="966588"/>
            <a:chExt cx="684000" cy="324000"/>
          </a:xfrm>
        </p:grpSpPr>
        <p:sp>
          <p:nvSpPr>
            <p:cNvPr id="1529" name="Google Shape;1529;p27"/>
            <p:cNvSpPr/>
            <p:nvPr/>
          </p:nvSpPr>
          <p:spPr>
            <a:xfrm>
              <a:off x="9129203" y="966588"/>
              <a:ext cx="684000" cy="324000"/>
            </a:xfrm>
            <a:prstGeom prst="roundRect">
              <a:avLst>
                <a:gd name="adj" fmla="val 48344"/>
              </a:avLst>
            </a:prstGeom>
            <a:solidFill>
              <a:srgbClr val="FFFFFF"/>
            </a:solidFill>
            <a:ln>
              <a:noFill/>
            </a:ln>
            <a:effectLst>
              <a:outerShdw blurRad="101600" dist="45371" dir="2311837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 panose="02000000000000000000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1530" name="Google Shape;1530;p27" descr="Picture 2"/>
            <p:cNvPicPr preferRelativeResize="0"/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9255201" y="1056586"/>
              <a:ext cx="431998" cy="14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1" name="Google Shape;1531;p27"/>
          <p:cNvGrpSpPr/>
          <p:nvPr/>
        </p:nvGrpSpPr>
        <p:grpSpPr>
          <a:xfrm>
            <a:off x="2459347" y="1619874"/>
            <a:ext cx="469900" cy="225425"/>
            <a:chOff x="7095076" y="1564759"/>
            <a:chExt cx="469389" cy="224998"/>
          </a:xfrm>
        </p:grpSpPr>
        <p:sp>
          <p:nvSpPr>
            <p:cNvPr id="1532" name="Google Shape;1532;p27"/>
            <p:cNvSpPr/>
            <p:nvPr/>
          </p:nvSpPr>
          <p:spPr>
            <a:xfrm>
              <a:off x="7095076" y="1564759"/>
              <a:ext cx="469389" cy="224998"/>
            </a:xfrm>
            <a:prstGeom prst="roundRect">
              <a:avLst>
                <a:gd name="adj" fmla="val 48344"/>
              </a:avLst>
            </a:prstGeom>
            <a:solidFill>
              <a:srgbClr val="FFFFFF"/>
            </a:solidFill>
            <a:ln>
              <a:noFill/>
            </a:ln>
            <a:effectLst>
              <a:outerShdw blurRad="101600" dist="45371" dir="2311837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 panose="02000000000000000000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1533" name="Google Shape;1533;p27" descr="Picture 8"/>
            <p:cNvPicPr preferRelativeResize="0"/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7267269" y="1614760"/>
              <a:ext cx="124998" cy="1249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4" name="Google Shape;1534;p27"/>
          <p:cNvGrpSpPr/>
          <p:nvPr/>
        </p:nvGrpSpPr>
        <p:grpSpPr>
          <a:xfrm>
            <a:off x="1647845" y="2619736"/>
            <a:ext cx="425450" cy="225425"/>
            <a:chOff x="8284079" y="966585"/>
            <a:chExt cx="612001" cy="323999"/>
          </a:xfrm>
        </p:grpSpPr>
        <p:sp>
          <p:nvSpPr>
            <p:cNvPr id="1535" name="Google Shape;1535;p27"/>
            <p:cNvSpPr/>
            <p:nvPr/>
          </p:nvSpPr>
          <p:spPr>
            <a:xfrm>
              <a:off x="8284079" y="966585"/>
              <a:ext cx="612001" cy="323999"/>
            </a:xfrm>
            <a:prstGeom prst="roundRect">
              <a:avLst>
                <a:gd name="adj" fmla="val 48344"/>
              </a:avLst>
            </a:prstGeom>
            <a:solidFill>
              <a:srgbClr val="FFFFFF"/>
            </a:solidFill>
            <a:ln>
              <a:noFill/>
            </a:ln>
            <a:effectLst>
              <a:outerShdw blurRad="101600" dist="45371" dir="2311837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 panose="02000000000000000000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1536" name="Google Shape;1536;p27" descr="Picture 2"/>
            <p:cNvPicPr preferRelativeResize="0"/>
            <p:nvPr/>
          </p:nvPicPr>
          <p:blipFill rotWithShape="1">
            <a:blip r:embed="rId8"/>
            <a:srcRect/>
            <a:stretch>
              <a:fillRect/>
            </a:stretch>
          </p:blipFill>
          <p:spPr>
            <a:xfrm>
              <a:off x="8399522" y="1020587"/>
              <a:ext cx="381100" cy="216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7" name="Google Shape;1537;p27"/>
          <p:cNvSpPr/>
          <p:nvPr/>
        </p:nvSpPr>
        <p:spPr>
          <a:xfrm>
            <a:off x="442913" y="3645926"/>
            <a:ext cx="9428674" cy="2808000"/>
          </a:xfrm>
          <a:prstGeom prst="roundRect">
            <a:avLst>
              <a:gd name="adj" fmla="val 2347"/>
            </a:avLst>
          </a:prstGeom>
          <a:solidFill>
            <a:schemeClr val="lt1"/>
          </a:solidFill>
          <a:ln>
            <a:noFill/>
          </a:ln>
          <a:effectLst>
            <a:outerShdw blurRad="152400" sx="101000" sy="101000" algn="ctr" rotWithShape="0">
              <a:srgbClr val="000000">
                <a:alpha val="10588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92"/>
              <a:buFont typeface="Arial" panose="020B0604020202090204"/>
              <a:buNone/>
            </a:pPr>
            <a:endParaRPr sz="109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38" name="Google Shape;1538;p27"/>
          <p:cNvGraphicFramePr/>
          <p:nvPr/>
        </p:nvGraphicFramePr>
        <p:xfrm>
          <a:off x="760413" y="3736975"/>
          <a:ext cx="8916987" cy="2474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39" name="Google Shape;1539;p27"/>
          <p:cNvSpPr txBox="1"/>
          <p:nvPr/>
        </p:nvSpPr>
        <p:spPr>
          <a:xfrm>
            <a:off x="4975225" y="6240463"/>
            <a:ext cx="644525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Brand Love</a:t>
            </a:r>
            <a:endParaRPr sz="10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540" name="Google Shape;1540;p27"/>
          <p:cNvSpPr txBox="1"/>
          <p:nvPr/>
        </p:nvSpPr>
        <p:spPr>
          <a:xfrm rot="-5400000">
            <a:off x="274638" y="4819651"/>
            <a:ext cx="730250" cy="13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Brand Power</a:t>
            </a:r>
            <a:endParaRPr sz="10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pSp>
        <p:nvGrpSpPr>
          <p:cNvPr id="1541" name="Google Shape;1541;p27"/>
          <p:cNvGrpSpPr/>
          <p:nvPr/>
        </p:nvGrpSpPr>
        <p:grpSpPr>
          <a:xfrm>
            <a:off x="8786511" y="3684554"/>
            <a:ext cx="434975" cy="200059"/>
            <a:chOff x="831808" y="2122000"/>
            <a:chExt cx="469389" cy="224998"/>
          </a:xfrm>
        </p:grpSpPr>
        <p:sp>
          <p:nvSpPr>
            <p:cNvPr id="1542" name="Google Shape;1542;p27"/>
            <p:cNvSpPr/>
            <p:nvPr/>
          </p:nvSpPr>
          <p:spPr>
            <a:xfrm>
              <a:off x="831808" y="2122000"/>
              <a:ext cx="469389" cy="224998"/>
            </a:xfrm>
            <a:prstGeom prst="roundRect">
              <a:avLst>
                <a:gd name="adj" fmla="val 48344"/>
              </a:avLst>
            </a:prstGeom>
            <a:solidFill>
              <a:srgbClr val="FFFFFF"/>
            </a:solidFill>
            <a:ln>
              <a:noFill/>
            </a:ln>
            <a:effectLst>
              <a:outerShdw blurRad="101600" dist="45371" dir="2311837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 panose="02000000000000000000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1543" name="Google Shape;1543;p27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970118" y="2138110"/>
              <a:ext cx="192766" cy="192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4" name="Google Shape;1544;p27"/>
          <p:cNvGrpSpPr/>
          <p:nvPr/>
        </p:nvGrpSpPr>
        <p:grpSpPr>
          <a:xfrm>
            <a:off x="1600845" y="5027613"/>
            <a:ext cx="449263" cy="225425"/>
            <a:chOff x="1207750" y="5402616"/>
            <a:chExt cx="449263" cy="225425"/>
          </a:xfrm>
        </p:grpSpPr>
        <p:sp>
          <p:nvSpPr>
            <p:cNvPr id="1545" name="Google Shape;1545;p27"/>
            <p:cNvSpPr/>
            <p:nvPr/>
          </p:nvSpPr>
          <p:spPr>
            <a:xfrm>
              <a:off x="1207750" y="5402616"/>
              <a:ext cx="449263" cy="225425"/>
            </a:xfrm>
            <a:prstGeom prst="roundRect">
              <a:avLst>
                <a:gd name="adj" fmla="val 48344"/>
              </a:avLst>
            </a:prstGeom>
            <a:solidFill>
              <a:srgbClr val="FFFFFF"/>
            </a:solidFill>
            <a:ln>
              <a:noFill/>
            </a:ln>
            <a:effectLst>
              <a:outerShdw blurRad="101600" dist="45371" dir="2311837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 panose="02000000000000000000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1546" name="Google Shape;1546;p27"/>
            <p:cNvPicPr preferRelativeResize="0"/>
            <p:nvPr/>
          </p:nvPicPr>
          <p:blipFill rotWithShape="1">
            <a:blip r:embed="rId4"/>
            <a:srcRect/>
            <a:stretch>
              <a:fillRect/>
            </a:stretch>
          </p:blipFill>
          <p:spPr>
            <a:xfrm>
              <a:off x="1270961" y="5421366"/>
              <a:ext cx="322830" cy="18792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7" name="Google Shape;1547;p27"/>
          <p:cNvGrpSpPr/>
          <p:nvPr/>
        </p:nvGrpSpPr>
        <p:grpSpPr>
          <a:xfrm>
            <a:off x="1213206" y="5266955"/>
            <a:ext cx="450850" cy="225425"/>
            <a:chOff x="5336831" y="966591"/>
            <a:chExt cx="648000" cy="324001"/>
          </a:xfrm>
        </p:grpSpPr>
        <p:sp>
          <p:nvSpPr>
            <p:cNvPr id="1548" name="Google Shape;1548;p27"/>
            <p:cNvSpPr/>
            <p:nvPr/>
          </p:nvSpPr>
          <p:spPr>
            <a:xfrm>
              <a:off x="5336831" y="966591"/>
              <a:ext cx="648000" cy="324001"/>
            </a:xfrm>
            <a:prstGeom prst="roundRect">
              <a:avLst>
                <a:gd name="adj" fmla="val 48344"/>
              </a:avLst>
            </a:prstGeom>
            <a:solidFill>
              <a:srgbClr val="FFFFFF"/>
            </a:solidFill>
            <a:ln>
              <a:noFill/>
            </a:ln>
            <a:effectLst>
              <a:outerShdw blurRad="101600" dist="45371" dir="2311837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 panose="02000000000000000000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1549" name="Google Shape;1549;p27" descr="Picture 8"/>
            <p:cNvPicPr preferRelativeResize="0"/>
            <p:nvPr/>
          </p:nvPicPr>
          <p:blipFill rotWithShape="1">
            <a:blip r:embed="rId5"/>
            <a:srcRect/>
            <a:stretch>
              <a:fillRect/>
            </a:stretch>
          </p:blipFill>
          <p:spPr>
            <a:xfrm>
              <a:off x="5465709" y="1074587"/>
              <a:ext cx="390238" cy="108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0" name="Google Shape;1550;p27"/>
          <p:cNvGrpSpPr/>
          <p:nvPr/>
        </p:nvGrpSpPr>
        <p:grpSpPr>
          <a:xfrm>
            <a:off x="3788296" y="5146589"/>
            <a:ext cx="474663" cy="225425"/>
            <a:chOff x="9129203" y="966588"/>
            <a:chExt cx="684000" cy="324000"/>
          </a:xfrm>
        </p:grpSpPr>
        <p:sp>
          <p:nvSpPr>
            <p:cNvPr id="1551" name="Google Shape;1551;p27"/>
            <p:cNvSpPr/>
            <p:nvPr/>
          </p:nvSpPr>
          <p:spPr>
            <a:xfrm>
              <a:off x="9129203" y="966588"/>
              <a:ext cx="684000" cy="324000"/>
            </a:xfrm>
            <a:prstGeom prst="roundRect">
              <a:avLst>
                <a:gd name="adj" fmla="val 48344"/>
              </a:avLst>
            </a:prstGeom>
            <a:solidFill>
              <a:srgbClr val="FFFFFF"/>
            </a:solidFill>
            <a:ln>
              <a:noFill/>
            </a:ln>
            <a:effectLst>
              <a:outerShdw blurRad="101600" dist="45371" dir="2311837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 panose="02000000000000000000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1552" name="Google Shape;1552;p27" descr="Picture 2"/>
            <p:cNvPicPr preferRelativeResize="0"/>
            <p:nvPr/>
          </p:nvPicPr>
          <p:blipFill rotWithShape="1">
            <a:blip r:embed="rId6"/>
            <a:srcRect/>
            <a:stretch>
              <a:fillRect/>
            </a:stretch>
          </p:blipFill>
          <p:spPr>
            <a:xfrm>
              <a:off x="9255201" y="1056586"/>
              <a:ext cx="431998" cy="144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3" name="Google Shape;1553;p27"/>
          <p:cNvGrpSpPr/>
          <p:nvPr/>
        </p:nvGrpSpPr>
        <p:grpSpPr>
          <a:xfrm>
            <a:off x="1345300" y="4515675"/>
            <a:ext cx="469900" cy="225425"/>
            <a:chOff x="7095076" y="1564759"/>
            <a:chExt cx="469389" cy="224998"/>
          </a:xfrm>
        </p:grpSpPr>
        <p:sp>
          <p:nvSpPr>
            <p:cNvPr id="1554" name="Google Shape;1554;p27"/>
            <p:cNvSpPr/>
            <p:nvPr/>
          </p:nvSpPr>
          <p:spPr>
            <a:xfrm>
              <a:off x="7095076" y="1564759"/>
              <a:ext cx="469389" cy="224998"/>
            </a:xfrm>
            <a:prstGeom prst="roundRect">
              <a:avLst>
                <a:gd name="adj" fmla="val 48344"/>
              </a:avLst>
            </a:prstGeom>
            <a:solidFill>
              <a:srgbClr val="FFFFFF"/>
            </a:solidFill>
            <a:ln>
              <a:noFill/>
            </a:ln>
            <a:effectLst>
              <a:outerShdw blurRad="101600" dist="45371" dir="2311837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 panose="02000000000000000000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1555" name="Google Shape;1555;p27" descr="Picture 8"/>
            <p:cNvPicPr preferRelativeResize="0"/>
            <p:nvPr/>
          </p:nvPicPr>
          <p:blipFill rotWithShape="1">
            <a:blip r:embed="rId7"/>
            <a:srcRect/>
            <a:stretch>
              <a:fillRect/>
            </a:stretch>
          </p:blipFill>
          <p:spPr>
            <a:xfrm>
              <a:off x="7267269" y="1614760"/>
              <a:ext cx="124998" cy="1249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6" name="Google Shape;1556;p27"/>
          <p:cNvGrpSpPr/>
          <p:nvPr/>
        </p:nvGrpSpPr>
        <p:grpSpPr>
          <a:xfrm>
            <a:off x="2185298" y="5007516"/>
            <a:ext cx="425450" cy="225425"/>
            <a:chOff x="8284079" y="966585"/>
            <a:chExt cx="612001" cy="323999"/>
          </a:xfrm>
        </p:grpSpPr>
        <p:sp>
          <p:nvSpPr>
            <p:cNvPr id="1557" name="Google Shape;1557;p27"/>
            <p:cNvSpPr/>
            <p:nvPr/>
          </p:nvSpPr>
          <p:spPr>
            <a:xfrm>
              <a:off x="8284079" y="966585"/>
              <a:ext cx="612001" cy="323999"/>
            </a:xfrm>
            <a:prstGeom prst="roundRect">
              <a:avLst>
                <a:gd name="adj" fmla="val 48344"/>
              </a:avLst>
            </a:prstGeom>
            <a:solidFill>
              <a:srgbClr val="FFFFFF"/>
            </a:solidFill>
            <a:ln>
              <a:noFill/>
            </a:ln>
            <a:effectLst>
              <a:outerShdw blurRad="101600" dist="45371" dir="2311837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 panose="02000000000000000000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1558" name="Google Shape;1558;p27" descr="Picture 2"/>
            <p:cNvPicPr preferRelativeResize="0"/>
            <p:nvPr/>
          </p:nvPicPr>
          <p:blipFill rotWithShape="1">
            <a:blip r:embed="rId8"/>
            <a:srcRect/>
            <a:stretch>
              <a:fillRect/>
            </a:stretch>
          </p:blipFill>
          <p:spPr>
            <a:xfrm>
              <a:off x="8399522" y="1020587"/>
              <a:ext cx="381100" cy="216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59" name="Google Shape;1559;p27"/>
          <p:cNvSpPr txBox="1"/>
          <p:nvPr/>
        </p:nvSpPr>
        <p:spPr>
          <a:xfrm>
            <a:off x="10080625" y="679450"/>
            <a:ext cx="171767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August 2024</a:t>
            </a:r>
            <a:endParaRPr sz="1800" b="1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60" name="Google Shape;1560;p27"/>
          <p:cNvSpPr txBox="1"/>
          <p:nvPr/>
        </p:nvSpPr>
        <p:spPr>
          <a:xfrm>
            <a:off x="10080625" y="3636963"/>
            <a:ext cx="1717675" cy="247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GB" sz="1800" b="1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August 2025</a:t>
            </a:r>
            <a:endParaRPr sz="1800" b="1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pSp>
        <p:nvGrpSpPr>
          <p:cNvPr id="1561" name="Google Shape;1561;p27"/>
          <p:cNvGrpSpPr/>
          <p:nvPr/>
        </p:nvGrpSpPr>
        <p:grpSpPr>
          <a:xfrm>
            <a:off x="4710906" y="1161213"/>
            <a:ext cx="528638" cy="225425"/>
            <a:chOff x="3836796" y="4905751"/>
            <a:chExt cx="528638" cy="225425"/>
          </a:xfrm>
        </p:grpSpPr>
        <p:sp>
          <p:nvSpPr>
            <p:cNvPr id="1562" name="Google Shape;1562;p27"/>
            <p:cNvSpPr/>
            <p:nvPr/>
          </p:nvSpPr>
          <p:spPr>
            <a:xfrm>
              <a:off x="3836796" y="4905751"/>
              <a:ext cx="528638" cy="225425"/>
            </a:xfrm>
            <a:prstGeom prst="roundRect">
              <a:avLst>
                <a:gd name="adj" fmla="val 48344"/>
              </a:avLst>
            </a:prstGeom>
            <a:solidFill>
              <a:srgbClr val="FFFFFF"/>
            </a:solidFill>
            <a:ln>
              <a:noFill/>
            </a:ln>
            <a:effectLst>
              <a:outerShdw blurRad="101600" dist="45371" dir="2311837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 panose="02000000000000000000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1563" name="Google Shape;1563;p27"/>
            <p:cNvPicPr preferRelativeResize="0"/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3950580" y="4988944"/>
              <a:ext cx="301067" cy="5903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64" name="Google Shape;1564;p27"/>
          <p:cNvGrpSpPr/>
          <p:nvPr/>
        </p:nvGrpSpPr>
        <p:grpSpPr>
          <a:xfrm>
            <a:off x="1481446" y="5625693"/>
            <a:ext cx="528638" cy="225425"/>
            <a:chOff x="3836796" y="4905751"/>
            <a:chExt cx="528638" cy="225425"/>
          </a:xfrm>
        </p:grpSpPr>
        <p:sp>
          <p:nvSpPr>
            <p:cNvPr id="1565" name="Google Shape;1565;p27"/>
            <p:cNvSpPr/>
            <p:nvPr/>
          </p:nvSpPr>
          <p:spPr>
            <a:xfrm>
              <a:off x="3836796" y="4905751"/>
              <a:ext cx="528638" cy="225425"/>
            </a:xfrm>
            <a:prstGeom prst="roundRect">
              <a:avLst>
                <a:gd name="adj" fmla="val 48344"/>
              </a:avLst>
            </a:prstGeom>
            <a:solidFill>
              <a:srgbClr val="FFFFFF"/>
            </a:solidFill>
            <a:ln>
              <a:noFill/>
            </a:ln>
            <a:effectLst>
              <a:outerShdw blurRad="101600" dist="45371" dir="2311837" rotWithShape="0">
                <a:srgbClr val="000000">
                  <a:alpha val="2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Roboto" panose="02000000000000000000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1566" name="Google Shape;1566;p27"/>
            <p:cNvPicPr preferRelativeResize="0"/>
            <p:nvPr/>
          </p:nvPicPr>
          <p:blipFill rotWithShape="1">
            <a:blip r:embed="rId9"/>
            <a:srcRect/>
            <a:stretch>
              <a:fillRect/>
            </a:stretch>
          </p:blipFill>
          <p:spPr>
            <a:xfrm>
              <a:off x="3950580" y="4988944"/>
              <a:ext cx="301067" cy="5903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3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3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111</Words>
  <Application>WPS 演示</Application>
  <PresentationFormat/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Arial</vt:lpstr>
      <vt:lpstr>宋体</vt:lpstr>
      <vt:lpstr>Wingdings</vt:lpstr>
      <vt:lpstr>Arial</vt:lpstr>
      <vt:lpstr>Roboto</vt:lpstr>
      <vt:lpstr>Helvetica Neue</vt:lpstr>
      <vt:lpstr>Calibri</vt:lpstr>
      <vt:lpstr>Helvetica Neue</vt:lpstr>
      <vt:lpstr>Work Sans</vt:lpstr>
      <vt:lpstr>Lato</vt:lpstr>
      <vt:lpstr>微软雅黑</vt:lpstr>
      <vt:lpstr>汉仪旗黑</vt:lpstr>
      <vt:lpstr>宋体</vt:lpstr>
      <vt:lpstr>Arial Unicode MS</vt:lpstr>
      <vt:lpstr>汉仪书宋二KW</vt:lpstr>
      <vt:lpstr>Lato</vt:lpstr>
      <vt:lpstr>Roboto</vt:lpstr>
      <vt:lpstr>Work Sans</vt:lpstr>
      <vt:lpstr>4_Office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Del Grosso</dc:creator>
  <cp:lastModifiedBy>肖景海</cp:lastModifiedBy>
  <cp:revision>1</cp:revision>
  <dcterms:created xsi:type="dcterms:W3CDTF">2025-10-31T18:58:22Z</dcterms:created>
  <dcterms:modified xsi:type="dcterms:W3CDTF">2025-10-31T18:58:22Z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48E79285697804C1CE060569ED834E79_42</vt:lpwstr>
  </property>
  <property fmtid="{D5CDD505-2E9C-101B-9397-08002B2CF9AE}" pid="3" name="KSOProductBuildVer">
    <vt:lpwstr>2052-12.1.23540.23540</vt:lpwstr>
  </property>
</Properties>
</file>