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3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F200F5-5327-451D-88F7-358901D9561F}" styleName="Table_0">
    <a:wholeTbl>
      <a:tcTxStyle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46796392975795"/>
          <c:y val="0.0317266625991458"/>
          <c:w val="0.950640721404841"/>
          <c:h val="0.93654667480170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00000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23</c:v>
                </c:pt>
                <c:pt idx="1">
                  <c:v>21</c:v>
                </c:pt>
                <c:pt idx="2">
                  <c:v>9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37959920"/>
        <c:axId val="1"/>
      </c:barChart>
      <c:catAx>
        <c:axId val="6379599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59920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71688aa1-a83f-4739-8ef7-0f907cd641c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74603174603"/>
          <c:y val="0.103174603174603"/>
          <c:w val="0.793650793650794"/>
          <c:h val="0.793650793650794"/>
        </c:manualLayout>
      </c:layout>
      <c:doughnutChart>
        <c:varyColors val="0"/>
        <c:ser>
          <c:idx val="0"/>
          <c:order val="0"/>
          <c:explosion val="0"/>
          <c:dPt>
            <c:idx val="0"/>
            <c:bubble3D val="0"/>
            <c:spPr>
              <a:solidFill>
                <a:srgbClr val="C6CEFE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Lbls>
            <c:delete val="1"/>
          </c:dLbls>
          <c:val>
            <c:numRef>
              <c:f>Sheet1!$A$1:$A$2</c:f>
              <c:numCache>
                <c:formatCode>General</c:formatCode>
                <c:ptCount val="2"/>
                <c:pt idx="0">
                  <c:v>14</c:v>
                </c:pt>
                <c:pt idx="1">
                  <c:v>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  <c:extLst>
      <c:ext uri="{0b15fc19-7d7d-44ad-8c2d-2c3a37ce22c3}">
        <chartProps xmlns="https://web.wps.cn/et/2018/main" chartId="{4292c02b-cb12-4787-97c5-f1c7fb419bd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74603174603"/>
          <c:y val="0.103174603174603"/>
          <c:w val="0.793650793650794"/>
          <c:h val="0.793650793650794"/>
        </c:manualLayout>
      </c:layout>
      <c:doughnutChart>
        <c:varyColors val="0"/>
        <c:ser>
          <c:idx val="0"/>
          <c:order val="0"/>
          <c:explosion val="0"/>
          <c:dPt>
            <c:idx val="0"/>
            <c:bubble3D val="0"/>
            <c:spPr>
              <a:solidFill>
                <a:srgbClr val="CEAECC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Lbls>
            <c:delete val="1"/>
          </c:dLbls>
          <c:val>
            <c:numRef>
              <c:f>Sheet1!$A$1:$A$2</c:f>
              <c:numCache>
                <c:formatCode>General</c:formatCode>
                <c:ptCount val="2"/>
                <c:pt idx="0">
                  <c:v>4</c:v>
                </c:pt>
                <c:pt idx="1">
                  <c:v>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  <c:extLst>
      <c:ext uri="{0b15fc19-7d7d-44ad-8c2d-2c3a37ce22c3}">
        <chartProps xmlns="https://web.wps.cn/et/2018/main" chartId="{031b8692-7d99-4116-92be-3add3a8f453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74603174603"/>
          <c:y val="0.103174603174603"/>
          <c:w val="0.793650793650794"/>
          <c:h val="0.793650793650794"/>
        </c:manualLayout>
      </c:layout>
      <c:doughnutChart>
        <c:varyColors val="0"/>
        <c:ser>
          <c:idx val="0"/>
          <c:order val="0"/>
          <c:explosion val="0"/>
          <c:dPt>
            <c:idx val="0"/>
            <c:bubble3D val="0"/>
            <c:spPr>
              <a:solidFill>
                <a:srgbClr val="FF7359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Lbls>
            <c:delete val="1"/>
          </c:dLbls>
          <c:val>
            <c:numRef>
              <c:f>Sheet1!$A$1:$A$2</c:f>
              <c:numCache>
                <c:formatCode>General</c:formatCode>
                <c:ptCount val="2"/>
                <c:pt idx="0">
                  <c:v>10</c:v>
                </c:pt>
                <c:pt idx="1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  <c:extLst>
      <c:ext uri="{0b15fc19-7d7d-44ad-8c2d-2c3a37ce22c3}">
        <chartProps xmlns="https://web.wps.cn/et/2018/main" chartId="{6bd14035-ba32-4a92-89a8-b2e33f6d18d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74603174603"/>
          <c:y val="0.103174603174603"/>
          <c:w val="0.793650793650794"/>
          <c:h val="0.793650793650794"/>
        </c:manualLayout>
      </c:layout>
      <c:doughnutChart>
        <c:varyColors val="0"/>
        <c:ser>
          <c:idx val="0"/>
          <c:order val="0"/>
          <c:explosion val="0"/>
          <c:dPt>
            <c:idx val="0"/>
            <c:bubble3D val="0"/>
            <c:spPr>
              <a:solidFill>
                <a:srgbClr val="151D57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Lbls>
            <c:delete val="1"/>
          </c:dLbls>
          <c:val>
            <c:numRef>
              <c:f>Sheet1!$A$1:$A$2</c:f>
              <c:numCache>
                <c:formatCode>General</c:formatCode>
                <c:ptCount val="2"/>
                <c:pt idx="0">
                  <c:v>50</c:v>
                </c:pt>
                <c:pt idx="1">
                  <c:v>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  <c:extLst>
      <c:ext uri="{0b15fc19-7d7d-44ad-8c2d-2c3a37ce22c3}">
        <chartProps xmlns="https://web.wps.cn/et/2018/main" chartId="{cc1c71b8-5a4d-4a75-ae17-f78abc858ca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174603174603"/>
          <c:y val="0.103174603174603"/>
          <c:w val="0.793650793650794"/>
          <c:h val="0.793650793650794"/>
        </c:manualLayout>
      </c:layout>
      <c:doughnutChart>
        <c:varyColors val="0"/>
        <c:ser>
          <c:idx val="0"/>
          <c:order val="0"/>
          <c:explosion val="0"/>
          <c:dPt>
            <c:idx val="0"/>
            <c:bubble3D val="0"/>
            <c:spPr>
              <a:solidFill>
                <a:srgbClr val="4D144A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D9D9D9"/>
              </a:solidFill>
              <a:ln w="12700" cmpd="sng" algn="ctr">
                <a:solidFill>
                  <a:schemeClr val="bg1"/>
                </a:solidFill>
                <a:prstDash val="solid"/>
              </a:ln>
            </c:spPr>
          </c:dPt>
          <c:dLbls>
            <c:delete val="1"/>
          </c:dLbls>
          <c:val>
            <c:numRef>
              <c:f>Sheet1!$A$1:$A$2</c:f>
              <c:numCache>
                <c:formatCode>General</c:formatCode>
                <c:ptCount val="2"/>
                <c:pt idx="0">
                  <c:v>1</c:v>
                </c:pt>
                <c:pt idx="1">
                  <c:v>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  <c:extLst>
      <c:ext uri="{0b15fc19-7d7d-44ad-8c2d-2c3a37ce22c3}">
        <chartProps xmlns="https://web.wps.cn/et/2018/main" chartId="{1d58f473-226c-4383-92e0-970cb86a7cf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02887241513851"/>
          <c:y val="0.0317266625991458"/>
          <c:w val="0.95942255169723"/>
          <c:h val="0.93654667480170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Sheet1!$A$1:$E$1</c:f>
              <c:numCache>
                <c:formatCode>General</c:formatCode>
                <c:ptCount val="5"/>
                <c:pt idx="0">
                  <c:v>56</c:v>
                </c:pt>
                <c:pt idx="1">
                  <c:v>50</c:v>
                </c:pt>
                <c:pt idx="2">
                  <c:v>70</c:v>
                </c:pt>
                <c:pt idx="3">
                  <c:v>32</c:v>
                </c:pt>
                <c:pt idx="4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4045232"/>
        <c:axId val="1"/>
      </c:barChart>
      <c:catAx>
        <c:axId val="240452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4045232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22a68e38-3c3d-4f45-95ef-5c7f496c6dd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8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12" Type="http://schemas.openxmlformats.org/officeDocument/2006/relationships/image" Target="../media/image6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/>
          <p:nvPr/>
        </p:nvSpPr>
        <p:spPr>
          <a:xfrm>
            <a:off x="3992891" y="1511997"/>
            <a:ext cx="3167400" cy="4565400"/>
          </a:xfrm>
          <a:prstGeom prst="roundRect">
            <a:avLst>
              <a:gd name="adj" fmla="val 5488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159540" y="1409346"/>
            <a:ext cx="3658113" cy="4565316"/>
          </a:xfrm>
          <a:prstGeom prst="roundRect">
            <a:avLst>
              <a:gd name="adj" fmla="val 4478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8"/>
          <a:srcRect r="87962" b="87486"/>
          <a:stretch>
            <a:fillRect/>
          </a:stretch>
        </p:blipFill>
        <p:spPr>
          <a:xfrm>
            <a:off x="4569289" y="3125585"/>
            <a:ext cx="633388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9"/>
          <a:srcRect l="-1" t="18467" r="83108" b="69235"/>
          <a:stretch>
            <a:fillRect/>
          </a:stretch>
        </p:blipFill>
        <p:spPr>
          <a:xfrm>
            <a:off x="4569289" y="4577801"/>
            <a:ext cx="903192" cy="364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10"/>
          <a:srcRect l="-1" t="54139" r="83108" b="34210"/>
          <a:stretch>
            <a:fillRect/>
          </a:stretch>
        </p:blipFill>
        <p:spPr>
          <a:xfrm>
            <a:off x="4569289" y="3851693"/>
            <a:ext cx="954670" cy="36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8"/>
          <p:cNvPicPr preferRelativeResize="0"/>
          <p:nvPr/>
        </p:nvPicPr>
        <p:blipFill rotWithShape="1">
          <a:blip r:embed="rId11"/>
          <a:srcRect l="38411" t="87534" r="50228"/>
          <a:stretch>
            <a:fillRect/>
          </a:stretch>
        </p:blipFill>
        <p:spPr>
          <a:xfrm>
            <a:off x="4569289" y="2399477"/>
            <a:ext cx="600075" cy="3653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8"/>
          <p:cNvSpPr txBox="1"/>
          <p:nvPr/>
        </p:nvSpPr>
        <p:spPr>
          <a:xfrm>
            <a:off x="335471" y="148764"/>
            <a:ext cx="10834634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Laptop – RTBH KPIs Overview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352777" y="607385"/>
            <a:ext cx="11224152" cy="38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 panose="020B0604020202090204"/>
              <a:buNone/>
            </a:pPr>
            <a:r>
              <a:rPr lang="en-GB" sz="10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RTBH KPIs values are referred to August '25 with % pts variation vs previous month.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 panose="020B0604020202090204"/>
              <a:buNone/>
            </a:pPr>
            <a:r>
              <a:rPr lang="en-GB" sz="10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KPIs are calculated considering the whole market, while Lenovo sub-brands values are calculated within Lenovo Portfolio.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335471" y="1512007"/>
            <a:ext cx="780441" cy="26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/>
          <p:nvPr/>
        </p:nvSpPr>
        <p:spPr>
          <a:xfrm>
            <a:off x="7492341" y="1399824"/>
            <a:ext cx="4491993" cy="4565317"/>
          </a:xfrm>
          <a:prstGeom prst="roundRect">
            <a:avLst>
              <a:gd name="adj" fmla="val 4139"/>
            </a:avLst>
          </a:prstGeom>
          <a:solidFill>
            <a:srgbClr val="F2F2F2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4569289" y="5303414"/>
            <a:ext cx="626388" cy="39851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 txBox="1"/>
          <p:nvPr/>
        </p:nvSpPr>
        <p:spPr>
          <a:xfrm>
            <a:off x="1190175" y="1509323"/>
            <a:ext cx="1721984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August ‘25 vs July ‘25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7" name="Google Shape;247;p8"/>
          <p:cNvSpPr txBox="1"/>
          <p:nvPr/>
        </p:nvSpPr>
        <p:spPr>
          <a:xfrm>
            <a:off x="4149340" y="1509323"/>
            <a:ext cx="290339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Sub-brands VOICE IMPACT August ’25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48" name="Google Shape;248;p8"/>
          <p:cNvSpPr txBox="1"/>
          <p:nvPr/>
        </p:nvSpPr>
        <p:spPr>
          <a:xfrm>
            <a:off x="4149340" y="1807444"/>
            <a:ext cx="2835665" cy="39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50"/>
              <a:buFont typeface="Arial" panose="020B0604020202090204"/>
              <a:buNone/>
            </a:pPr>
            <a:r>
              <a:rPr lang="en-GB" sz="105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Impact of sub-brands activities on the overall Lenovo Share of Voice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49" name="Google Shape;249;p8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670280" y="1512007"/>
            <a:ext cx="780441" cy="26014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 txBox="1"/>
          <p:nvPr/>
        </p:nvSpPr>
        <p:spPr>
          <a:xfrm>
            <a:off x="8524984" y="1509323"/>
            <a:ext cx="3200246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Q1 25/26 vs FY 24/25</a:t>
            </a:r>
            <a:endParaRPr sz="1200" b="1" i="0" u="none" strike="noStrike" cap="none">
              <a:solidFill>
                <a:srgbClr val="3A383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251" name="Google Shape;251;p8"/>
          <p:cNvGraphicFramePr/>
          <p:nvPr/>
        </p:nvGraphicFramePr>
        <p:xfrm>
          <a:off x="315913" y="2058988"/>
          <a:ext cx="3344862" cy="260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52" name="Google Shape;252;p8"/>
          <p:cNvSpPr txBox="1"/>
          <p:nvPr/>
        </p:nvSpPr>
        <p:spPr>
          <a:xfrm>
            <a:off x="561975" y="4621213"/>
            <a:ext cx="468313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Share of Voice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53" name="Google Shape;253;p8"/>
          <p:cNvSpPr txBox="1"/>
          <p:nvPr/>
        </p:nvSpPr>
        <p:spPr>
          <a:xfrm>
            <a:off x="1262063" y="4621213"/>
            <a:ext cx="6572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Love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54" name="Google Shape;254;p8"/>
          <p:cNvSpPr txBox="1"/>
          <p:nvPr/>
        </p:nvSpPr>
        <p:spPr>
          <a:xfrm>
            <a:off x="2014538" y="4621213"/>
            <a:ext cx="7429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Power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2816225" y="4621213"/>
            <a:ext cx="727075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Share of Engagement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56" name="Google Shape;256;p8"/>
          <p:cNvSpPr txBox="1"/>
          <p:nvPr/>
        </p:nvSpPr>
        <p:spPr>
          <a:xfrm>
            <a:off x="652463" y="1979613"/>
            <a:ext cx="28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1447800" y="2190750"/>
            <a:ext cx="28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2278063" y="3462338"/>
            <a:ext cx="21748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59" name="Google Shape;259;p8"/>
          <p:cNvSpPr txBox="1"/>
          <p:nvPr/>
        </p:nvSpPr>
        <p:spPr>
          <a:xfrm>
            <a:off x="3071813" y="3886200"/>
            <a:ext cx="21748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60" name="Google Shape;260;p8"/>
          <p:cNvGraphicFramePr/>
          <p:nvPr/>
        </p:nvGraphicFramePr>
        <p:xfrm>
          <a:off x="422787" y="5508625"/>
          <a:ext cx="31205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80125"/>
                <a:gridCol w="780125"/>
                <a:gridCol w="780125"/>
                <a:gridCol w="7801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61" name="Google Shape;261;p8"/>
          <p:cNvSpPr txBox="1"/>
          <p:nvPr/>
        </p:nvSpPr>
        <p:spPr>
          <a:xfrm>
            <a:off x="2782887" y="5499100"/>
            <a:ext cx="79533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422275" y="5499100"/>
            <a:ext cx="7683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#2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1190625" y="5499100"/>
            <a:ext cx="798513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#2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1989137" y="5499100"/>
            <a:ext cx="7937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1575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#5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265" name="Google Shape;265;p8"/>
          <p:cNvGraphicFramePr/>
          <p:nvPr/>
        </p:nvGraphicFramePr>
        <p:xfrm>
          <a:off x="422275" y="5056188"/>
          <a:ext cx="31210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80250"/>
                <a:gridCol w="780250"/>
                <a:gridCol w="780250"/>
                <a:gridCol w="7802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8"/>
          <p:cNvSpPr txBox="1"/>
          <p:nvPr/>
        </p:nvSpPr>
        <p:spPr>
          <a:xfrm>
            <a:off x="2782888" y="5056188"/>
            <a:ext cx="79533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422275" y="5056188"/>
            <a:ext cx="7683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-5 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8" name="Google Shape;268;p8"/>
          <p:cNvSpPr txBox="1"/>
          <p:nvPr/>
        </p:nvSpPr>
        <p:spPr>
          <a:xfrm>
            <a:off x="1190625" y="5056188"/>
            <a:ext cx="798513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-3 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1989138" y="5056188"/>
            <a:ext cx="79375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1575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-4 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270" name="Google Shape;270;p8"/>
          <p:cNvGraphicFramePr/>
          <p:nvPr/>
        </p:nvGraphicFramePr>
        <p:xfrm>
          <a:off x="5737225" y="2182813"/>
          <a:ext cx="800100" cy="80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1" name="Google Shape;271;p8"/>
          <p:cNvSpPr txBox="1"/>
          <p:nvPr/>
        </p:nvSpPr>
        <p:spPr>
          <a:xfrm>
            <a:off x="5980113" y="2498725"/>
            <a:ext cx="315913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5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1200" b="1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72" name="Google Shape;272;p8"/>
          <p:cNvGraphicFramePr/>
          <p:nvPr/>
        </p:nvGraphicFramePr>
        <p:xfrm>
          <a:off x="5737225" y="2913063"/>
          <a:ext cx="800100" cy="80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3" name="Google Shape;273;p8"/>
          <p:cNvSpPr txBox="1"/>
          <p:nvPr/>
        </p:nvSpPr>
        <p:spPr>
          <a:xfrm>
            <a:off x="5980113" y="3228975"/>
            <a:ext cx="315913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1575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1200" b="1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74" name="Google Shape;274;p8"/>
          <p:cNvGraphicFramePr/>
          <p:nvPr/>
        </p:nvGraphicFramePr>
        <p:xfrm>
          <a:off x="5737225" y="3643313"/>
          <a:ext cx="800100" cy="80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5" name="Google Shape;275;p8"/>
          <p:cNvSpPr txBox="1"/>
          <p:nvPr/>
        </p:nvSpPr>
        <p:spPr>
          <a:xfrm>
            <a:off x="5980113" y="3959225"/>
            <a:ext cx="315913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5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1200" b="1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76" name="Google Shape;276;p8"/>
          <p:cNvGraphicFramePr/>
          <p:nvPr/>
        </p:nvGraphicFramePr>
        <p:xfrm>
          <a:off x="5737225" y="4373563"/>
          <a:ext cx="800100" cy="80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7" name="Google Shape;277;p8"/>
          <p:cNvSpPr txBox="1"/>
          <p:nvPr/>
        </p:nvSpPr>
        <p:spPr>
          <a:xfrm>
            <a:off x="5980113" y="4689475"/>
            <a:ext cx="315913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5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50%</a:t>
            </a:r>
            <a:endParaRPr sz="1200" b="1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78" name="Google Shape;278;p8"/>
          <p:cNvGraphicFramePr/>
          <p:nvPr/>
        </p:nvGraphicFramePr>
        <p:xfrm>
          <a:off x="5737225" y="5103813"/>
          <a:ext cx="800100" cy="80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9" name="Google Shape;279;p8"/>
          <p:cNvSpPr txBox="1"/>
          <p:nvPr/>
        </p:nvSpPr>
        <p:spPr>
          <a:xfrm>
            <a:off x="5980113" y="5419725"/>
            <a:ext cx="315913" cy="16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1575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1200" b="1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80" name="Google Shape;280;p8"/>
          <p:cNvGraphicFramePr/>
          <p:nvPr/>
        </p:nvGraphicFramePr>
        <p:xfrm>
          <a:off x="7845783" y="5056188"/>
          <a:ext cx="390362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80725"/>
                <a:gridCol w="780725"/>
                <a:gridCol w="780725"/>
                <a:gridCol w="780725"/>
                <a:gridCol w="7807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8"/>
          <p:cNvGraphicFramePr/>
          <p:nvPr/>
        </p:nvGraphicFramePr>
        <p:xfrm>
          <a:off x="7847013" y="5500688"/>
          <a:ext cx="390362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80725"/>
                <a:gridCol w="780725"/>
                <a:gridCol w="780725"/>
                <a:gridCol w="780725"/>
                <a:gridCol w="7807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8"/>
          <p:cNvSpPr txBox="1"/>
          <p:nvPr/>
        </p:nvSpPr>
        <p:spPr>
          <a:xfrm>
            <a:off x="10215563" y="5499100"/>
            <a:ext cx="766763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3" name="Google Shape;283;p8"/>
          <p:cNvSpPr txBox="1"/>
          <p:nvPr/>
        </p:nvSpPr>
        <p:spPr>
          <a:xfrm>
            <a:off x="7845425" y="5499100"/>
            <a:ext cx="792163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8637588" y="5499100"/>
            <a:ext cx="7762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9413875" y="5499100"/>
            <a:ext cx="801688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10982325" y="5499100"/>
            <a:ext cx="766763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0" rIns="0" bIns="95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287" name="Google Shape;287;p8"/>
          <p:cNvGraphicFramePr/>
          <p:nvPr/>
        </p:nvGraphicFramePr>
        <p:xfrm>
          <a:off x="7762875" y="2058988"/>
          <a:ext cx="4068763" cy="260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8" name="Google Shape;288;p8"/>
          <p:cNvSpPr txBox="1"/>
          <p:nvPr/>
        </p:nvSpPr>
        <p:spPr>
          <a:xfrm>
            <a:off x="7875588" y="4621213"/>
            <a:ext cx="720725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Health Index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8650288" y="4621213"/>
            <a:ext cx="735013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Image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9477375" y="4621212"/>
            <a:ext cx="638175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Awareness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10182225" y="4621213"/>
            <a:ext cx="792163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Consideration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11044238" y="4621213"/>
            <a:ext cx="630238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chemeClr val="lt2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Preference</a:t>
            </a:r>
            <a:endParaRPr sz="1000" b="0" i="0" u="none" strike="noStrike" cap="none">
              <a:solidFill>
                <a:schemeClr val="lt2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8093075" y="2466975"/>
            <a:ext cx="28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56%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8874125" y="2676525"/>
            <a:ext cx="28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50%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9653588" y="1979613"/>
            <a:ext cx="28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70%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10434638" y="3302000"/>
            <a:ext cx="28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32%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11215688" y="3686175"/>
            <a:ext cx="28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450" tIns="0" rIns="1745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演示</Application>
  <PresentationFormat/>
  <Paragraphs>85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2025-10-31T19:13:02Z</dcterms:created>
  <dcterms:modified xsi:type="dcterms:W3CDTF">2025-10-31T19:13:02Z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E0871E2BE722891A3E0A056947C3F566_42</vt:lpwstr>
  </property>
  <property fmtid="{D5CDD505-2E9C-101B-9397-08002B2CF9AE}" pid="3" name="KSOProductBuildVer">
    <vt:lpwstr>2052-12.1.23540.23540</vt:lpwstr>
  </property>
</Properties>
</file>