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4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01801096319499"/>
          <c:y val="0.0430694570821959"/>
          <c:w val="0.9796397807361"/>
          <c:h val="0.91386108583560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142D5C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</c:dLbl>
            <c:dLbl>
              <c:idx val="2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spPr>
            <a:solidFill>
              <a:srgbClr val="0AA0A9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delete val="1"/>
            </c:dLbl>
            <c:dLbl>
              <c:idx val="4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3</c:v>
                </c:pt>
                <c:pt idx="5">
                  <c:v>7</c:v>
                </c:pt>
              </c:numCache>
            </c:numRef>
          </c:val>
        </c:ser>
        <c:ser>
          <c:idx val="2"/>
          <c:order val="2"/>
          <c:spPr>
            <a:solidFill>
              <a:srgbClr val="E935A8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Sheet1!$A$3:$F$3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11</c:v>
                </c:pt>
                <c:pt idx="3">
                  <c:v>9</c:v>
                </c:pt>
                <c:pt idx="4">
                  <c:v>12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spPr>
            <a:solidFill>
              <a:srgbClr val="43A7D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Sheet1!$A$4:$F$4</c:f>
              <c:numCache>
                <c:formatCode>General</c:formatCode>
                <c:ptCount val="6"/>
                <c:pt idx="0">
                  <c:v>9</c:v>
                </c:pt>
                <c:pt idx="1">
                  <c:v>8</c:v>
                </c:pt>
                <c:pt idx="2">
                  <c:v>20</c:v>
                </c:pt>
                <c:pt idx="3">
                  <c:v>5</c:v>
                </c:pt>
                <c:pt idx="4">
                  <c:v>10</c:v>
                </c:pt>
                <c:pt idx="5">
                  <c:v>6</c:v>
                </c:pt>
              </c:numCache>
            </c:numRef>
          </c:val>
        </c:ser>
        <c:ser>
          <c:idx val="4"/>
          <c:order val="4"/>
          <c:spPr>
            <a:solidFill>
              <a:srgbClr val="BEBEBE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Sheet1!$A$5:$F$5</c:f>
              <c:numCache>
                <c:formatCode>General</c:formatCode>
                <c:ptCount val="6"/>
                <c:pt idx="0">
                  <c:v>26</c:v>
                </c:pt>
                <c:pt idx="1">
                  <c:v>31</c:v>
                </c:pt>
                <c:pt idx="2">
                  <c:v>28</c:v>
                </c:pt>
                <c:pt idx="3">
                  <c:v>51</c:v>
                </c:pt>
                <c:pt idx="4">
                  <c:v>39</c:v>
                </c:pt>
                <c:pt idx="5">
                  <c:v>37</c:v>
                </c:pt>
              </c:numCache>
            </c:numRef>
          </c:val>
        </c:ser>
        <c:ser>
          <c:idx val="5"/>
          <c:order val="5"/>
          <c:spPr>
            <a:solidFill>
              <a:srgbClr val="4E5AFF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Sheet1!$A$6:$F$6</c:f>
              <c:numCache>
                <c:formatCode>General</c:formatCode>
                <c:ptCount val="6"/>
                <c:pt idx="0">
                  <c:v>16</c:v>
                </c:pt>
                <c:pt idx="1">
                  <c:v>19</c:v>
                </c:pt>
                <c:pt idx="2">
                  <c:v>17</c:v>
                </c:pt>
                <c:pt idx="3">
                  <c:v>5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6"/>
          <c:order val="6"/>
          <c:spPr>
            <a:solidFill>
              <a:srgbClr val="FF000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00090991810737033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012132241431604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Roboto" panose="02000000000000000000"/>
                      <a:ea typeface="Roboto" panose="02000000000000000000"/>
                      <a:cs typeface="Roboto" panose="02000000000000000000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Sheet1!$A$7:$F$7</c:f>
              <c:numCache>
                <c:formatCode>General</c:formatCode>
                <c:ptCount val="6"/>
                <c:pt idx="0">
                  <c:v>26</c:v>
                </c:pt>
                <c:pt idx="1">
                  <c:v>20</c:v>
                </c:pt>
                <c:pt idx="2">
                  <c:v>16</c:v>
                </c:pt>
                <c:pt idx="3">
                  <c:v>28</c:v>
                </c:pt>
                <c:pt idx="4">
                  <c:v>15</c:v>
                </c:pt>
                <c:pt idx="5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90657584"/>
        <c:axId val="1"/>
      </c:barChart>
      <c:catAx>
        <c:axId val="149065758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90657584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907f272d-46fd-4895-b138-c82e048e18a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29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6" name="Google Shape;1576;p29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1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/>
          <p:nvPr/>
        </p:nvSpPr>
        <p:spPr>
          <a:xfrm>
            <a:off x="8519160" y="0"/>
            <a:ext cx="367284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579" name="Google Shape;1579;p29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– Media Channels Share of Voice – August '25</a:t>
            </a:r>
            <a:endParaRPr sz="24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580" name="Google Shape;1580;p29" descr="Picture 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94116" y="1400176"/>
            <a:ext cx="714701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29" descr="Logo Apple PNG HD Images Free Download - Free Transparent PNG Logo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17669" y="2724150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2" name="Google Shape;1582;p2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417669" y="3438525"/>
            <a:ext cx="4699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29" descr="Asus Logo PNG Transparent &amp; SVG Vector - Freebie Supply"/>
          <p:cNvPicPr preferRelativeResize="0"/>
          <p:nvPr/>
        </p:nvPicPr>
        <p:blipFill rotWithShape="1">
          <a:blip r:embed="rId5"/>
          <a:srcRect l="2879" r="3329" b="33633"/>
          <a:stretch>
            <a:fillRect/>
          </a:stretch>
        </p:blipFill>
        <p:spPr>
          <a:xfrm>
            <a:off x="9246032" y="4298950"/>
            <a:ext cx="810482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2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208917" y="4964113"/>
            <a:ext cx="883918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29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159636" y="5721321"/>
            <a:ext cx="985969" cy="193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29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464774" y="2057400"/>
            <a:ext cx="374650" cy="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p29"/>
          <p:cNvSpPr txBox="1"/>
          <p:nvPr/>
        </p:nvSpPr>
        <p:spPr>
          <a:xfrm>
            <a:off x="8890503" y="636405"/>
            <a:ext cx="2816357" cy="3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Arial" panose="020B0604020202090204"/>
              <a:buNone/>
            </a:pPr>
            <a:r>
              <a:rPr lang="en-GB" sz="1600" b="1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Share of Voice – Aug '25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1588" name="Google Shape;1588;p29"/>
          <p:cNvGraphicFramePr/>
          <p:nvPr/>
        </p:nvGraphicFramePr>
        <p:xfrm>
          <a:off x="252413" y="744538"/>
          <a:ext cx="8108950" cy="5233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89" name="Google Shape;1589;p29"/>
          <p:cNvSpPr txBox="1"/>
          <p:nvPr/>
        </p:nvSpPr>
        <p:spPr>
          <a:xfrm>
            <a:off x="769939" y="5848350"/>
            <a:ext cx="45402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Forum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0" name="Google Shape;1590;p29"/>
          <p:cNvSpPr txBox="1"/>
          <p:nvPr/>
        </p:nvSpPr>
        <p:spPr>
          <a:xfrm>
            <a:off x="2220913" y="5637214"/>
            <a:ext cx="200025" cy="136525"/>
          </a:xfrm>
          <a:prstGeom prst="rect">
            <a:avLst/>
          </a:prstGeom>
          <a:solidFill>
            <a:srgbClr val="142D5C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1" name="Google Shape;1591;p29"/>
          <p:cNvSpPr txBox="1"/>
          <p:nvPr/>
        </p:nvSpPr>
        <p:spPr>
          <a:xfrm>
            <a:off x="1890713" y="5848350"/>
            <a:ext cx="86042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Online News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2" name="Google Shape;1592;p29"/>
          <p:cNvSpPr txBox="1"/>
          <p:nvPr/>
        </p:nvSpPr>
        <p:spPr>
          <a:xfrm>
            <a:off x="3486150" y="5848350"/>
            <a:ext cx="31750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Blog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3" name="Google Shape;1593;p29"/>
          <p:cNvSpPr txBox="1"/>
          <p:nvPr/>
        </p:nvSpPr>
        <p:spPr>
          <a:xfrm>
            <a:off x="5053013" y="5613401"/>
            <a:ext cx="200025" cy="136525"/>
          </a:xfrm>
          <a:prstGeom prst="rect">
            <a:avLst/>
          </a:prstGeom>
          <a:solidFill>
            <a:srgbClr val="0AA0A9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1%</a:t>
            </a:r>
            <a:endParaRPr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4" name="Google Shape;1594;p29"/>
          <p:cNvSpPr txBox="1"/>
          <p:nvPr/>
        </p:nvSpPr>
        <p:spPr>
          <a:xfrm>
            <a:off x="4684713" y="5661025"/>
            <a:ext cx="200025" cy="136525"/>
          </a:xfrm>
          <a:prstGeom prst="rect">
            <a:avLst/>
          </a:prstGeom>
          <a:solidFill>
            <a:srgbClr val="142D5C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1%</a:t>
            </a:r>
            <a:endParaRPr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5" name="Google Shape;1595;p29"/>
          <p:cNvSpPr txBox="1"/>
          <p:nvPr/>
        </p:nvSpPr>
        <p:spPr>
          <a:xfrm>
            <a:off x="4914900" y="5848350"/>
            <a:ext cx="10795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X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6" name="Google Shape;1596;p29"/>
          <p:cNvSpPr txBox="1"/>
          <p:nvPr/>
        </p:nvSpPr>
        <p:spPr>
          <a:xfrm>
            <a:off x="6192838" y="5637214"/>
            <a:ext cx="200025" cy="136525"/>
          </a:xfrm>
          <a:prstGeom prst="rect">
            <a:avLst/>
          </a:prstGeom>
          <a:solidFill>
            <a:srgbClr val="142D5C"/>
          </a:solidFill>
          <a:ln>
            <a:noFill/>
          </a:ln>
        </p:spPr>
        <p:txBody>
          <a:bodyPr spcFirstLastPara="1" wrap="square" lIns="17450" tIns="0" rIns="1745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0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7" name="Google Shape;1597;p29"/>
          <p:cNvSpPr txBox="1"/>
          <p:nvPr/>
        </p:nvSpPr>
        <p:spPr>
          <a:xfrm>
            <a:off x="5942014" y="5848350"/>
            <a:ext cx="70326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Instagram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8" name="Google Shape;1598;p29"/>
          <p:cNvSpPr txBox="1"/>
          <p:nvPr/>
        </p:nvSpPr>
        <p:spPr>
          <a:xfrm>
            <a:off x="7308850" y="5848350"/>
            <a:ext cx="6175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YouTube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99" name="Google Shape;1599;p29"/>
          <p:cNvSpPr/>
          <p:nvPr/>
        </p:nvSpPr>
        <p:spPr>
          <a:xfrm>
            <a:off x="1754188" y="6240463"/>
            <a:ext cx="214313" cy="1603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0" name="Google Shape;1600;p29"/>
          <p:cNvSpPr/>
          <p:nvPr/>
        </p:nvSpPr>
        <p:spPr>
          <a:xfrm>
            <a:off x="2617788" y="6240463"/>
            <a:ext cx="214313" cy="160338"/>
          </a:xfrm>
          <a:prstGeom prst="rect">
            <a:avLst/>
          </a:prstGeom>
          <a:solidFill>
            <a:srgbClr val="4E5A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1" name="Google Shape;1601;p29"/>
          <p:cNvSpPr/>
          <p:nvPr/>
        </p:nvSpPr>
        <p:spPr>
          <a:xfrm>
            <a:off x="3238500" y="6240463"/>
            <a:ext cx="214313" cy="16033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2" name="Google Shape;1602;p29"/>
          <p:cNvSpPr/>
          <p:nvPr/>
        </p:nvSpPr>
        <p:spPr>
          <a:xfrm>
            <a:off x="3994150" y="6240463"/>
            <a:ext cx="214313" cy="160338"/>
          </a:xfrm>
          <a:prstGeom prst="rect">
            <a:avLst/>
          </a:prstGeom>
          <a:solidFill>
            <a:srgbClr val="43A7D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3" name="Google Shape;1603;p29"/>
          <p:cNvSpPr/>
          <p:nvPr/>
        </p:nvSpPr>
        <p:spPr>
          <a:xfrm>
            <a:off x="4565650" y="6240463"/>
            <a:ext cx="214313" cy="160338"/>
          </a:xfrm>
          <a:prstGeom prst="rect">
            <a:avLst/>
          </a:prstGeom>
          <a:solidFill>
            <a:srgbClr val="E935A8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4" name="Google Shape;1604;p29"/>
          <p:cNvSpPr/>
          <p:nvPr/>
        </p:nvSpPr>
        <p:spPr>
          <a:xfrm>
            <a:off x="5275263" y="6240463"/>
            <a:ext cx="214313" cy="160338"/>
          </a:xfrm>
          <a:prstGeom prst="rect">
            <a:avLst/>
          </a:prstGeom>
          <a:solidFill>
            <a:srgbClr val="0AA0A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5" name="Google Shape;1605;p29"/>
          <p:cNvSpPr/>
          <p:nvPr/>
        </p:nvSpPr>
        <p:spPr>
          <a:xfrm>
            <a:off x="5954713" y="6240463"/>
            <a:ext cx="214313" cy="160338"/>
          </a:xfrm>
          <a:prstGeom prst="rect">
            <a:avLst/>
          </a:prstGeom>
          <a:solidFill>
            <a:srgbClr val="142D5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06" name="Google Shape;1606;p29"/>
          <p:cNvSpPr txBox="1"/>
          <p:nvPr/>
        </p:nvSpPr>
        <p:spPr>
          <a:xfrm>
            <a:off x="2019300" y="6248400"/>
            <a:ext cx="49688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Lenovo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07" name="Google Shape;1607;p29"/>
          <p:cNvSpPr txBox="1"/>
          <p:nvPr/>
        </p:nvSpPr>
        <p:spPr>
          <a:xfrm>
            <a:off x="2882900" y="6248400"/>
            <a:ext cx="25400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Dell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08" name="Google Shape;1608;p29"/>
          <p:cNvSpPr txBox="1"/>
          <p:nvPr/>
        </p:nvSpPr>
        <p:spPr>
          <a:xfrm>
            <a:off x="3503613" y="6248400"/>
            <a:ext cx="3889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Apple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09" name="Google Shape;1609;p29"/>
          <p:cNvSpPr txBox="1"/>
          <p:nvPr/>
        </p:nvSpPr>
        <p:spPr>
          <a:xfrm>
            <a:off x="4259263" y="6248400"/>
            <a:ext cx="20478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HP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0" name="Google Shape;1610;p29"/>
          <p:cNvSpPr txBox="1"/>
          <p:nvPr/>
        </p:nvSpPr>
        <p:spPr>
          <a:xfrm>
            <a:off x="4830763" y="6248400"/>
            <a:ext cx="34290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Asus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1" name="Google Shape;1611;p29"/>
          <p:cNvSpPr txBox="1"/>
          <p:nvPr/>
        </p:nvSpPr>
        <p:spPr>
          <a:xfrm>
            <a:off x="5540375" y="6248400"/>
            <a:ext cx="3127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Acer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2" name="Google Shape;1612;p29"/>
          <p:cNvSpPr txBox="1"/>
          <p:nvPr/>
        </p:nvSpPr>
        <p:spPr>
          <a:xfrm>
            <a:off x="6219825" y="6248400"/>
            <a:ext cx="63976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Samsung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3" name="Google Shape;1613;p29"/>
          <p:cNvSpPr txBox="1"/>
          <p:nvPr/>
        </p:nvSpPr>
        <p:spPr>
          <a:xfrm>
            <a:off x="10655300" y="1411288"/>
            <a:ext cx="703263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100" rIns="0" bIns="12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23%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4" name="Google Shape;1614;p29"/>
          <p:cNvSpPr txBox="1"/>
          <p:nvPr/>
        </p:nvSpPr>
        <p:spPr>
          <a:xfrm>
            <a:off x="10655300" y="2149475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11%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5" name="Google Shape;1615;p29"/>
          <p:cNvSpPr txBox="1"/>
          <p:nvPr/>
        </p:nvSpPr>
        <p:spPr>
          <a:xfrm>
            <a:off x="10655300" y="2863850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41%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6" name="Google Shape;1616;p29"/>
          <p:cNvSpPr txBox="1"/>
          <p:nvPr/>
        </p:nvSpPr>
        <p:spPr>
          <a:xfrm>
            <a:off x="10655300" y="3578225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7" name="Google Shape;1617;p29"/>
          <p:cNvSpPr txBox="1"/>
          <p:nvPr/>
        </p:nvSpPr>
        <p:spPr>
          <a:xfrm>
            <a:off x="10655300" y="4292600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12%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8" name="Google Shape;1618;p29"/>
          <p:cNvSpPr txBox="1"/>
          <p:nvPr/>
        </p:nvSpPr>
        <p:spPr>
          <a:xfrm>
            <a:off x="10655300" y="5006975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19" name="Google Shape;1619;p29"/>
          <p:cNvSpPr txBox="1"/>
          <p:nvPr/>
        </p:nvSpPr>
        <p:spPr>
          <a:xfrm>
            <a:off x="10655300" y="5721350"/>
            <a:ext cx="703263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4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/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2025-10-31T16:24:49Z</dcterms:created>
  <dcterms:modified xsi:type="dcterms:W3CDTF">2025-10-31T16:24:49Z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D51268F4A91D3B3CD1E20469E62444B3_42</vt:lpwstr>
  </property>
  <property fmtid="{D5CDD505-2E9C-101B-9397-08002B2CF9AE}" pid="3" name="KSOProductBuildVer">
    <vt:lpwstr>2052-12.1.23540.23540</vt:lpwstr>
  </property>
</Properties>
</file>